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notesSlides/notesSlide1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lvl1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1pPr>
    <a:lvl2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2pPr>
    <a:lvl3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3pPr>
    <a:lvl4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4pPr>
    <a:lvl5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5pPr>
    <a:lvl6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6pPr>
    <a:lvl7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7pPr>
    <a:lvl8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8pPr>
    <a:lvl9pPr algn="ctr" defTabSz="825500">
      <a:defRPr sz="3200">
        <a:solidFill>
          <a:srgbClr val="414141"/>
        </a:solidFill>
        <a:latin typeface="Bodoni SvtyTwo ITC TT-Book"/>
        <a:ea typeface="Bodoni SvtyTwo ITC TT-Book"/>
        <a:cs typeface="Bodoni SvtyTwo ITC TT-Book"/>
        <a:sym typeface="Bodoni SvtyTwo ITC TT-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BE3"/>
          </a:solidFill>
        </a:fill>
      </a:tcStyle>
    </a:wholeTbl>
    <a:band2H>
      <a:tcTxStyle b="def" i="def"/>
      <a:tcStyle>
        <a:tcBdr/>
        <a:fill>
          <a:solidFill>
            <a:srgbClr val="EBEEF2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E2D3"/>
          </a:solidFill>
        </a:fill>
      </a:tcStyle>
    </a:wholeTbl>
    <a:band2H>
      <a:tcTxStyle b="def" i="def"/>
      <a:tcStyle>
        <a:tcBdr/>
        <a:fill>
          <a:solidFill>
            <a:srgbClr val="F0F1EA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DCE1"/>
          </a:solidFill>
        </a:fill>
      </a:tcStyle>
    </a:wholeTbl>
    <a:band2H>
      <a:tcTxStyle b="def" i="def"/>
      <a:tcStyle>
        <a:tcBdr/>
        <a:fill>
          <a:solidFill>
            <a:srgbClr val="EFEEF1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FAF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FA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solidFill>
            <a:srgbClr val="4141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solidFill>
            <a:srgbClr val="414141">
              <a:alpha val="20000"/>
            </a:srgbClr>
          </a:solidFill>
        </a:fill>
      </a:tcStyle>
    </a:firstCol>
    <a:la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508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Bodoni SvtyTwo ITC TT-BookIta"/>
          <a:ea typeface="Bodoni SvtyTwo ITC TT-BookIta"/>
          <a:cs typeface="Bodoni SvtyTwo ITC TT-BookIta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7999"/>
              </a:lnSpc>
              <a:defRPr sz="1800"/>
            </a:pPr>
            <a:r>
              <a:rPr sz="2200"/>
              <a:t>client:</a:t>
            </a:r>
          </a:p>
          <a:p>
            <a:pPr lvl="0">
              <a:lnSpc>
                <a:spcPct val="117999"/>
              </a:lnSpc>
              <a:defRPr sz="1800"/>
            </a:pPr>
            <a:r>
              <a:rPr sz="2200"/>
              <a:t>• créée une socket ;</a:t>
            </a:r>
          </a:p>
          <a:p>
            <a:pPr lvl="0">
              <a:lnSpc>
                <a:spcPct val="117999"/>
              </a:lnSpc>
              <a:defRPr sz="1800"/>
            </a:pPr>
            <a:r>
              <a:rPr sz="2200"/>
              <a:t>• se connecte au serveur en donnant l'adresse Internet du</a:t>
            </a:r>
          </a:p>
          <a:p>
            <a:pPr lvl="0">
              <a:lnSpc>
                <a:spcPct val="117999"/>
              </a:lnSpc>
              <a:defRPr sz="1800"/>
            </a:pPr>
            <a:r>
              <a:rPr sz="2200"/>
              <a:t>serveur et le numéro de port du service. Cette connexion</a:t>
            </a:r>
          </a:p>
          <a:p>
            <a:pPr lvl="0">
              <a:lnSpc>
                <a:spcPct val="117999"/>
              </a:lnSpc>
              <a:defRPr sz="1800"/>
            </a:pPr>
            <a:r>
              <a:rPr sz="2200"/>
              <a:t>attribue automatiquement un numéro de port au client ; • lit ou écrit sur la socket ;</a:t>
            </a:r>
          </a:p>
          <a:p>
            <a:pPr lvl="0">
              <a:lnSpc>
                <a:spcPct val="117999"/>
              </a:lnSpc>
              <a:defRPr sz="1800"/>
            </a:pPr>
            <a:r>
              <a:rPr sz="2200"/>
              <a:t>• ferme la socket.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952499" y="9244012"/>
            <a:ext cx="224989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952499" y="5764212"/>
            <a:ext cx="2250003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13832030" y="7495346"/>
            <a:ext cx="23101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952500" y="4114800"/>
            <a:ext cx="13500100" cy="6769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Texte du titre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5532100" y="4114800"/>
            <a:ext cx="7950200" cy="6769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 1</a:t>
            </a:r>
            <a:endParaRPr sz="32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 2</a:t>
            </a:r>
            <a:endParaRPr sz="32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 3</a:t>
            </a:r>
            <a:endParaRPr sz="32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 4</a:t>
            </a:r>
            <a:endParaRPr sz="32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13832030" y="11074762"/>
            <a:ext cx="23101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952499" y="12800012"/>
            <a:ext cx="224989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952499" y="9320212"/>
            <a:ext cx="2250003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13832030" y="11074762"/>
            <a:ext cx="231013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952500" y="8420100"/>
            <a:ext cx="13500100" cy="52959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Texte du titre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5532100" y="8420100"/>
            <a:ext cx="7950200" cy="52959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 1</a:t>
            </a:r>
            <a:endParaRPr sz="32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 2</a:t>
            </a:r>
            <a:endParaRPr sz="32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 3</a:t>
            </a:r>
            <a:endParaRPr sz="32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 4</a:t>
            </a:r>
            <a:endParaRPr sz="32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952500" y="6856412"/>
            <a:ext cx="1064320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952499" y="3897312"/>
            <a:ext cx="1064309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952500" y="3670300"/>
            <a:ext cx="10642600" cy="34163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D93E2B"/>
                </a:solidFill>
              </a:rPr>
              <a:t>Texte du titre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952500" y="7086600"/>
            <a:ext cx="10642600" cy="6629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 1</a:t>
            </a:r>
            <a:endParaRPr sz="32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 2</a:t>
            </a:r>
            <a:endParaRPr sz="32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 3</a:t>
            </a:r>
            <a:endParaRPr sz="32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 4</a:t>
            </a:r>
            <a:endParaRPr sz="32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952500" y="3059112"/>
            <a:ext cx="2249492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952500" y="887412"/>
            <a:ext cx="2249492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952500" y="0"/>
            <a:ext cx="22479000" cy="3949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 1</a:t>
            </a:r>
            <a:endParaRPr sz="5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 2</a:t>
            </a:r>
            <a:endParaRPr sz="5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 3</a:t>
            </a:r>
            <a:endParaRPr sz="5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 4</a:t>
            </a:r>
            <a:endParaRPr sz="5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952500" y="612321"/>
            <a:ext cx="22479000" cy="272505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Texte du titre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952500" y="3337378"/>
            <a:ext cx="10909300" cy="9847944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Texte niveau 1</a:t>
            </a:r>
            <a:endParaRPr sz="42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Texte niveau 2</a:t>
            </a:r>
            <a:endParaRPr sz="42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Texte niveau 3</a:t>
            </a:r>
            <a:endParaRPr sz="42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Texte niveau 4</a:t>
            </a:r>
            <a:endParaRPr sz="42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14141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 1</a:t>
            </a:r>
            <a:endParaRPr sz="5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 2</a:t>
            </a:r>
            <a:endParaRPr sz="5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 3</a:t>
            </a:r>
            <a:endParaRPr sz="5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 4</a:t>
            </a:r>
            <a:endParaRPr sz="5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952500" y="3046412"/>
            <a:ext cx="2249492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952500" y="887412"/>
            <a:ext cx="2249492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952500" y="750794"/>
            <a:ext cx="22479000" cy="244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Texte du titre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952500" y="3198905"/>
            <a:ext cx="22479000" cy="9566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 1</a:t>
            </a:r>
            <a:endParaRPr sz="5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 2</a:t>
            </a:r>
            <a:endParaRPr sz="5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 3</a:t>
            </a:r>
            <a:endParaRPr sz="5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 4</a:t>
            </a:r>
            <a:endParaRPr sz="5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6096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12192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8288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24384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30480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36576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42672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48768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54864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algn="r" defTabSz="825500">
        <a:defRPr sz="12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952500" y="5016500"/>
            <a:ext cx="1350010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414141"/>
                </a:solidFill>
              </a:rPr>
              <a:t>I4- EPSI Bordeaux </a:t>
            </a:r>
          </a:p>
        </p:txBody>
      </p:sp>
      <p:sp>
        <p:nvSpPr>
          <p:cNvPr id="46" name="Shape 46"/>
          <p:cNvSpPr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Projet FTP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Valentin DUFERMONT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Lloyd DINGALT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Amandine PALLAS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Frédéric RADIGOY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Florent FERRAND</a:t>
            </a:r>
          </a:p>
        </p:txBody>
      </p:sp>
      <p:pic>
        <p:nvPicPr>
          <p:cNvPr id="48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369" y="9398000"/>
            <a:ext cx="3619502" cy="224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Développement du projet</a:t>
            </a:r>
          </a:p>
        </p:txBody>
      </p:sp>
      <p:pic>
        <p:nvPicPr>
          <p:cNvPr id="92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4701" y="3787202"/>
            <a:ext cx="14469216" cy="9160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952500" y="3225800"/>
            <a:ext cx="1064260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110000"/>
              </a:lnSpc>
              <a:defRPr i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414141"/>
                </a:solidFill>
              </a:rPr>
              <a:t>Projet FTP</a:t>
            </a:r>
          </a:p>
        </p:txBody>
      </p:sp>
      <p:sp>
        <p:nvSpPr>
          <p:cNvPr id="95" name="Shape 95"/>
          <p:cNvSpPr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D93E2B"/>
                </a:solidFill>
              </a:rPr>
              <a:t>Outils et Moyens utilisés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/>
          <a:lstStyle/>
          <a:p>
            <a:pPr lvl="0" marL="1693333" indent="-1693333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Intellij IDEA </a:t>
            </a:r>
            <a:endParaRPr sz="5000"/>
          </a:p>
          <a:p>
            <a:pPr lvl="0" marL="1693333" indent="-1693333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ECLIPSE</a:t>
            </a:r>
            <a:endParaRPr sz="5000"/>
          </a:p>
          <a:p>
            <a:pPr lvl="0" marL="1693333" indent="-1693333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Java</a:t>
            </a:r>
            <a:endParaRPr sz="5000"/>
          </a:p>
          <a:p>
            <a:pPr lvl="0" marL="1693333" indent="-1693333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Github</a:t>
            </a:r>
          </a:p>
        </p:txBody>
      </p:sp>
      <p:pic>
        <p:nvPicPr>
          <p:cNvPr id="97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66091" y="2463800"/>
            <a:ext cx="2857502" cy="285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82646" y="8539226"/>
            <a:ext cx="5133420" cy="2733547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5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76665" y="2672556"/>
            <a:ext cx="3659983" cy="2439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6.jpe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286365" y="8464550"/>
            <a:ext cx="4645200" cy="285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Problèmes Rencontrés</a:t>
            </a:r>
          </a:p>
        </p:txBody>
      </p:sp>
      <p:sp>
        <p:nvSpPr>
          <p:cNvPr id="103" name="Shape 103"/>
          <p:cNvSpPr/>
          <p:nvPr>
            <p:ph type="body" idx="4294967295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</p:spPr>
        <p:txBody>
          <a:bodyPr/>
          <a:lstStyle/>
          <a:p>
            <a:pPr lvl="0" marL="1693333" indent="-169333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Mauvaise gestion de temps </a:t>
            </a:r>
            <a:endParaRPr sz="5000">
              <a:solidFill>
                <a:srgbClr val="414141"/>
              </a:solidFill>
            </a:endParaRPr>
          </a:p>
          <a:p>
            <a:pPr lvl="0" marL="1693333" indent="-169333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Problèmes de coordination d’équipe </a:t>
            </a:r>
            <a:endParaRPr sz="5000">
              <a:solidFill>
                <a:srgbClr val="414141"/>
              </a:solidFill>
            </a:endParaRPr>
          </a:p>
          <a:p>
            <a:pPr lvl="0" marL="1693333" indent="-169333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Appréhension des librairies Thread et Sockets</a:t>
            </a:r>
            <a:endParaRPr sz="5000">
              <a:solidFill>
                <a:srgbClr val="414141"/>
              </a:solidFill>
            </a:endParaRPr>
          </a:p>
          <a:p>
            <a:pPr lvl="0" marL="1693333" indent="-169333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Découverte de JavaFX</a:t>
            </a:r>
          </a:p>
        </p:txBody>
      </p:sp>
      <p:pic>
        <p:nvPicPr>
          <p:cNvPr id="104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50245" y="9278863"/>
            <a:ext cx="2694873" cy="2371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990600" y="8420100"/>
            <a:ext cx="22390100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700"/>
              </a:spcBef>
              <a:defRPr i="1" sz="42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4200">
                <a:solidFill>
                  <a:srgbClr val="414141"/>
                </a:solidFill>
              </a:rPr>
              <a:t>Merci de votre attention !!</a:t>
            </a:r>
          </a:p>
        </p:txBody>
      </p:sp>
      <p:sp>
        <p:nvSpPr>
          <p:cNvPr id="107" name="Shape 107"/>
          <p:cNvSpPr/>
          <p:nvPr/>
        </p:nvSpPr>
        <p:spPr>
          <a:xfrm>
            <a:off x="2374900" y="6051549"/>
            <a:ext cx="1962150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50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414141"/>
                </a:solidFill>
              </a:rPr>
              <a:t>Fin de la présentation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952500" y="3225800"/>
            <a:ext cx="1064260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110000"/>
              </a:lnSpc>
              <a:defRPr i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414141"/>
                </a:solidFill>
              </a:rPr>
              <a:t>Projet FTP</a:t>
            </a:r>
          </a:p>
        </p:txBody>
      </p:sp>
      <p:sp>
        <p:nvSpPr>
          <p:cNvPr id="51" name="Shape 51"/>
          <p:cNvSpPr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D93E2B"/>
                </a:solidFill>
              </a:rPr>
              <a:t>Sommaire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Client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Serveur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Développement du projet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Outils et moyens de développement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Difficultés rencontrés</a:t>
            </a:r>
          </a:p>
        </p:txBody>
      </p:sp>
      <p:pic>
        <p:nvPicPr>
          <p:cNvPr id="53" name="image1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8744" y="4325346"/>
            <a:ext cx="11824121" cy="4657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952500" y="3225800"/>
            <a:ext cx="1064260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110000"/>
              </a:lnSpc>
              <a:defRPr i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414141"/>
                </a:solidFill>
              </a:rPr>
              <a:t>Projet FTP</a:t>
            </a:r>
          </a:p>
        </p:txBody>
      </p:sp>
      <p:sp>
        <p:nvSpPr>
          <p:cNvPr id="56" name="Shape 56"/>
          <p:cNvSpPr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D93E2B"/>
                </a:solidFill>
              </a:rPr>
              <a:t>Client FTP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Multi-Thread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Utilisation des Sockets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Connexion Client - Serveur 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Lister les répertoires  —&gt; Fichiers et documents </a:t>
            </a:r>
          </a:p>
        </p:txBody>
      </p:sp>
      <p:pic>
        <p:nvPicPr>
          <p:cNvPr id="58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01944" y="3683935"/>
            <a:ext cx="7766629" cy="7766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952500" y="8661400"/>
            <a:ext cx="1350010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414141"/>
                </a:solidFill>
              </a:rPr>
              <a:t>Projet FTP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Client FTP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Diagramme des Classes : Client FTP</a:t>
            </a:r>
          </a:p>
        </p:txBody>
      </p:sp>
      <p:pic>
        <p:nvPicPr>
          <p:cNvPr id="65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7232" y="82731"/>
            <a:ext cx="15568387" cy="9003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952500" y="3225800"/>
            <a:ext cx="1064260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110000"/>
              </a:lnSpc>
              <a:defRPr i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414141"/>
                </a:solidFill>
              </a:rPr>
              <a:t>Projet FTP</a:t>
            </a:r>
          </a:p>
        </p:txBody>
      </p:sp>
      <p:sp>
        <p:nvSpPr>
          <p:cNvPr id="68" name="Shape 68"/>
          <p:cNvSpPr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/>
          <a:p>
            <a:pPr lvl="1" indent="228600" algn="l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D93E2B"/>
                </a:solidFill>
              </a:rPr>
              <a:t>Serveur FTP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Multi-Thread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Utilisation des Sockets 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Envoie les fichiers</a:t>
            </a:r>
          </a:p>
        </p:txBody>
      </p:sp>
      <p:pic>
        <p:nvPicPr>
          <p:cNvPr id="70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8868" y="3654619"/>
            <a:ext cx="7883822" cy="78838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952500" y="8661400"/>
            <a:ext cx="1350010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414141"/>
                </a:solidFill>
              </a:rPr>
              <a:t>Projet FTP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Serveur FTP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Diagramme des classes : Serveur FTP</a:t>
            </a:r>
          </a:p>
        </p:txBody>
      </p:sp>
      <p:pic>
        <p:nvPicPr>
          <p:cNvPr id="75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6219" y="92656"/>
            <a:ext cx="14086591" cy="90602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952500" y="3225800"/>
            <a:ext cx="1064260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lvl="1" indent="228600" algn="l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Projet FTP</a:t>
            </a:r>
          </a:p>
        </p:txBody>
      </p:sp>
      <p:sp>
        <p:nvSpPr>
          <p:cNvPr id="78" name="Shape 78"/>
          <p:cNvSpPr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D93E2B"/>
                </a:solidFill>
              </a:rPr>
              <a:t>Développement du projet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</a:p>
          <a:p>
            <a:pPr lvl="0">
              <a:defRPr sz="1800">
                <a:solidFill>
                  <a:srgbClr val="000000"/>
                </a:solidFill>
              </a:defRPr>
            </a:pPr>
          </a:p>
          <a:p>
            <a:pPr lvl="1" marL="1346538" indent="-736938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Langage utilisé : Java</a:t>
            </a:r>
            <a:endParaRPr sz="34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  </a:t>
            </a:r>
            <a:endParaRPr sz="3400"/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400"/>
          </a:p>
          <a:p>
            <a:pPr lvl="1" marL="1346538" indent="-736938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414141"/>
                </a:solidFill>
              </a:rPr>
              <a:t> Librairies utilisées: Thread et Socket</a:t>
            </a:r>
          </a:p>
        </p:txBody>
      </p:sp>
      <p:pic>
        <p:nvPicPr>
          <p:cNvPr id="80" name="image3.png"/>
          <p:cNvPicPr/>
          <p:nvPr/>
        </p:nvPicPr>
        <p:blipFill>
          <a:blip r:embed="rId2">
            <a:extLst/>
          </a:blip>
          <a:srcRect l="14809" t="0" r="14808" b="0"/>
          <a:stretch>
            <a:fillRect/>
          </a:stretch>
        </p:blipFill>
        <p:spPr>
          <a:xfrm>
            <a:off x="12741760" y="3993955"/>
            <a:ext cx="10330481" cy="6982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4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6500" y="6283943"/>
            <a:ext cx="10795000" cy="3833009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83" name="Shape 83"/>
          <p:cNvSpPr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Développement du projet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/>
          <a:p>
            <a:pPr lvl="0" marL="401320" indent="-401320" defTabSz="652144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endParaRPr sz="3300"/>
          </a:p>
          <a:p>
            <a:pPr lvl="0" marL="741638" indent="-741638" defTabSz="652144">
              <a:spcBef>
                <a:spcPts val="1900"/>
              </a:spcBef>
              <a:buSzPct val="60000"/>
              <a:defRPr sz="1800">
                <a:solidFill>
                  <a:srgbClr val="000000"/>
                </a:solidFill>
              </a:defRPr>
            </a:pPr>
            <a:r>
              <a:rPr sz="3300">
                <a:solidFill>
                  <a:srgbClr val="414141"/>
                </a:solidFill>
              </a:rPr>
              <a:t>Thread :</a:t>
            </a:r>
            <a:endParaRPr sz="3300"/>
          </a:p>
          <a:p>
            <a:pPr lvl="0" marL="404530" indent="-404530" defTabSz="652144">
              <a:spcBef>
                <a:spcPts val="1900"/>
              </a:spcBef>
              <a:buSzPct val="60000"/>
              <a:defRPr sz="1800">
                <a:solidFill>
                  <a:srgbClr val="000000"/>
                </a:solidFill>
              </a:defRPr>
            </a:pPr>
            <a:endParaRPr sz="3300"/>
          </a:p>
          <a:p>
            <a:pPr lvl="0" marL="404530" indent="-404530" defTabSz="652144">
              <a:spcBef>
                <a:spcPts val="1900"/>
              </a:spcBef>
              <a:buSzPct val="60000"/>
              <a:defRPr sz="1800">
                <a:solidFill>
                  <a:srgbClr val="000000"/>
                </a:solidFill>
              </a:defRPr>
            </a:pPr>
            <a:endParaRPr sz="3300"/>
          </a:p>
          <a:p>
            <a:pPr lvl="0" marL="114662" indent="-114662" defTabSz="361188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900">
              <a:latin typeface="Candara"/>
              <a:ea typeface="Candara"/>
              <a:cs typeface="Candara"/>
              <a:sym typeface="Candara"/>
            </a:endParaRPr>
          </a:p>
          <a:p>
            <a:pPr lvl="0" marL="114662" indent="-114662" defTabSz="361188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sz="900">
              <a:latin typeface="Candara"/>
              <a:ea typeface="Candara"/>
              <a:cs typeface="Candara"/>
              <a:sym typeface="Candara"/>
            </a:endParaRPr>
          </a:p>
          <a:p>
            <a:pPr lvl="0" marL="424676" indent="-424676" defTabSz="361188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i="1" sz="2500"/>
              <a:t>S</a:t>
            </a:r>
            <a:r>
              <a:rPr sz="2500"/>
              <a:t>équence d’exécution du code d’un programme au sein d’un processus</a:t>
            </a:r>
            <a:r>
              <a:rPr i="1" sz="2500"/>
              <a:t> </a:t>
            </a:r>
            <a:endParaRPr sz="2500"/>
          </a:p>
          <a:p>
            <a:pPr lvl="0" marL="191103" indent="-191103" defTabSz="361188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endParaRPr i="1" sz="1500">
              <a:latin typeface="Candara"/>
              <a:ea typeface="Candara"/>
              <a:cs typeface="Candara"/>
              <a:sym typeface="Candara"/>
            </a:endParaRPr>
          </a:p>
          <a:p>
            <a:pPr lvl="0" marL="401320" indent="-401320" defTabSz="652144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endParaRPr sz="3300"/>
          </a:p>
          <a:p>
            <a:pPr lvl="0" marL="401320" indent="-401320" defTabSz="652144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endParaRPr sz="3300"/>
          </a:p>
          <a:p>
            <a:pPr lvl="0" marL="401320" indent="-401320" defTabSz="652144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endParaRPr sz="3300"/>
          </a:p>
          <a:p>
            <a:pPr lvl="0" marL="401320" indent="-401320" defTabSz="652144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endParaRPr sz="3300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952500" y="3225800"/>
            <a:ext cx="1064260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110000"/>
              </a:lnSpc>
              <a:defRPr i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3200">
                <a:solidFill>
                  <a:srgbClr val="414141"/>
                </a:solidFill>
              </a:rPr>
              <a:t>Projet FTP</a:t>
            </a:r>
          </a:p>
        </p:txBody>
      </p:sp>
      <p:sp>
        <p:nvSpPr>
          <p:cNvPr id="87" name="Shape 87"/>
          <p:cNvSpPr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800">
                <a:solidFill>
                  <a:srgbClr val="D93E2B"/>
                </a:solidFill>
              </a:rPr>
              <a:t>Développement du projet</a:t>
            </a:r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</a:p>
          <a:p>
            <a:pPr lvl="0" marL="693587" indent="-693587">
              <a:buClr>
                <a:srgbClr val="929292"/>
              </a:buClr>
              <a:buSzPct val="60000"/>
              <a:buFont typeface="Zapf Dingbats"/>
              <a:buChar char="❖"/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Socket :</a:t>
            </a: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interface de programmation (ou API, Application Program Interface) entre les applications et les couches réseaux.</a:t>
            </a:r>
          </a:p>
        </p:txBody>
      </p:sp>
      <p:pic>
        <p:nvPicPr>
          <p:cNvPr id="89" name="image4.png"/>
          <p:cNvPicPr/>
          <p:nvPr/>
        </p:nvPicPr>
        <p:blipFill>
          <a:blip r:embed="rId2">
            <a:extLst/>
          </a:blip>
          <a:srcRect l="3398" t="0" r="3397" b="0"/>
          <a:stretch>
            <a:fillRect/>
          </a:stretch>
        </p:blipFill>
        <p:spPr>
          <a:xfrm>
            <a:off x="11970102" y="3354942"/>
            <a:ext cx="12511970" cy="8360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