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74" r:id="rId9"/>
    <p:sldId id="273" r:id="rId10"/>
    <p:sldId id="271" r:id="rId11"/>
    <p:sldId id="272" r:id="rId12"/>
    <p:sldId id="263" r:id="rId13"/>
    <p:sldId id="275" r:id="rId14"/>
    <p:sldId id="264" r:id="rId15"/>
    <p:sldId id="276" r:id="rId16"/>
    <p:sldId id="277" r:id="rId17"/>
    <p:sldId id="278" r:id="rId18"/>
    <p:sldId id="279" r:id="rId19"/>
    <p:sldId id="281" r:id="rId20"/>
    <p:sldId id="280" r:id="rId21"/>
    <p:sldId id="267" r:id="rId22"/>
    <p:sldId id="268" r:id="rId23"/>
    <p:sldId id="270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BBE3-C915-48FA-BA85-6137A41EC65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F3A1-B91E-40DB-8896-84BB0F8B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22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BBE3-C915-48FA-BA85-6137A41EC65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F3A1-B91E-40DB-8896-84BB0F8B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BBE3-C915-48FA-BA85-6137A41EC65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F3A1-B91E-40DB-8896-84BB0F8B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3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BBE3-C915-48FA-BA85-6137A41EC65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F3A1-B91E-40DB-8896-84BB0F8B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5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BBE3-C915-48FA-BA85-6137A41EC65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F3A1-B91E-40DB-8896-84BB0F8B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BBE3-C915-48FA-BA85-6137A41EC65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F3A1-B91E-40DB-8896-84BB0F8B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BBE3-C915-48FA-BA85-6137A41EC65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F3A1-B91E-40DB-8896-84BB0F8B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44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BBE3-C915-48FA-BA85-6137A41EC65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F3A1-B91E-40DB-8896-84BB0F8B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BBE3-C915-48FA-BA85-6137A41EC65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F3A1-B91E-40DB-8896-84BB0F8B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8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BBE3-C915-48FA-BA85-6137A41EC65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F3A1-B91E-40DB-8896-84BB0F8B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BBE3-C915-48FA-BA85-6137A41EC65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F3A1-B91E-40DB-8896-84BB0F8B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35" y="0"/>
            <a:ext cx="536933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BBE3-C915-48FA-BA85-6137A41EC657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F3A1-B91E-40DB-8896-84BB0F8B51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496" y="0"/>
            <a:ext cx="317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2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SFoundry/DbFundamentals" TargetMode="External"/><Relationship Id="rId2" Type="http://schemas.openxmlformats.org/officeDocument/2006/relationships/hyperlink" Target="mailto:willt@VisualDataSolution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35" y="0"/>
            <a:ext cx="536933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Design Fundamentals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Developers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Will Tartak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 Relational – Intro Summary (Flat)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5191"/>
            <a:ext cx="10515600" cy="18974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3164481"/>
            <a:ext cx="10058400" cy="1836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38392"/>
            <a:ext cx="10058400" cy="19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033" y="0"/>
            <a:ext cx="47244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87325"/>
            <a:ext cx="3479800" cy="4850342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– Intro Summary (Tables)</a:t>
            </a: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69" y="0"/>
            <a:ext cx="6697480" cy="7023489"/>
          </a:xfrm>
        </p:spPr>
      </p:pic>
    </p:spTree>
    <p:extLst>
      <p:ext uri="{BB962C8B-B14F-4D97-AF65-F5344CB8AC3E}">
        <p14:creationId xmlns:p14="http://schemas.microsoft.com/office/powerpoint/2010/main" val="23805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– Kind of Data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for Unique values per Row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for Columns with names like: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for Columns with duplicated values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for Columns with preset values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Yes/No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Closed/Active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43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are the Key 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6" y="1690688"/>
            <a:ext cx="943107" cy="21434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68" y="1610542"/>
            <a:ext cx="223868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– What Repeats?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any values repeat within a column?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they be extracted?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any column names seem to repeat?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they hold similar or related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0"/>
            <a:ext cx="121891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– Where should it go?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Repeating values may go into Lookup tables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a Lookup table?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44" y="2702984"/>
            <a:ext cx="1848108" cy="2896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43" y="2702984"/>
            <a:ext cx="177189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19"/>
            <a:ext cx="12192000" cy="6868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– Where should it go?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2" y="1531415"/>
            <a:ext cx="2419688" cy="21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00" y="1526651"/>
            <a:ext cx="2191056" cy="2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71" y="1555230"/>
            <a:ext cx="1667108" cy="2105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451" y="1531415"/>
            <a:ext cx="724001" cy="215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56" y="3758295"/>
            <a:ext cx="223868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09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- Repeating Columns 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6" y="1441331"/>
            <a:ext cx="10515600" cy="1960382"/>
          </a:xfrm>
        </p:spPr>
      </p:pic>
    </p:spTree>
    <p:extLst>
      <p:ext uri="{BB962C8B-B14F-4D97-AF65-F5344CB8AC3E}">
        <p14:creationId xmlns:p14="http://schemas.microsoft.com/office/powerpoint/2010/main" val="5395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 - Repeating Columns 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1" y="1379074"/>
            <a:ext cx="7624413" cy="142138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123" y="1315132"/>
            <a:ext cx="4066663" cy="55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 Relational – Source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5191"/>
            <a:ext cx="10515600" cy="18974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3164481"/>
            <a:ext cx="10058400" cy="1836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38392"/>
            <a:ext cx="10058400" cy="19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President of VDS since 1990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Architect, Db Designer, Developer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25+ Years of Database Design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40 Greenfield Databases in Production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60 Databases Modified</a:t>
            </a: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1,000 tables designed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250,000,000 rows of data managed</a:t>
            </a: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2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4" y="0"/>
            <a:ext cx="457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 them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93" y="20167"/>
            <a:ext cx="6504008" cy="6820600"/>
          </a:xfrm>
        </p:spPr>
      </p:pic>
    </p:spTree>
    <p:extLst>
      <p:ext uri="{BB962C8B-B14F-4D97-AF65-F5344CB8AC3E}">
        <p14:creationId xmlns:p14="http://schemas.microsoft.com/office/powerpoint/2010/main" val="610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Avoiding Pitfalls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Number?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 Matters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Matters of Precision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 key types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missing date field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have an Alternate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Keys &amp; Indexes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3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Conclusion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csv is a “Flat” file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can’t stay 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“Flat”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Tables, Columns &amp; Keys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Data?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Repeats?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should it go?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 them Loose!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Avoiding Pitfalls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24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Ask me, I dare you…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Sorry, I’m out of time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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3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Will Tartak</a:t>
            </a:r>
          </a:p>
          <a:p>
            <a:r>
              <a:rPr lang="en-US" dirty="0" smtClean="0">
                <a:hlinkClick r:id="rId2"/>
              </a:rPr>
              <a:t>willt@VisualDataSolutions.com</a:t>
            </a:r>
            <a:endParaRPr lang="en-US" dirty="0" smtClean="0"/>
          </a:p>
          <a:p>
            <a:r>
              <a:rPr lang="en-US" dirty="0" smtClean="0"/>
              <a:t>Slides, </a:t>
            </a:r>
            <a:r>
              <a:rPr lang="en-US" dirty="0" err="1" smtClean="0"/>
              <a:t>db</a:t>
            </a:r>
            <a:r>
              <a:rPr lang="en-US" dirty="0" smtClean="0"/>
              <a:t> design and file available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github.com/VDSFoundry/DbFundamentals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References </a:t>
            </a:r>
          </a:p>
          <a:p>
            <a:pPr lvl="1"/>
            <a:r>
              <a:rPr lang="en-US" sz="2000" dirty="0" smtClean="0"/>
              <a:t>E. F. </a:t>
            </a:r>
            <a:r>
              <a:rPr lang="en-US" sz="2000" dirty="0" err="1" smtClean="0"/>
              <a:t>Codd</a:t>
            </a:r>
            <a:r>
              <a:rPr lang="en-US" sz="2000" dirty="0" smtClean="0"/>
              <a:t> – The Relational Model for Database Management</a:t>
            </a:r>
          </a:p>
          <a:p>
            <a:pPr lvl="1"/>
            <a:r>
              <a:rPr lang="en-US" sz="2000" dirty="0" smtClean="0"/>
              <a:t>C. J. Date – The Database Relational Model: A Retrospective Review &amp; Analysis</a:t>
            </a:r>
          </a:p>
          <a:p>
            <a:pPr lvl="1"/>
            <a:r>
              <a:rPr lang="en-US" sz="2000" dirty="0" smtClean="0"/>
              <a:t>Joe </a:t>
            </a:r>
            <a:r>
              <a:rPr lang="en-US" sz="2000" dirty="0" err="1" smtClean="0"/>
              <a:t>Celko</a:t>
            </a:r>
            <a:r>
              <a:rPr lang="en-US" sz="2000" dirty="0" smtClean="0"/>
              <a:t> – SQL for Smarties</a:t>
            </a:r>
          </a:p>
          <a:p>
            <a:pPr lvl="1"/>
            <a:r>
              <a:rPr lang="en-US" sz="2000" dirty="0" smtClean="0"/>
              <a:t>Fleming, von Halle – Handbook of Relational Database Design</a:t>
            </a:r>
          </a:p>
          <a:p>
            <a:pPr lvl="1"/>
            <a:r>
              <a:rPr lang="en-US" sz="2000" dirty="0" smtClean="0"/>
              <a:t>Michael J. Hernandez – Database Design for Mere Mortals: A Hands-On Guide to Relational Database </a:t>
            </a:r>
            <a:r>
              <a:rPr lang="en-US" sz="2000" dirty="0" smtClean="0"/>
              <a:t>Design</a:t>
            </a:r>
          </a:p>
          <a:p>
            <a:r>
              <a:rPr lang="en-US" dirty="0" smtClean="0"/>
              <a:t>Images Credit</a:t>
            </a:r>
          </a:p>
          <a:p>
            <a:pPr lvl="1"/>
            <a:r>
              <a:rPr lang="en-US" dirty="0"/>
              <a:t>http://www.space.com/28857-aurora-photos-northern-lights-2015.html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Will Not Cover</a:t>
            </a: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Design History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(E. F.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Date, etc.)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aseline="30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</a:t>
            </a:r>
            <a:r>
              <a:rPr lang="en-US" baseline="30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3</a:t>
            </a:r>
            <a:r>
              <a:rPr lang="en-US" baseline="30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Normal Form Definitions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(Takes too long!)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Imports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(Who needs data anyway?)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(Don’t make all your fields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nvarchar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(max))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Indexing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(You need them, go learn things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…)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Optimization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(Talk to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Richie or some other expert)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Conceptual, Logical or Physical debate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(just Logical, or is that Physical?)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Naming Conventions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(follow them)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Object/Graph/Document/BI Databases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Will Cover</a:t>
            </a: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From “Flat” File to a relational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Approach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“Flat” file to Relational Design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Basically: 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 we do relational design 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we do relational design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csv is a “Flat” file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can’t stay in a “Flat” file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Tables, Columns &amp; Keys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to Relational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Data?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Repeats?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should it go?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 them Loose!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Avoiding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Pitfalls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4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.csv is a “Flat” file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Flat What?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many types of Flat files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 Relational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~ Hierarchy</a:t>
            </a:r>
          </a:p>
          <a:p>
            <a:pPr lvl="2"/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Exactly but easier to think of it this way</a:t>
            </a:r>
          </a:p>
          <a:p>
            <a:pPr lvl="2"/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like Relational supports Hierarchy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Streamlining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can’t stay in a “Flat” file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your data clean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want to avoid data duplication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you want Transactions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you want speed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more than 65,000 rows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Or…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8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Relational Fundamentals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72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Databases are Primarily Composed of Tables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Plus Relationships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Indexes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have Columns 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Column has a Name, Type &amp; a Size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have Rows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may have Keys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are represented via Columns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Columns may have Indexes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Databases may have Relationships between Tables</a:t>
            </a: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4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Keys are the Key</a:t>
            </a: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Candidate Key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Surrogate Key</a:t>
            </a: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1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DS Presentation.potx" id="{95862BB5-2980-4507-8BDD-0E6E9BF5F0E8}" vid="{876B6D35-2811-480D-98F3-CE1047864A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VDS Presentation</Template>
  <TotalTime>769</TotalTime>
  <Words>691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Database Design Fundamentals for Developers</vt:lpstr>
      <vt:lpstr>About Me</vt:lpstr>
      <vt:lpstr>What We Will Not Cover</vt:lpstr>
      <vt:lpstr>What We Will Cover</vt:lpstr>
      <vt:lpstr>Agenda</vt:lpstr>
      <vt:lpstr>A .csv is a “Flat” file</vt:lpstr>
      <vt:lpstr>Big Data can’t stay in a “Flat” file</vt:lpstr>
      <vt:lpstr>Some Relational Fundamentals</vt:lpstr>
      <vt:lpstr>The Keys are the Key</vt:lpstr>
      <vt:lpstr>Going to Relational – Intro Summary (Flat)</vt:lpstr>
      <vt:lpstr>Going to Relational – Intro Summary (Tables)</vt:lpstr>
      <vt:lpstr>Going to Relational – Kind of Data</vt:lpstr>
      <vt:lpstr>Keys are the Key </vt:lpstr>
      <vt:lpstr>Going to Relational – What Repeats?</vt:lpstr>
      <vt:lpstr>Going to Relational – Where should it go?</vt:lpstr>
      <vt:lpstr>Going to Relational – Where should it go?</vt:lpstr>
      <vt:lpstr>Going to Relational - Repeating Columns </vt:lpstr>
      <vt:lpstr>Going to Relational - Repeating Columns </vt:lpstr>
      <vt:lpstr>Going to Relational – Source</vt:lpstr>
      <vt:lpstr>Break them  Loose!</vt:lpstr>
      <vt:lpstr>Avoiding Pitfalls</vt:lpstr>
      <vt:lpstr>In Conclusion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with  a Human Touch</dc:title>
  <dc:creator>Will Tartak</dc:creator>
  <cp:lastModifiedBy>Will Tartak</cp:lastModifiedBy>
  <cp:revision>53</cp:revision>
  <dcterms:created xsi:type="dcterms:W3CDTF">2015-12-08T03:51:18Z</dcterms:created>
  <dcterms:modified xsi:type="dcterms:W3CDTF">2016-02-18T20:46:45Z</dcterms:modified>
</cp:coreProperties>
</file>