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0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0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4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4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66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1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0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9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64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SFoundry/DbFundamentals" TargetMode="External"/><Relationship Id="rId2" Type="http://schemas.openxmlformats.org/officeDocument/2006/relationships/hyperlink" Target="mailto:will@willtarta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376516"/>
            <a:ext cx="7197726" cy="3009215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Fundamentals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Developers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Will Tartak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59" y="-57569"/>
            <a:ext cx="10131425" cy="1456267"/>
          </a:xfrm>
        </p:spPr>
        <p:txBody>
          <a:bodyPr/>
          <a:lstStyle/>
          <a:p>
            <a:r>
              <a:rPr lang="en-US" dirty="0" smtClean="0"/>
              <a:t>Going to Relational – Intro Summary (Flat)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5191"/>
            <a:ext cx="10515600" cy="18974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3164481"/>
            <a:ext cx="10058400" cy="183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4" y="4938392"/>
            <a:ext cx="10058400" cy="19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033" y="0"/>
            <a:ext cx="623371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87325"/>
            <a:ext cx="3479800" cy="4850342"/>
          </a:xfrm>
        </p:spPr>
        <p:txBody>
          <a:bodyPr anchor="t"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Intro Summary (Tables)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07" y="0"/>
            <a:ext cx="6539672" cy="6858000"/>
          </a:xfrm>
        </p:spPr>
      </p:pic>
    </p:spTree>
    <p:extLst>
      <p:ext uri="{BB962C8B-B14F-4D97-AF65-F5344CB8AC3E}">
        <p14:creationId xmlns:p14="http://schemas.microsoft.com/office/powerpoint/2010/main" val="1223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91800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Kind of Data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18681"/>
            <a:ext cx="10131425" cy="536163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for Unique values per Row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for Columns with names like:</a:t>
            </a:r>
          </a:p>
          <a:p>
            <a:pPr lvl="1"/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  <a:p>
            <a:pPr lvl="1"/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lvl="1"/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</a:p>
          <a:p>
            <a:pPr lvl="1"/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</a:p>
          <a:p>
            <a:pPr lvl="1"/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for Columns with duplicated values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for Columns with preset values</a:t>
            </a:r>
          </a:p>
          <a:p>
            <a:pPr lvl="1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Yes/No</a:t>
            </a:r>
          </a:p>
          <a:p>
            <a:pPr lvl="1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Closed/Active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6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5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are the Key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6" y="1690688"/>
            <a:ext cx="943107" cy="2143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68" y="1610542"/>
            <a:ext cx="223868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What Repeats?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3813"/>
            <a:ext cx="10131425" cy="3649133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any values repeat within a column?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they be extracted?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any column names seem to repeat?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they hold similar or related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0"/>
            <a:ext cx="121891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Where should it go?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2060"/>
            <a:ext cx="10131425" cy="2880852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values may go into Lookup tables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a Lookup table?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77" y="1629558"/>
            <a:ext cx="1848108" cy="2896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661" y="1629558"/>
            <a:ext cx="177189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19"/>
            <a:ext cx="12192000" cy="6868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142" y="15743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Where should it go?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2" y="1531415"/>
            <a:ext cx="2419688" cy="21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00" y="1526651"/>
            <a:ext cx="2191056" cy="2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71" y="1555230"/>
            <a:ext cx="1667108" cy="2105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51" y="1531415"/>
            <a:ext cx="724001" cy="215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56" y="3758295"/>
            <a:ext cx="223868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09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86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- Repeating Columns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6" y="1441331"/>
            <a:ext cx="10515600" cy="1960382"/>
          </a:xfrm>
        </p:spPr>
      </p:pic>
    </p:spTree>
    <p:extLst>
      <p:ext uri="{BB962C8B-B14F-4D97-AF65-F5344CB8AC3E}">
        <p14:creationId xmlns:p14="http://schemas.microsoft.com/office/powerpoint/2010/main" val="29507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4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- Repeating Columns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" y="1379074"/>
            <a:ext cx="7624413" cy="14213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23" y="1315132"/>
            <a:ext cx="4066663" cy="55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en-US" dirty="0" smtClean="0"/>
              <a:t>Going to Relational – Source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5191"/>
            <a:ext cx="10515600" cy="18974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3164481"/>
            <a:ext cx="10058400" cy="183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6" y="4938392"/>
            <a:ext cx="10058400" cy="19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327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5819"/>
            <a:ext cx="10131425" cy="4794637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 Software Engineer at Assurant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President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VDS since 1990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Architect, Db Designer, Developer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25+ Years of Database Design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40 Greenfield Databases in Production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60 Databases Modified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1,000 tables designed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250,000,000 rows of data managed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4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9" y="0"/>
            <a:ext cx="515208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24" y="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them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Loose!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27" y="0"/>
            <a:ext cx="6642821" cy="6966170"/>
          </a:xfrm>
        </p:spPr>
      </p:pic>
    </p:spTree>
    <p:extLst>
      <p:ext uri="{BB962C8B-B14F-4D97-AF65-F5344CB8AC3E}">
        <p14:creationId xmlns:p14="http://schemas.microsoft.com/office/powerpoint/2010/main" val="1504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Avoiding Pitfalls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56266"/>
            <a:ext cx="10131425" cy="5259165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Number?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Matters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Matters of Precision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key types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missing date field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have an Alternate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Keys &amp; Indexes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Conclusion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6267"/>
            <a:ext cx="10131425" cy="531815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csv is a “Flat” file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can’t stay in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“Flat”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Tables, Columns &amp; Keys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Data?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Repeats?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should it go?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them Loose!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Avoiding Pitfalls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091381"/>
            <a:ext cx="10131425" cy="4699819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 me, I dare you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50374"/>
            <a:ext cx="11506199" cy="570762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Will </a:t>
            </a:r>
            <a:r>
              <a:rPr lang="en-US" sz="3000" dirty="0" smtClean="0"/>
              <a:t>Tartak, </a:t>
            </a:r>
            <a:r>
              <a:rPr lang="en-US" sz="3000" dirty="0" smtClean="0">
                <a:hlinkClick r:id="rId2"/>
              </a:rPr>
              <a:t>will@willtartak.com</a:t>
            </a:r>
            <a:r>
              <a:rPr lang="en-US" sz="3000" dirty="0" smtClean="0"/>
              <a:t>, @</a:t>
            </a:r>
            <a:r>
              <a:rPr lang="en-US" sz="3000" dirty="0" err="1" smtClean="0"/>
              <a:t>willtartak</a:t>
            </a:r>
            <a:endParaRPr lang="en-US" sz="3000" dirty="0" smtClean="0"/>
          </a:p>
          <a:p>
            <a:r>
              <a:rPr lang="en-US" sz="3000" dirty="0" smtClean="0"/>
              <a:t>Slides, </a:t>
            </a:r>
            <a:r>
              <a:rPr lang="en-US" sz="3000" dirty="0" err="1" smtClean="0"/>
              <a:t>db</a:t>
            </a:r>
            <a:r>
              <a:rPr lang="en-US" sz="3000" dirty="0" smtClean="0"/>
              <a:t> design and file available on </a:t>
            </a:r>
            <a:r>
              <a:rPr lang="en-US" sz="3000" dirty="0" err="1" smtClean="0"/>
              <a:t>github</a:t>
            </a:r>
            <a:r>
              <a:rPr lang="en-US" sz="3000" dirty="0" smtClean="0"/>
              <a:t>:</a:t>
            </a:r>
          </a:p>
          <a:p>
            <a:pPr lvl="1"/>
            <a:r>
              <a:rPr lang="en-US" sz="3000" dirty="0">
                <a:hlinkClick r:id="rId3"/>
              </a:rPr>
              <a:t>https://</a:t>
            </a:r>
            <a:r>
              <a:rPr lang="en-US" sz="3000" dirty="0" smtClean="0">
                <a:hlinkClick r:id="rId3"/>
              </a:rPr>
              <a:t>github.com/VDSFoundry/DbFundamentals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smtClean="0"/>
              <a:t>References </a:t>
            </a:r>
          </a:p>
          <a:p>
            <a:pPr lvl="1"/>
            <a:r>
              <a:rPr lang="en-US" sz="2600" dirty="0" smtClean="0"/>
              <a:t>E. F. </a:t>
            </a:r>
            <a:r>
              <a:rPr lang="en-US" sz="2600" dirty="0" err="1" smtClean="0"/>
              <a:t>Codd</a:t>
            </a:r>
            <a:r>
              <a:rPr lang="en-US" sz="2600" dirty="0" smtClean="0"/>
              <a:t> – The Relational Model for Database Management</a:t>
            </a:r>
          </a:p>
          <a:p>
            <a:pPr lvl="1"/>
            <a:r>
              <a:rPr lang="en-US" sz="2600" dirty="0" smtClean="0"/>
              <a:t>C. J. Date – The Database Relational Model: A Retrospective Review &amp; Analysis</a:t>
            </a:r>
          </a:p>
          <a:p>
            <a:pPr lvl="1"/>
            <a:r>
              <a:rPr lang="en-US" sz="2600" dirty="0" smtClean="0"/>
              <a:t>Joe </a:t>
            </a:r>
            <a:r>
              <a:rPr lang="en-US" sz="2600" dirty="0" err="1" smtClean="0"/>
              <a:t>Celko</a:t>
            </a:r>
            <a:r>
              <a:rPr lang="en-US" sz="2600" dirty="0" smtClean="0"/>
              <a:t> – SQL for Smarties</a:t>
            </a:r>
          </a:p>
          <a:p>
            <a:pPr lvl="1"/>
            <a:r>
              <a:rPr lang="en-US" sz="2600" dirty="0" smtClean="0"/>
              <a:t>Fleming, von Halle – Handbook of Relational Database Design</a:t>
            </a:r>
          </a:p>
          <a:p>
            <a:pPr lvl="1"/>
            <a:r>
              <a:rPr lang="en-US" sz="2600" dirty="0" smtClean="0"/>
              <a:t>Michael J. Hernandez – Database Design for Mere Mortals: A Hands-On Guide to Relational Database Design</a:t>
            </a:r>
          </a:p>
          <a:p>
            <a:r>
              <a:rPr lang="en-US" sz="2400" dirty="0" smtClean="0"/>
              <a:t>Images Credit</a:t>
            </a:r>
          </a:p>
          <a:p>
            <a:pPr lvl="1"/>
            <a:r>
              <a:rPr lang="en-US" sz="2000" dirty="0"/>
              <a:t>http://www.space.com/28857-aurora-photos-northern-lights-2015.html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Will Not Cover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56267"/>
            <a:ext cx="10131425" cy="5318244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Design History </a:t>
            </a:r>
            <a:r>
              <a:rPr lang="en-US" sz="2800" dirty="0" smtClean="0"/>
              <a:t>(E. F. </a:t>
            </a:r>
            <a:r>
              <a:rPr lang="en-US" sz="2800" dirty="0" err="1" smtClean="0"/>
              <a:t>Codd</a:t>
            </a:r>
            <a:r>
              <a:rPr lang="en-US" sz="2800" dirty="0" smtClean="0"/>
              <a:t>, Date, etc.)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</a:t>
            </a:r>
            <a:r>
              <a:rPr lang="en-US" sz="2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3</a:t>
            </a:r>
            <a:r>
              <a:rPr lang="en-US" sz="2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Normal Form Definitions </a:t>
            </a:r>
            <a:r>
              <a:rPr lang="en-US" sz="2400" dirty="0" smtClean="0"/>
              <a:t>(Takes too long!)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Imports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(Who needs data anyway?)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(Don’t make all your fields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nvarchar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(max))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 (You need them, go learn things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Optimization (Talk to Richie or some other expert)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Conceptual, Logical or Physical debate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(just Logical, or is that Physical?)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Conventions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(follow them)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Object/Graph/Document/BI Databases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91292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Will Cover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12929"/>
            <a:ext cx="10131425" cy="4878272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From “Flat” File to a relational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Approach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“Flat” file to Relational Design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Basically: 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do relational design 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do relational design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3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18700"/>
            <a:ext cx="10131425" cy="5049078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csv is a “Flat” file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can’t stay in a “Flat” file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Tables, Columns &amp; Keys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Data?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Repeats?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should it go?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them Loose!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Avoiding Pitfalls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0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.csv is a “Flat” file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73141"/>
            <a:ext cx="10131425" cy="4588748"/>
          </a:xfrm>
        </p:spPr>
        <p:txBody>
          <a:bodyPr>
            <a:normAutofit fontScale="47500" lnSpcReduction="20000"/>
          </a:bodyPr>
          <a:lstStyle/>
          <a:p>
            <a:r>
              <a:rPr lang="en-US" sz="5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Flat What?</a:t>
            </a:r>
          </a:p>
          <a:p>
            <a:r>
              <a:rPr lang="en-US" sz="5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many types of Flat files</a:t>
            </a:r>
          </a:p>
          <a:p>
            <a:endParaRPr lang="en-US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vs. Relational</a:t>
            </a:r>
          </a:p>
          <a:p>
            <a:pPr lvl="1"/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~ Hierarchy</a:t>
            </a:r>
          </a:p>
          <a:p>
            <a:pPr lvl="2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Exactly but easier to think of it this way</a:t>
            </a:r>
          </a:p>
          <a:p>
            <a:pPr lvl="2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like Relati</a:t>
            </a:r>
            <a:r>
              <a:rPr lang="en-US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onal supports Hierarchy</a:t>
            </a:r>
          </a:p>
          <a:p>
            <a:r>
              <a:rPr lang="en-US" sz="5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Streamlining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1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can’t stay in a “Flat” file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6267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your data clean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want to avoid data duplication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you want Transactions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you want speed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more than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1,048,576 rows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Or…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48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15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Relational Fundamentals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27" y="1261081"/>
            <a:ext cx="10515600" cy="5513429"/>
          </a:xfrm>
        </p:spPr>
        <p:txBody>
          <a:bodyPr>
            <a:no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Databases are Primarily Composed of Tables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Relationships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Indexes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have Columns 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Column has a Name, Type &amp; a Size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have Rows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may have Keys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are represented via Columns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Columns may have Indexes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 may have Relationships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32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4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Keys are the Key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922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Candidate Key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Surrogate Key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4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5929</TotalTime>
  <Words>690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Relational Database Design Fundamentals for Developers</vt:lpstr>
      <vt:lpstr>About Me</vt:lpstr>
      <vt:lpstr>What We Will Not Cover</vt:lpstr>
      <vt:lpstr>What We Will Cover</vt:lpstr>
      <vt:lpstr>Agenda</vt:lpstr>
      <vt:lpstr>A .csv is a “Flat” file</vt:lpstr>
      <vt:lpstr>Big Data can’t stay in a “Flat” file</vt:lpstr>
      <vt:lpstr>Some Relational Fundamentals</vt:lpstr>
      <vt:lpstr>The Keys are the Key</vt:lpstr>
      <vt:lpstr>Going to Relational – Intro Summary (Flat)</vt:lpstr>
      <vt:lpstr>Going to Relational – Intro Summary (Tables)</vt:lpstr>
      <vt:lpstr>Going to Relational – Kind of Data</vt:lpstr>
      <vt:lpstr>Keys are the Key </vt:lpstr>
      <vt:lpstr>Going to Relational – What Repeats?</vt:lpstr>
      <vt:lpstr>Going to Relational – Where should it go?</vt:lpstr>
      <vt:lpstr>Going to Relational – Where should it go?</vt:lpstr>
      <vt:lpstr>Going to Relational - Repeating Columns </vt:lpstr>
      <vt:lpstr>Going to Relational - Repeating Columns </vt:lpstr>
      <vt:lpstr>Going to Relational – Source</vt:lpstr>
      <vt:lpstr>Break them  Loose!</vt:lpstr>
      <vt:lpstr>Avoiding Pitfalls</vt:lpstr>
      <vt:lpstr>In Conclusion</vt:lpstr>
      <vt:lpstr>Questions?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Fundamentals for Developers</dc:title>
  <dc:creator>Will Tartak</dc:creator>
  <cp:lastModifiedBy>Will Tartak</cp:lastModifiedBy>
  <cp:revision>6</cp:revision>
  <dcterms:created xsi:type="dcterms:W3CDTF">2020-02-22T23:17:44Z</dcterms:created>
  <dcterms:modified xsi:type="dcterms:W3CDTF">2020-02-27T02:07:20Z</dcterms:modified>
</cp:coreProperties>
</file>