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24"/>
  </p:notesMasterIdLst>
  <p:sldIdLst>
    <p:sldId id="256" r:id="rId2"/>
    <p:sldId id="264" r:id="rId3"/>
    <p:sldId id="265" r:id="rId4"/>
    <p:sldId id="276" r:id="rId5"/>
    <p:sldId id="260" r:id="rId6"/>
    <p:sldId id="261" r:id="rId7"/>
    <p:sldId id="257" r:id="rId8"/>
    <p:sldId id="258" r:id="rId9"/>
    <p:sldId id="273" r:id="rId10"/>
    <p:sldId id="275" r:id="rId11"/>
    <p:sldId id="259" r:id="rId12"/>
    <p:sldId id="269" r:id="rId13"/>
    <p:sldId id="277" r:id="rId14"/>
    <p:sldId id="271" r:id="rId15"/>
    <p:sldId id="262" r:id="rId16"/>
    <p:sldId id="263" r:id="rId17"/>
    <p:sldId id="279" r:id="rId18"/>
    <p:sldId id="272" r:id="rId19"/>
    <p:sldId id="278" r:id="rId20"/>
    <p:sldId id="270"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36"/>
    <a:srgbClr val="27425B"/>
    <a:srgbClr val="35374D"/>
    <a:srgbClr val="FFFFFF"/>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79271" autoAdjust="0"/>
  </p:normalViewPr>
  <p:slideViewPr>
    <p:cSldViewPr snapToGrid="0">
      <p:cViewPr varScale="1">
        <p:scale>
          <a:sx n="90" d="100"/>
          <a:sy n="90" d="100"/>
        </p:scale>
        <p:origin x="5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C7E0-08D4-4C5F-8CF2-4C65DF531706}"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296BC-2A87-48E4-863D-89F8B0C1A924}" type="slidenum">
              <a:rPr lang="en-US" smtClean="0"/>
              <a:t>‹#›</a:t>
            </a:fld>
            <a:endParaRPr lang="en-US"/>
          </a:p>
        </p:txBody>
      </p:sp>
    </p:spTree>
    <p:extLst>
      <p:ext uri="{BB962C8B-B14F-4D97-AF65-F5344CB8AC3E}">
        <p14:creationId xmlns:p14="http://schemas.microsoft.com/office/powerpoint/2010/main" val="44552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monolithic app couple all their functionality tightly into one service. This means long down time while deploying new feature resulting in fewer opportunities to make updates. Scaling monolithic apps to meet demand is expensive and slow because every component scale at the same rate regardless of use. Likewise availability and reliability are achieved by hardware redundancy adding more cost and complexity.</a:t>
            </a:r>
          </a:p>
          <a:p>
            <a:r>
              <a:rPr lang="en-US" dirty="0"/>
              <a:t>On the other hand microservices splits each application in a set of fine grained and loosely coupled services that can be upgraded and scaled independently.</a:t>
            </a:r>
          </a:p>
        </p:txBody>
      </p:sp>
      <p:sp>
        <p:nvSpPr>
          <p:cNvPr id="4" name="Slide Number Placeholder 3"/>
          <p:cNvSpPr>
            <a:spLocks noGrp="1"/>
          </p:cNvSpPr>
          <p:nvPr>
            <p:ph type="sldNum" sz="quarter" idx="5"/>
          </p:nvPr>
        </p:nvSpPr>
        <p:spPr/>
        <p:txBody>
          <a:bodyPr/>
          <a:lstStyle/>
          <a:p>
            <a:fld id="{2C6296BC-2A87-48E4-863D-89F8B0C1A924}" type="slidenum">
              <a:rPr lang="en-US" smtClean="0"/>
              <a:t>4</a:t>
            </a:fld>
            <a:endParaRPr lang="en-US"/>
          </a:p>
        </p:txBody>
      </p:sp>
    </p:spTree>
    <p:extLst>
      <p:ext uri="{BB962C8B-B14F-4D97-AF65-F5344CB8AC3E}">
        <p14:creationId xmlns:p14="http://schemas.microsoft.com/office/powerpoint/2010/main" val="280666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2/28/2020 11:00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1A04DB72-1659-493B-8151-ECEFC0601C2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168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6961">
              <a:defRPr/>
            </a:pPr>
            <a:r>
              <a:rPr lang="en-US" sz="1200" kern="0" dirty="0">
                <a:latin typeface="Segoe UI Light" panose="020B0502040204020203" pitchFamily="34" charset="0"/>
                <a:cs typeface="Segoe UI Light" panose="020B0502040204020203" pitchFamily="34" charset="0"/>
              </a:rPr>
              <a:t>Cluster supports 1,000s of nodes is self repairing, and scales-in and out</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13</a:t>
            </a:fld>
            <a:endParaRPr lang="en-US"/>
          </a:p>
        </p:txBody>
      </p:sp>
    </p:spTree>
    <p:extLst>
      <p:ext uri="{BB962C8B-B14F-4D97-AF65-F5344CB8AC3E}">
        <p14:creationId xmlns:p14="http://schemas.microsoft.com/office/powerpoint/2010/main" val="340742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16</a:t>
            </a:fld>
            <a:endParaRPr lang="en-US"/>
          </a:p>
        </p:txBody>
      </p:sp>
    </p:spTree>
    <p:extLst>
      <p:ext uri="{BB962C8B-B14F-4D97-AF65-F5344CB8AC3E}">
        <p14:creationId xmlns:p14="http://schemas.microsoft.com/office/powerpoint/2010/main" val="171995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17</a:t>
            </a:fld>
            <a:endParaRPr lang="en-US"/>
          </a:p>
        </p:txBody>
      </p:sp>
    </p:spTree>
    <p:extLst>
      <p:ext uri="{BB962C8B-B14F-4D97-AF65-F5344CB8AC3E}">
        <p14:creationId xmlns:p14="http://schemas.microsoft.com/office/powerpoint/2010/main" val="2622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73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1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2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2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5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47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0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62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0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30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9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6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64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79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1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44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rgbClr val="262836"/>
            </a:gs>
            <a:gs pos="97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744486"/>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jpe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jpe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jpeg"/><Relationship Id="rId5" Type="http://schemas.openxmlformats.org/officeDocument/2006/relationships/image" Target="../media/image54.png"/><Relationship Id="rId15" Type="http://schemas.openxmlformats.org/officeDocument/2006/relationships/image" Target="../media/image64.jpeg"/><Relationship Id="rId10" Type="http://schemas.openxmlformats.org/officeDocument/2006/relationships/image" Target="../media/image59.jpe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jpe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8.png"/><Relationship Id="rId7" Type="http://schemas.microsoft.com/office/2007/relationships/hdphoto" Target="../media/hdphoto2.wdp"/><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4.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will@willtartak.com" TargetMode="External"/><Relationship Id="rId3" Type="http://schemas.openxmlformats.org/officeDocument/2006/relationships/hyperlink" Target="https://docs.microsoft.com/en-us/azure/service-fabric/service-fabric-overview" TargetMode="External"/><Relationship Id="rId7" Type="http://schemas.openxmlformats.org/officeDocument/2006/relationships/hyperlink" Target="mailto:javierdavidperez@outlook.com" TargetMode="External"/><Relationship Id="rId2" Type="http://schemas.openxmlformats.org/officeDocument/2006/relationships/hyperlink" Target="https://github.com/javierdpt/conferece-tracker" TargetMode="External"/><Relationship Id="rId1" Type="http://schemas.openxmlformats.org/officeDocument/2006/relationships/slideLayout" Target="../slideLayouts/slideLayout2.xml"/><Relationship Id="rId6" Type="http://schemas.openxmlformats.org/officeDocument/2006/relationships/hyperlink" Target="https://twitter.com/servicefabric" TargetMode="External"/><Relationship Id="rId5" Type="http://schemas.openxmlformats.org/officeDocument/2006/relationships/hyperlink" Target="https://docs.microsoft.com/en-us/azure/service-fabric/service-fabric-connect-and-communicate-with-services" TargetMode="External"/><Relationship Id="rId4" Type="http://schemas.openxmlformats.org/officeDocument/2006/relationships/hyperlink" Target="https://docs.microsoft.com/en-us/azure/service-fabric/service-fabric-reliable-services-communication-remo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svg"/><Relationship Id="rId26" Type="http://schemas.openxmlformats.org/officeDocument/2006/relationships/image" Target="../media/image34.svg"/><Relationship Id="rId39" Type="http://schemas.openxmlformats.org/officeDocument/2006/relationships/image" Target="../media/image47.png"/><Relationship Id="rId3" Type="http://schemas.openxmlformats.org/officeDocument/2006/relationships/image" Target="../media/image13.png"/><Relationship Id="rId21" Type="http://schemas.openxmlformats.org/officeDocument/2006/relationships/image" Target="../media/image29.png"/><Relationship Id="rId34" Type="http://schemas.openxmlformats.org/officeDocument/2006/relationships/image" Target="../media/image42.svg"/><Relationship Id="rId42" Type="http://schemas.openxmlformats.org/officeDocument/2006/relationships/image" Target="../media/image50.svg"/><Relationship Id="rId7" Type="http://schemas.openxmlformats.org/officeDocument/2006/relationships/image" Target="../media/image12.svg"/><Relationship Id="rId12" Type="http://schemas.openxmlformats.org/officeDocument/2006/relationships/image" Target="../media/image20.emf"/><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svg"/><Relationship Id="rId2" Type="http://schemas.openxmlformats.org/officeDocument/2006/relationships/notesSlide" Target="../notesSlides/notesSlide2.xml"/><Relationship Id="rId16" Type="http://schemas.openxmlformats.org/officeDocument/2006/relationships/image" Target="../media/image24.emf"/><Relationship Id="rId20" Type="http://schemas.openxmlformats.org/officeDocument/2006/relationships/image" Target="../media/image28.svg"/><Relationship Id="rId29" Type="http://schemas.openxmlformats.org/officeDocument/2006/relationships/image" Target="../media/image37.emf"/><Relationship Id="rId41"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9.emf"/><Relationship Id="rId24" Type="http://schemas.openxmlformats.org/officeDocument/2006/relationships/image" Target="../media/image32.svg"/><Relationship Id="rId32" Type="http://schemas.openxmlformats.org/officeDocument/2006/relationships/image" Target="../media/image40.emf"/><Relationship Id="rId37" Type="http://schemas.openxmlformats.org/officeDocument/2006/relationships/image" Target="../media/image45.png"/><Relationship Id="rId40" Type="http://schemas.openxmlformats.org/officeDocument/2006/relationships/image" Target="../media/image48.svg"/><Relationship Id="rId5" Type="http://schemas.openxmlformats.org/officeDocument/2006/relationships/image" Target="../media/image15.png"/><Relationship Id="rId15" Type="http://schemas.openxmlformats.org/officeDocument/2006/relationships/image" Target="../media/image23.emf"/><Relationship Id="rId23" Type="http://schemas.openxmlformats.org/officeDocument/2006/relationships/image" Target="../media/image31.png"/><Relationship Id="rId28" Type="http://schemas.openxmlformats.org/officeDocument/2006/relationships/image" Target="../media/image36.svg"/><Relationship Id="rId36" Type="http://schemas.openxmlformats.org/officeDocument/2006/relationships/image" Target="../media/image44.png"/><Relationship Id="rId10" Type="http://schemas.openxmlformats.org/officeDocument/2006/relationships/image" Target="../media/image18.svg"/><Relationship Id="rId19" Type="http://schemas.openxmlformats.org/officeDocument/2006/relationships/image" Target="../media/image27.png"/><Relationship Id="rId31" Type="http://schemas.openxmlformats.org/officeDocument/2006/relationships/image" Target="../media/image39.emf"/><Relationship Id="rId4" Type="http://schemas.openxmlformats.org/officeDocument/2006/relationships/image" Target="../media/image14.svg"/><Relationship Id="rId9" Type="http://schemas.openxmlformats.org/officeDocument/2006/relationships/image" Target="../media/image17.png"/><Relationship Id="rId14" Type="http://schemas.openxmlformats.org/officeDocument/2006/relationships/image" Target="../media/image22.emf"/><Relationship Id="rId22" Type="http://schemas.openxmlformats.org/officeDocument/2006/relationships/image" Target="../media/image30.svg"/><Relationship Id="rId27" Type="http://schemas.openxmlformats.org/officeDocument/2006/relationships/image" Target="../media/image35.png"/><Relationship Id="rId30" Type="http://schemas.openxmlformats.org/officeDocument/2006/relationships/image" Target="../media/image38.emf"/><Relationship Id="rId35"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670" y="2141248"/>
            <a:ext cx="7197726" cy="2322598"/>
          </a:xfrm>
        </p:spPr>
        <p:txBody>
          <a:bodyPr/>
          <a:lstStyle/>
          <a:p>
            <a:r>
              <a:rPr lang="en-US">
                <a:latin typeface="Segoe UI Light" panose="020B0502040204020203" pitchFamily="34" charset="0"/>
                <a:cs typeface="Segoe UI Light" panose="020B0502040204020203" pitchFamily="34" charset="0"/>
              </a:rPr>
              <a:t>Using Service Fabric</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4532670" y="4463846"/>
            <a:ext cx="7197726" cy="1405467"/>
          </a:xfrm>
        </p:spPr>
        <p:txBody>
          <a:bodyPr>
            <a:normAutofit lnSpcReduction="10000"/>
          </a:bodyPr>
          <a:lstStyle/>
          <a:p>
            <a:r>
              <a:rPr lang="en-US" sz="2400">
                <a:latin typeface="Segoe UI Light" panose="020B0502040204020203" pitchFamily="34" charset="0"/>
                <a:cs typeface="Segoe UI Light" panose="020B0502040204020203" pitchFamily="34" charset="0"/>
              </a:rPr>
              <a:t>As a Platform</a:t>
            </a:r>
          </a:p>
          <a:p>
            <a:endParaRPr lang="en-US" sz="1500">
              <a:latin typeface="Segoe UI Light" panose="020B0502040204020203" pitchFamily="34" charset="0"/>
              <a:cs typeface="Segoe UI Light" panose="020B0502040204020203" pitchFamily="34" charset="0"/>
            </a:endParaRPr>
          </a:p>
          <a:p>
            <a:endParaRPr lang="en-US" sz="1500">
              <a:latin typeface="Segoe UI Light" panose="020B0502040204020203" pitchFamily="34" charset="0"/>
              <a:cs typeface="Segoe UI Light" panose="020B0502040204020203" pitchFamily="34" charset="0"/>
            </a:endParaRPr>
          </a:p>
          <a:p>
            <a:r>
              <a:rPr lang="en-US" sz="1400">
                <a:latin typeface="Segoe UI Light" panose="020B0502040204020203" pitchFamily="34" charset="0"/>
                <a:cs typeface="Segoe UI Light" panose="020B0502040204020203" pitchFamily="34" charset="0"/>
              </a:rPr>
              <a:t>By Javier D. Perez &amp; Will Tartak</a:t>
            </a:r>
            <a:endParaRPr lang="en-US" sz="1400" dirty="0">
              <a:latin typeface="Segoe UI Light" panose="020B0502040204020203" pitchFamily="34" charset="0"/>
              <a:cs typeface="Segoe UI Light" panose="020B0502040204020203" pitchFamily="34" charset="0"/>
            </a:endParaRPr>
          </a:p>
        </p:txBody>
      </p:sp>
      <p:pic>
        <p:nvPicPr>
          <p:cNvPr id="4098" name="Picture 2" descr="Image result for service fabric logo">
            <a:extLst>
              <a:ext uri="{FF2B5EF4-FFF2-40B4-BE49-F238E27FC236}">
                <a16:creationId xmlns:a16="http://schemas.microsoft.com/office/drawing/2014/main" id="{CFE570C4-577D-4C96-AEDB-EBD309D3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034" y="735781"/>
            <a:ext cx="2178362" cy="217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4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1" y="1655137"/>
            <a:ext cx="10131425" cy="5014452"/>
          </a:xfrm>
        </p:spPr>
        <p:txBody>
          <a:bodyPr>
            <a:noAutofit/>
          </a:bodyPr>
          <a:lstStyle/>
          <a:p>
            <a:r>
              <a:rPr lang="en-US" sz="2000" dirty="0">
                <a:latin typeface="Segoe UI" panose="020B0502040204020203" pitchFamily="34" charset="0"/>
                <a:cs typeface="Segoe UI" panose="020B0502040204020203" pitchFamily="34" charset="0"/>
              </a:rPr>
              <a:t>Azure</a:t>
            </a:r>
          </a:p>
          <a:p>
            <a:pPr lvl="1"/>
            <a:r>
              <a:rPr lang="en-US" sz="2000" dirty="0">
                <a:latin typeface="Segoe UI" panose="020B0502040204020203" pitchFamily="34" charset="0"/>
                <a:cs typeface="Segoe UI" panose="020B0502040204020203" pitchFamily="34" charset="0"/>
              </a:rPr>
              <a:t>Core Azure Infrastructure runs on Service Fabric</a:t>
            </a:r>
          </a:p>
          <a:p>
            <a:pPr lvl="1"/>
            <a:r>
              <a:rPr lang="en-US" sz="2000" dirty="0">
                <a:latin typeface="Segoe UI" panose="020B0502040204020203" pitchFamily="34" charset="0"/>
                <a:cs typeface="Segoe UI" panose="020B0502040204020203" pitchFamily="34" charset="0"/>
              </a:rPr>
              <a:t>About 40% of Azure’s compute cores run SF</a:t>
            </a:r>
          </a:p>
          <a:p>
            <a:r>
              <a:rPr lang="en-US" sz="2000" dirty="0">
                <a:latin typeface="Segoe UI" panose="020B0502040204020203" pitchFamily="34" charset="0"/>
                <a:cs typeface="Segoe UI" panose="020B0502040204020203" pitchFamily="34" charset="0"/>
              </a:rPr>
              <a:t>Millions of SQL Azure Databases</a:t>
            </a:r>
          </a:p>
          <a:p>
            <a:r>
              <a:rPr lang="en-US" sz="2000" dirty="0">
                <a:latin typeface="Segoe UI" panose="020B0502040204020203" pitchFamily="34" charset="0"/>
                <a:cs typeface="Segoe UI" panose="020B0502040204020203" pitchFamily="34" charset="0"/>
              </a:rPr>
              <a:t>Trillions of </a:t>
            </a:r>
            <a:r>
              <a:rPr lang="en-US" sz="2000" dirty="0" err="1">
                <a:latin typeface="Segoe UI" panose="020B0502040204020203" pitchFamily="34" charset="0"/>
                <a:cs typeface="Segoe UI" panose="020B0502040204020203" pitchFamily="34" charset="0"/>
              </a:rPr>
              <a:t>CosmosDB</a:t>
            </a:r>
            <a:r>
              <a:rPr lang="en-US" sz="2000" dirty="0">
                <a:latin typeface="Segoe UI" panose="020B0502040204020203" pitchFamily="34" charset="0"/>
                <a:cs typeface="Segoe UI" panose="020B0502040204020203" pitchFamily="34" charset="0"/>
              </a:rPr>
              <a:t> Transactions</a:t>
            </a:r>
          </a:p>
          <a:p>
            <a:r>
              <a:rPr lang="en-US" sz="2000" dirty="0">
                <a:latin typeface="Segoe UI" panose="020B0502040204020203" pitchFamily="34" charset="0"/>
                <a:cs typeface="Segoe UI" panose="020B0502040204020203" pitchFamily="34" charset="0"/>
              </a:rPr>
              <a:t>Trillions of Event Hub Events, Daily</a:t>
            </a:r>
          </a:p>
          <a:p>
            <a:r>
              <a:rPr lang="en-US" sz="2000" dirty="0">
                <a:latin typeface="Segoe UI" panose="020B0502040204020203" pitchFamily="34" charset="0"/>
                <a:cs typeface="Segoe UI" panose="020B0502040204020203" pitchFamily="34" charset="0"/>
              </a:rPr>
              <a:t>99.99999995% success rate for Service Bus</a:t>
            </a:r>
          </a:p>
          <a:p>
            <a:pPr lvl="1"/>
            <a:r>
              <a:rPr lang="en-US" sz="2000" dirty="0">
                <a:latin typeface="Segoe UI" panose="020B0502040204020203" pitchFamily="34" charset="0"/>
                <a:cs typeface="Segoe UI" panose="020B0502040204020203" pitchFamily="34" charset="0"/>
              </a:rPr>
              <a:t>“Nine Nines and a Five” -&gt; 11 failed messages on 21 Billion requests(!)</a:t>
            </a:r>
          </a:p>
          <a:p>
            <a:r>
              <a:rPr lang="en-US" sz="2000" dirty="0">
                <a:latin typeface="Segoe UI" panose="020B0502040204020203" pitchFamily="34" charset="0"/>
                <a:cs typeface="Segoe UI" panose="020B0502040204020203" pitchFamily="34" charset="0"/>
              </a:rPr>
              <a:t>Largest production clusters in MSFT are ~1200 machines</a:t>
            </a:r>
          </a:p>
          <a:p>
            <a:pPr lvl="1"/>
            <a:r>
              <a:rPr lang="en-US" sz="2000" dirty="0">
                <a:latin typeface="Segoe UI" panose="020B0502040204020203" pitchFamily="34" charset="0"/>
                <a:cs typeface="Segoe UI" panose="020B0502040204020203" pitchFamily="34" charset="0"/>
              </a:rPr>
              <a:t>That MS know of…</a:t>
            </a:r>
          </a:p>
          <a:p>
            <a:endParaRPr lang="en-US" sz="20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CC148AF4-B254-433B-924B-334645B43C1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POWERS</a:t>
            </a:r>
          </a:p>
        </p:txBody>
      </p:sp>
      <p:sp>
        <p:nvSpPr>
          <p:cNvPr id="2" name="Rectangle 1">
            <a:extLst>
              <a:ext uri="{FF2B5EF4-FFF2-40B4-BE49-F238E27FC236}">
                <a16:creationId xmlns:a16="http://schemas.microsoft.com/office/drawing/2014/main" id="{99DB4DB6-AD26-449B-82FD-5FBF7518365F}"/>
              </a:ext>
            </a:extLst>
          </p:cNvPr>
          <p:cNvSpPr/>
          <p:nvPr/>
        </p:nvSpPr>
        <p:spPr>
          <a:xfrm>
            <a:off x="1084520" y="4795283"/>
            <a:ext cx="8431618" cy="48909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81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picture containing plate&#10;&#10;Description automatically generated">
            <a:extLst>
              <a:ext uri="{FF2B5EF4-FFF2-40B4-BE49-F238E27FC236}">
                <a16:creationId xmlns:a16="http://schemas.microsoft.com/office/drawing/2014/main" id="{736D0E73-E955-48D8-AE54-89D24F785379}"/>
              </a:ext>
            </a:extLst>
          </p:cNvPr>
          <p:cNvPicPr>
            <a:picLocks noChangeAspect="1"/>
          </p:cNvPicPr>
          <p:nvPr/>
        </p:nvPicPr>
        <p:blipFill>
          <a:blip r:embed="rId2"/>
          <a:stretch>
            <a:fillRect/>
          </a:stretch>
        </p:blipFill>
        <p:spPr>
          <a:xfrm>
            <a:off x="900823" y="2481376"/>
            <a:ext cx="2605548" cy="1042219"/>
          </a:xfrm>
          <a:prstGeom prst="rect">
            <a:avLst/>
          </a:prstGeom>
        </p:spPr>
      </p:pic>
      <p:pic>
        <p:nvPicPr>
          <p:cNvPr id="1034" name="Picture 10" descr="Image result for honeywell icon">
            <a:extLst>
              <a:ext uri="{FF2B5EF4-FFF2-40B4-BE49-F238E27FC236}">
                <a16:creationId xmlns:a16="http://schemas.microsoft.com/office/drawing/2014/main" id="{15A803CB-66DD-4A6C-A03F-A3F44A219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97" y="56408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laska airlines icon">
            <a:extLst>
              <a:ext uri="{FF2B5EF4-FFF2-40B4-BE49-F238E27FC236}">
                <a16:creationId xmlns:a16="http://schemas.microsoft.com/office/drawing/2014/main" id="{31E549AF-A267-4F9B-9C98-90ECF7C51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5722" y="1287007"/>
            <a:ext cx="2605549" cy="8077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itrix icon">
            <a:extLst>
              <a:ext uri="{FF2B5EF4-FFF2-40B4-BE49-F238E27FC236}">
                <a16:creationId xmlns:a16="http://schemas.microsoft.com/office/drawing/2014/main" id="{526F101B-0509-485F-A8E7-A8F96B7F1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265" y="848346"/>
            <a:ext cx="1796801" cy="17968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kpmg icon">
            <a:extLst>
              <a:ext uri="{FF2B5EF4-FFF2-40B4-BE49-F238E27FC236}">
                <a16:creationId xmlns:a16="http://schemas.microsoft.com/office/drawing/2014/main" id="{988E7236-70EA-4BAB-866A-8149BA4EA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534" y="1063186"/>
            <a:ext cx="2241720" cy="1255363"/>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C3AABA91-04D2-4B09-BDD7-AE738FA71A44}"/>
              </a:ext>
            </a:extLst>
          </p:cNvPr>
          <p:cNvSpPr txBox="1">
            <a:spLocks/>
          </p:cNvSpPr>
          <p:nvPr/>
        </p:nvSpPr>
        <p:spPr>
          <a:xfrm>
            <a:off x="272530" y="268819"/>
            <a:ext cx="10131425" cy="8539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Segoe UI Light" panose="020B0502040204020203" pitchFamily="34" charset="0"/>
                <a:cs typeface="Segoe UI Light" panose="020B0502040204020203" pitchFamily="34" charset="0"/>
              </a:rPr>
              <a:t>WHO USES SERVICE FABRIC</a:t>
            </a:r>
          </a:p>
        </p:txBody>
      </p:sp>
      <p:pic>
        <p:nvPicPr>
          <p:cNvPr id="1032" name="Picture 8" descr="Image result for BMW icon">
            <a:extLst>
              <a:ext uri="{FF2B5EF4-FFF2-40B4-BE49-F238E27FC236}">
                <a16:creationId xmlns:a16="http://schemas.microsoft.com/office/drawing/2014/main" id="{80A04DCE-5BA8-467E-9AC5-D21D0E3917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323" y="2319143"/>
            <a:ext cx="1366684" cy="136668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assurant logo">
            <a:extLst>
              <a:ext uri="{FF2B5EF4-FFF2-40B4-BE49-F238E27FC236}">
                <a16:creationId xmlns:a16="http://schemas.microsoft.com/office/drawing/2014/main" id="{47C14FE2-0E02-4EC4-8E01-A112DCE0F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5834" y="2191717"/>
            <a:ext cx="2625401" cy="139146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quorum logo">
            <a:extLst>
              <a:ext uri="{FF2B5EF4-FFF2-40B4-BE49-F238E27FC236}">
                <a16:creationId xmlns:a16="http://schemas.microsoft.com/office/drawing/2014/main" id="{525FBEA2-F291-4233-9B32-52BA556E76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1910" y="2226228"/>
            <a:ext cx="2813171" cy="14065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talk talk logo">
            <a:extLst>
              <a:ext uri="{FF2B5EF4-FFF2-40B4-BE49-F238E27FC236}">
                <a16:creationId xmlns:a16="http://schemas.microsoft.com/office/drawing/2014/main" id="{C4310C50-7D5D-4032-986F-922DFCFB03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034" y="3599353"/>
            <a:ext cx="2708393" cy="152347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mesh system logo">
            <a:extLst>
              <a:ext uri="{FF2B5EF4-FFF2-40B4-BE49-F238E27FC236}">
                <a16:creationId xmlns:a16="http://schemas.microsoft.com/office/drawing/2014/main" id="{D6131671-C2F7-422F-811D-2897671033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0990" y="3786387"/>
            <a:ext cx="1365017"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osisoft logo">
            <a:extLst>
              <a:ext uri="{FF2B5EF4-FFF2-40B4-BE49-F238E27FC236}">
                <a16:creationId xmlns:a16="http://schemas.microsoft.com/office/drawing/2014/main" id="{32C27922-BC67-4B21-9C86-39AD977340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2534" y="4001952"/>
            <a:ext cx="2188348" cy="74849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entlry advance infrasctructure logo">
            <a:extLst>
              <a:ext uri="{FF2B5EF4-FFF2-40B4-BE49-F238E27FC236}">
                <a16:creationId xmlns:a16="http://schemas.microsoft.com/office/drawing/2014/main" id="{C9733EB5-87E1-4553-9D7E-25F25BC3FA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48570" y="3558998"/>
            <a:ext cx="3008568" cy="157591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codit integrating your system logo">
            <a:extLst>
              <a:ext uri="{FF2B5EF4-FFF2-40B4-BE49-F238E27FC236}">
                <a16:creationId xmlns:a16="http://schemas.microsoft.com/office/drawing/2014/main" id="{B27035C5-EFEC-4BD2-876E-86F38D7D64C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9412" t="44025" r="67229" b="35174"/>
          <a:stretch/>
        </p:blipFill>
        <p:spPr bwMode="auto">
          <a:xfrm>
            <a:off x="1296252" y="5151404"/>
            <a:ext cx="1814689" cy="90930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starbucks logo">
            <a:extLst>
              <a:ext uri="{FF2B5EF4-FFF2-40B4-BE49-F238E27FC236}">
                <a16:creationId xmlns:a16="http://schemas.microsoft.com/office/drawing/2014/main" id="{BD41C8D7-8978-47D3-A29A-23E81094EC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293" y="4903997"/>
            <a:ext cx="2357541"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care otter">
            <a:extLst>
              <a:ext uri="{FF2B5EF4-FFF2-40B4-BE49-F238E27FC236}">
                <a16:creationId xmlns:a16="http://schemas.microsoft.com/office/drawing/2014/main" id="{8B7BE025-FFCC-4131-B4F8-E09553932D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2534" y="4953585"/>
            <a:ext cx="2357541" cy="1265839"/>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mage result for owners.com logo">
            <a:extLst>
              <a:ext uri="{FF2B5EF4-FFF2-40B4-BE49-F238E27FC236}">
                <a16:creationId xmlns:a16="http://schemas.microsoft.com/office/drawing/2014/main" id="{5F5F1535-8130-464B-A9CC-69BB0DF747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35722" y="4953585"/>
            <a:ext cx="3008568" cy="12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9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6545" y="654290"/>
            <a:ext cx="2724058" cy="733147"/>
          </a:xfrm>
        </p:spPr>
        <p:txBody>
          <a:bodyPr>
            <a:normAutofit fontScale="92500" lnSpcReduction="20000"/>
          </a:bodyPr>
          <a:lstStyle/>
          <a:p>
            <a:pPr marL="0" indent="0">
              <a:buNone/>
            </a:pPr>
            <a:r>
              <a:rPr lang="en-US" dirty="0">
                <a:latin typeface="Segoe UI" panose="020B0502040204020203" pitchFamily="34" charset="0"/>
                <a:cs typeface="Segoe UI" panose="020B0502040204020203" pitchFamily="34" charset="0"/>
              </a:rPr>
              <a:t>Same Runtime in each environment, even local dev</a:t>
            </a:r>
          </a:p>
        </p:txBody>
      </p:sp>
      <p:pic>
        <p:nvPicPr>
          <p:cNvPr id="4" name="Picture 3"/>
          <p:cNvPicPr>
            <a:picLocks noChangeAspect="1"/>
          </p:cNvPicPr>
          <p:nvPr/>
        </p:nvPicPr>
        <p:blipFill>
          <a:blip r:embed="rId2"/>
          <a:stretch>
            <a:fillRect/>
          </a:stretch>
        </p:blipFill>
        <p:spPr>
          <a:xfrm>
            <a:off x="-403323" y="7301720"/>
            <a:ext cx="6115050" cy="2990850"/>
          </a:xfrm>
          <a:prstGeom prst="rect">
            <a:avLst/>
          </a:prstGeom>
        </p:spPr>
      </p:pic>
      <p:sp>
        <p:nvSpPr>
          <p:cNvPr id="5" name="Title 1">
            <a:extLst>
              <a:ext uri="{FF2B5EF4-FFF2-40B4-BE49-F238E27FC236}">
                <a16:creationId xmlns:a16="http://schemas.microsoft.com/office/drawing/2014/main" id="{7AA06AA2-BC4F-4440-9C6F-720168E8BBD4}"/>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ENVIRONMENTS AND RUNTIME</a:t>
            </a:r>
          </a:p>
        </p:txBody>
      </p:sp>
      <p:pic>
        <p:nvPicPr>
          <p:cNvPr id="3074" name="Picture 2" descr="Image result for windows logo">
            <a:extLst>
              <a:ext uri="{FF2B5EF4-FFF2-40B4-BE49-F238E27FC236}">
                <a16:creationId xmlns:a16="http://schemas.microsoft.com/office/drawing/2014/main" id="{0257400E-8403-40F9-A3E7-F04FC87FF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036" y="2466330"/>
            <a:ext cx="1075659" cy="1075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ervice fabric logo">
            <a:extLst>
              <a:ext uri="{FF2B5EF4-FFF2-40B4-BE49-F238E27FC236}">
                <a16:creationId xmlns:a16="http://schemas.microsoft.com/office/drawing/2014/main" id="{8AC379C2-9C08-46AB-A9D0-98BD4DA6B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38" y="1726891"/>
            <a:ext cx="1686524" cy="1686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inux logo">
            <a:extLst>
              <a:ext uri="{FF2B5EF4-FFF2-40B4-BE49-F238E27FC236}">
                <a16:creationId xmlns:a16="http://schemas.microsoft.com/office/drawing/2014/main" id="{5641F54E-6AFA-4BA9-B35F-9D6AFFD75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200" y="2382836"/>
            <a:ext cx="1278704" cy="141242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61B8AA9-E2A2-40A4-BFF1-965CEFA9C630}"/>
              </a:ext>
            </a:extLst>
          </p:cNvPr>
          <p:cNvGrpSpPr/>
          <p:nvPr/>
        </p:nvGrpSpPr>
        <p:grpSpPr>
          <a:xfrm>
            <a:off x="1601930" y="3843734"/>
            <a:ext cx="2569140" cy="1470230"/>
            <a:chOff x="1522031" y="3743313"/>
            <a:chExt cx="2569140" cy="1470230"/>
          </a:xfrm>
        </p:grpSpPr>
        <p:pic>
          <p:nvPicPr>
            <p:cNvPr id="3080" name="Picture 8" descr="Image result for cloud icon png">
              <a:extLst>
                <a:ext uri="{FF2B5EF4-FFF2-40B4-BE49-F238E27FC236}">
                  <a16:creationId xmlns:a16="http://schemas.microsoft.com/office/drawing/2014/main" id="{52D0EAE6-D1CC-40E8-8C53-C0488C5F73B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2"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oud icon png">
              <a:extLst>
                <a:ext uri="{FF2B5EF4-FFF2-40B4-BE49-F238E27FC236}">
                  <a16:creationId xmlns:a16="http://schemas.microsoft.com/office/drawing/2014/main" id="{AA59BF31-16A9-4D38-AC0D-05829F1B5CF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oud icon png">
              <a:extLst>
                <a:ext uri="{FF2B5EF4-FFF2-40B4-BE49-F238E27FC236}">
                  <a16:creationId xmlns:a16="http://schemas.microsoft.com/office/drawing/2014/main" id="{3F3D470C-E552-47BE-85F0-B2E6401CE83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749B23D8-BCC0-4436-B22F-FB403771F946}"/>
              </a:ext>
            </a:extLst>
          </p:cNvPr>
          <p:cNvGrpSpPr/>
          <p:nvPr/>
        </p:nvGrpSpPr>
        <p:grpSpPr>
          <a:xfrm>
            <a:off x="7730661" y="3749667"/>
            <a:ext cx="3011363" cy="1658364"/>
            <a:chOff x="6736362" y="3843539"/>
            <a:chExt cx="3011363" cy="1658364"/>
          </a:xfrm>
        </p:grpSpPr>
        <p:pic>
          <p:nvPicPr>
            <p:cNvPr id="19" name="Picture 8" descr="Image result for cloud icon png">
              <a:extLst>
                <a:ext uri="{FF2B5EF4-FFF2-40B4-BE49-F238E27FC236}">
                  <a16:creationId xmlns:a16="http://schemas.microsoft.com/office/drawing/2014/main" id="{0277A451-221B-49DD-B2CC-2C1BEE4DF6C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45422" y="3944369"/>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oud icon png">
              <a:extLst>
                <a:ext uri="{FF2B5EF4-FFF2-40B4-BE49-F238E27FC236}">
                  <a16:creationId xmlns:a16="http://schemas.microsoft.com/office/drawing/2014/main" id="{186D0AEA-224A-465D-ADD2-ACD182B51CD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78586" y="403167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cloud icon png">
              <a:extLst>
                <a:ext uri="{FF2B5EF4-FFF2-40B4-BE49-F238E27FC236}">
                  <a16:creationId xmlns:a16="http://schemas.microsoft.com/office/drawing/2014/main" id="{2339CF42-0A33-49EA-B403-5B10147D127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36362" y="3843539"/>
              <a:ext cx="2569139" cy="147023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 descr="Image result for service fabric logo">
            <a:extLst>
              <a:ext uri="{FF2B5EF4-FFF2-40B4-BE49-F238E27FC236}">
                <a16:creationId xmlns:a16="http://schemas.microsoft.com/office/drawing/2014/main" id="{27ED28DB-98FB-4638-BD1C-09DF8AA61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86" y="42396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ervice fabric logo">
            <a:extLst>
              <a:ext uri="{FF2B5EF4-FFF2-40B4-BE49-F238E27FC236}">
                <a16:creationId xmlns:a16="http://schemas.microsoft.com/office/drawing/2014/main" id="{79F1F06D-2908-48EA-A850-4C891B777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4439" y="42015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azure logo">
            <a:extLst>
              <a:ext uri="{FF2B5EF4-FFF2-40B4-BE49-F238E27FC236}">
                <a16:creationId xmlns:a16="http://schemas.microsoft.com/office/drawing/2014/main" id="{F3C33DD0-31C7-4307-BDF4-C1448A15A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980" y="4585611"/>
            <a:ext cx="1093078" cy="848957"/>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
            <a:extLst>
              <a:ext uri="{FF2B5EF4-FFF2-40B4-BE49-F238E27FC236}">
                <a16:creationId xmlns:a16="http://schemas.microsoft.com/office/drawing/2014/main" id="{9E4FBBC5-1EE1-463C-AFFE-84F0FEBF7FF5}"/>
              </a:ext>
            </a:extLst>
          </p:cNvPr>
          <p:cNvSpPr txBox="1">
            <a:spLocks/>
          </p:cNvSpPr>
          <p:nvPr/>
        </p:nvSpPr>
        <p:spPr>
          <a:xfrm>
            <a:off x="2503018" y="5253972"/>
            <a:ext cx="83454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Azure</a:t>
            </a:r>
          </a:p>
        </p:txBody>
      </p:sp>
      <p:sp>
        <p:nvSpPr>
          <p:cNvPr id="27" name="Content Placeholder 2">
            <a:extLst>
              <a:ext uri="{FF2B5EF4-FFF2-40B4-BE49-F238E27FC236}">
                <a16:creationId xmlns:a16="http://schemas.microsoft.com/office/drawing/2014/main" id="{2133E46C-6AFE-436B-AC22-55695B5BB74A}"/>
              </a:ext>
            </a:extLst>
          </p:cNvPr>
          <p:cNvSpPr txBox="1">
            <a:spLocks/>
          </p:cNvSpPr>
          <p:nvPr/>
        </p:nvSpPr>
        <p:spPr>
          <a:xfrm>
            <a:off x="8526137" y="5280248"/>
            <a:ext cx="186263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Other Clouds</a:t>
            </a:r>
          </a:p>
        </p:txBody>
      </p:sp>
      <p:pic>
        <p:nvPicPr>
          <p:cNvPr id="3088" name="Picture 16" descr="Image result for server icon">
            <a:extLst>
              <a:ext uri="{FF2B5EF4-FFF2-40B4-BE49-F238E27FC236}">
                <a16:creationId xmlns:a16="http://schemas.microsoft.com/office/drawing/2014/main" id="{28983DE8-D8DF-4642-99EF-652584851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6677" y="34204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server icon">
            <a:extLst>
              <a:ext uri="{FF2B5EF4-FFF2-40B4-BE49-F238E27FC236}">
                <a16:creationId xmlns:a16="http://schemas.microsoft.com/office/drawing/2014/main" id="{F804DE24-EDD4-4C5A-BDC9-8B3E717862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906" y="37772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server icon">
            <a:extLst>
              <a:ext uri="{FF2B5EF4-FFF2-40B4-BE49-F238E27FC236}">
                <a16:creationId xmlns:a16="http://schemas.microsoft.com/office/drawing/2014/main" id="{9C7DD475-09ED-4DD5-BDD1-0C4210C5EF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654" y="41996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a:extLst>
              <a:ext uri="{FF2B5EF4-FFF2-40B4-BE49-F238E27FC236}">
                <a16:creationId xmlns:a16="http://schemas.microsoft.com/office/drawing/2014/main" id="{7569EADE-A640-4766-9BF7-6FB234A2A940}"/>
              </a:ext>
            </a:extLst>
          </p:cNvPr>
          <p:cNvSpPr txBox="1">
            <a:spLocks/>
          </p:cNvSpPr>
          <p:nvPr/>
        </p:nvSpPr>
        <p:spPr>
          <a:xfrm>
            <a:off x="5702856" y="6378293"/>
            <a:ext cx="1154972" cy="55568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On Prem</a:t>
            </a:r>
          </a:p>
        </p:txBody>
      </p:sp>
      <p:pic>
        <p:nvPicPr>
          <p:cNvPr id="33" name="Picture 2" descr="Image result for service fabric logo">
            <a:extLst>
              <a:ext uri="{FF2B5EF4-FFF2-40B4-BE49-F238E27FC236}">
                <a16:creationId xmlns:a16="http://schemas.microsoft.com/office/drawing/2014/main" id="{946E1F85-F753-4C45-BC22-0BA0149BE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944" y="4664176"/>
            <a:ext cx="691825" cy="69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1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FDFB4-D57F-4FA9-8628-73CF5B573FCD}"/>
              </a:ext>
            </a:extLst>
          </p:cNvPr>
          <p:cNvSpPr/>
          <p:nvPr/>
        </p:nvSpPr>
        <p:spPr bwMode="auto">
          <a:xfrm>
            <a:off x="2970956" y="1482726"/>
            <a:ext cx="8016929" cy="5075058"/>
          </a:xfrm>
          <a:prstGeom prst="rect">
            <a:avLst/>
          </a:prstGeom>
          <a:no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algn="ctr" defTabSz="856961">
              <a:defRPr/>
            </a:pPr>
            <a:r>
              <a:rPr lang="en-US" sz="2250" kern="0" dirty="0">
                <a:solidFill>
                  <a:srgbClr val="FFFFFF"/>
                </a:solidFill>
                <a:latin typeface="Segoe UI Light" panose="020B0502040204020203" pitchFamily="34" charset="0"/>
                <a:cs typeface="Segoe UI Light" panose="020B0502040204020203" pitchFamily="34" charset="0"/>
              </a:rPr>
              <a:t>Datacenter (Azure, On-Premises, Other Clouds)</a:t>
            </a:r>
          </a:p>
          <a:p>
            <a:pPr algn="ctr" defTabSz="856961">
              <a:defRPr/>
            </a:pPr>
            <a:endParaRPr lang="en-US" sz="2250" kern="0" dirty="0">
              <a:solidFill>
                <a:srgbClr val="FFFFFF"/>
              </a:solidFill>
              <a:cs typeface="Segoe UI" panose="020B0502040204020203" pitchFamily="34" charset="0"/>
            </a:endParaRPr>
          </a:p>
        </p:txBody>
      </p:sp>
      <p:sp>
        <p:nvSpPr>
          <p:cNvPr id="5" name="Rectangle 4">
            <a:extLst>
              <a:ext uri="{FF2B5EF4-FFF2-40B4-BE49-F238E27FC236}">
                <a16:creationId xmlns:a16="http://schemas.microsoft.com/office/drawing/2014/main" id="{5A17299C-09A8-4389-8601-B713F0DC177B}"/>
              </a:ext>
            </a:extLst>
          </p:cNvPr>
          <p:cNvSpPr/>
          <p:nvPr/>
        </p:nvSpPr>
        <p:spPr bwMode="auto">
          <a:xfrm>
            <a:off x="3933175" y="3667340"/>
            <a:ext cx="982097" cy="605757"/>
          </a:xfrm>
          <a:prstGeom prst="rect">
            <a:avLst/>
          </a:prstGeom>
          <a:solidFill>
            <a:schemeClr val="accent2">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0" compatLnSpc="1">
            <a:prstTxWarp prst="textNoShape">
              <a:avLst/>
            </a:prstTxWarp>
            <a:spAutoFit/>
          </a:bodyPr>
          <a:lstStyle/>
          <a:p>
            <a:pPr algn="ctr" defTabSz="856961">
              <a:defRPr/>
            </a:pPr>
            <a:r>
              <a:rPr lang="en-US" sz="1687" b="1" kern="0" dirty="0">
                <a:solidFill>
                  <a:srgbClr val="FFFFFF"/>
                </a:solidFill>
                <a:cs typeface="Segoe UI" panose="020B0502040204020203" pitchFamily="34" charset="0"/>
              </a:rPr>
              <a:t>Load Balancer</a:t>
            </a:r>
          </a:p>
        </p:txBody>
      </p:sp>
      <p:sp>
        <p:nvSpPr>
          <p:cNvPr id="6" name="Rectangle 5">
            <a:extLst>
              <a:ext uri="{FF2B5EF4-FFF2-40B4-BE49-F238E27FC236}">
                <a16:creationId xmlns:a16="http://schemas.microsoft.com/office/drawing/2014/main" id="{329E05E2-6B55-4B86-9BAB-CFF663F2E6F5}"/>
              </a:ext>
            </a:extLst>
          </p:cNvPr>
          <p:cNvSpPr/>
          <p:nvPr/>
        </p:nvSpPr>
        <p:spPr bwMode="auto">
          <a:xfrm>
            <a:off x="5919256" y="3662417"/>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#1</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7" name="Rectangle 6">
            <a:extLst>
              <a:ext uri="{FF2B5EF4-FFF2-40B4-BE49-F238E27FC236}">
                <a16:creationId xmlns:a16="http://schemas.microsoft.com/office/drawing/2014/main" id="{2B7FEA48-E805-4ED1-A2F1-511312813C08}"/>
              </a:ext>
            </a:extLst>
          </p:cNvPr>
          <p:cNvSpPr/>
          <p:nvPr/>
        </p:nvSpPr>
        <p:spPr>
          <a:xfrm>
            <a:off x="6097342" y="4047266"/>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Service Fabric</a:t>
            </a:r>
          </a:p>
        </p:txBody>
      </p:sp>
      <p:sp>
        <p:nvSpPr>
          <p:cNvPr id="8" name="Rectangle 7">
            <a:extLst>
              <a:ext uri="{FF2B5EF4-FFF2-40B4-BE49-F238E27FC236}">
                <a16:creationId xmlns:a16="http://schemas.microsoft.com/office/drawing/2014/main" id="{A2D5150C-AF04-42D0-B6B5-C695751156C6}"/>
              </a:ext>
            </a:extLst>
          </p:cNvPr>
          <p:cNvSpPr/>
          <p:nvPr/>
        </p:nvSpPr>
        <p:spPr>
          <a:xfrm>
            <a:off x="6091048" y="4416776"/>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nvGrpSpPr>
          <p:cNvPr id="37" name="Group 36">
            <a:extLst>
              <a:ext uri="{FF2B5EF4-FFF2-40B4-BE49-F238E27FC236}">
                <a16:creationId xmlns:a16="http://schemas.microsoft.com/office/drawing/2014/main" id="{BE0BBD66-F57B-47F1-A256-2E801CF790EE}"/>
              </a:ext>
            </a:extLst>
          </p:cNvPr>
          <p:cNvGrpSpPr/>
          <p:nvPr/>
        </p:nvGrpSpPr>
        <p:grpSpPr>
          <a:xfrm>
            <a:off x="6048417" y="2074756"/>
            <a:ext cx="1962767" cy="1221361"/>
            <a:chOff x="6916597" y="2307932"/>
            <a:chExt cx="1962767" cy="1221361"/>
          </a:xfrm>
        </p:grpSpPr>
        <p:sp>
          <p:nvSpPr>
            <p:cNvPr id="9" name="Rectangle 8">
              <a:extLst>
                <a:ext uri="{FF2B5EF4-FFF2-40B4-BE49-F238E27FC236}">
                  <a16:creationId xmlns:a16="http://schemas.microsoft.com/office/drawing/2014/main" id="{5D07B987-AEEC-4972-ABDB-DB884CE22CDD}"/>
                </a:ext>
              </a:extLst>
            </p:cNvPr>
            <p:cNvSpPr/>
            <p:nvPr/>
          </p:nvSpPr>
          <p:spPr bwMode="auto">
            <a:xfrm>
              <a:off x="6916597" y="230793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#2</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0" name="Rectangle 9">
              <a:extLst>
                <a:ext uri="{FF2B5EF4-FFF2-40B4-BE49-F238E27FC236}">
                  <a16:creationId xmlns:a16="http://schemas.microsoft.com/office/drawing/2014/main" id="{A125889D-5773-436E-A6DD-2A62767BB4B3}"/>
                </a:ext>
              </a:extLst>
            </p:cNvPr>
            <p:cNvSpPr/>
            <p:nvPr/>
          </p:nvSpPr>
          <p:spPr>
            <a:xfrm>
              <a:off x="7068994" y="2744902"/>
              <a:ext cx="1656862"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1" name="Rectangle 10">
              <a:extLst>
                <a:ext uri="{FF2B5EF4-FFF2-40B4-BE49-F238E27FC236}">
                  <a16:creationId xmlns:a16="http://schemas.microsoft.com/office/drawing/2014/main" id="{074BB7C8-BA1B-498B-912B-F503745B7529}"/>
                </a:ext>
              </a:extLst>
            </p:cNvPr>
            <p:cNvSpPr/>
            <p:nvPr/>
          </p:nvSpPr>
          <p:spPr>
            <a:xfrm>
              <a:off x="7058974" y="313123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sp>
        <p:nvSpPr>
          <p:cNvPr id="12" name="Rectangle 11">
            <a:extLst>
              <a:ext uri="{FF2B5EF4-FFF2-40B4-BE49-F238E27FC236}">
                <a16:creationId xmlns:a16="http://schemas.microsoft.com/office/drawing/2014/main" id="{026B383F-5B9C-4638-BBC1-A2F479508303}"/>
              </a:ext>
            </a:extLst>
          </p:cNvPr>
          <p:cNvSpPr/>
          <p:nvPr/>
        </p:nvSpPr>
        <p:spPr bwMode="auto">
          <a:xfrm>
            <a:off x="8642869" y="284618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#3</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3" name="Rectangle 12">
            <a:extLst>
              <a:ext uri="{FF2B5EF4-FFF2-40B4-BE49-F238E27FC236}">
                <a16:creationId xmlns:a16="http://schemas.microsoft.com/office/drawing/2014/main" id="{E29B127D-7E09-4781-BDB5-90A767E00C98}"/>
              </a:ext>
            </a:extLst>
          </p:cNvPr>
          <p:cNvSpPr/>
          <p:nvPr/>
        </p:nvSpPr>
        <p:spPr>
          <a:xfrm>
            <a:off x="8816446" y="3249496"/>
            <a:ext cx="1644179"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4" name="Rectangle 13">
            <a:extLst>
              <a:ext uri="{FF2B5EF4-FFF2-40B4-BE49-F238E27FC236}">
                <a16:creationId xmlns:a16="http://schemas.microsoft.com/office/drawing/2014/main" id="{CCE69589-B427-4799-BE70-D48BE7F25398}"/>
              </a:ext>
            </a:extLst>
          </p:cNvPr>
          <p:cNvSpPr/>
          <p:nvPr/>
        </p:nvSpPr>
        <p:spPr>
          <a:xfrm>
            <a:off x="8795094" y="3662417"/>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5" name="Rectangle 14">
            <a:extLst>
              <a:ext uri="{FF2B5EF4-FFF2-40B4-BE49-F238E27FC236}">
                <a16:creationId xmlns:a16="http://schemas.microsoft.com/office/drawing/2014/main" id="{D47F7C10-1A1E-4538-AABB-60AFFB301F6B}"/>
              </a:ext>
            </a:extLst>
          </p:cNvPr>
          <p:cNvSpPr/>
          <p:nvPr/>
        </p:nvSpPr>
        <p:spPr bwMode="auto">
          <a:xfrm>
            <a:off x="8657927" y="4316146"/>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#4</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6" name="Rectangle 15">
            <a:extLst>
              <a:ext uri="{FF2B5EF4-FFF2-40B4-BE49-F238E27FC236}">
                <a16:creationId xmlns:a16="http://schemas.microsoft.com/office/drawing/2014/main" id="{C1D353A5-176D-4C83-9627-EC0759EB83BD}"/>
              </a:ext>
            </a:extLst>
          </p:cNvPr>
          <p:cNvSpPr/>
          <p:nvPr/>
        </p:nvSpPr>
        <p:spPr>
          <a:xfrm>
            <a:off x="8816446" y="4706281"/>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7" name="Rectangle 16">
            <a:extLst>
              <a:ext uri="{FF2B5EF4-FFF2-40B4-BE49-F238E27FC236}">
                <a16:creationId xmlns:a16="http://schemas.microsoft.com/office/drawing/2014/main" id="{6977CD04-8355-4AED-AB00-BDCF68DEA83C}"/>
              </a:ext>
            </a:extLst>
          </p:cNvPr>
          <p:cNvSpPr/>
          <p:nvPr/>
        </p:nvSpPr>
        <p:spPr>
          <a:xfrm>
            <a:off x="8810153" y="5132382"/>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8" name="Rectangle 17">
            <a:extLst>
              <a:ext uri="{FF2B5EF4-FFF2-40B4-BE49-F238E27FC236}">
                <a16:creationId xmlns:a16="http://schemas.microsoft.com/office/drawing/2014/main" id="{9D37DB18-80BE-4AE5-8B0B-8D343DE301A3}"/>
              </a:ext>
            </a:extLst>
          </p:cNvPr>
          <p:cNvSpPr/>
          <p:nvPr/>
        </p:nvSpPr>
        <p:spPr bwMode="auto">
          <a:xfrm>
            <a:off x="6139349" y="5259323"/>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#5</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9" name="Rectangle 18">
            <a:extLst>
              <a:ext uri="{FF2B5EF4-FFF2-40B4-BE49-F238E27FC236}">
                <a16:creationId xmlns:a16="http://schemas.microsoft.com/office/drawing/2014/main" id="{7923253D-4831-4C20-B2AD-30BBBDC04BA3}"/>
              </a:ext>
            </a:extLst>
          </p:cNvPr>
          <p:cNvSpPr/>
          <p:nvPr/>
        </p:nvSpPr>
        <p:spPr>
          <a:xfrm>
            <a:off x="6300129" y="5652459"/>
            <a:ext cx="1659235"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20" name="Rectangle 19">
            <a:extLst>
              <a:ext uri="{FF2B5EF4-FFF2-40B4-BE49-F238E27FC236}">
                <a16:creationId xmlns:a16="http://schemas.microsoft.com/office/drawing/2014/main" id="{220D86F9-604B-4200-B866-289803F88669}"/>
              </a:ext>
            </a:extLst>
          </p:cNvPr>
          <p:cNvSpPr/>
          <p:nvPr/>
        </p:nvSpPr>
        <p:spPr>
          <a:xfrm>
            <a:off x="6300129" y="604351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cxnSp>
        <p:nvCxnSpPr>
          <p:cNvPr id="22" name="Elbow Connector 49">
            <a:extLst>
              <a:ext uri="{FF2B5EF4-FFF2-40B4-BE49-F238E27FC236}">
                <a16:creationId xmlns:a16="http://schemas.microsoft.com/office/drawing/2014/main" id="{2C6DED66-DBEC-44D4-A737-8D467493F155}"/>
              </a:ext>
            </a:extLst>
          </p:cNvPr>
          <p:cNvCxnSpPr>
            <a:stCxn id="10" idx="3"/>
            <a:endCxn id="13" idx="1"/>
          </p:cNvCxnSpPr>
          <p:nvPr/>
        </p:nvCxnSpPr>
        <p:spPr>
          <a:xfrm>
            <a:off x="7857676" y="2673712"/>
            <a:ext cx="958770" cy="737770"/>
          </a:xfrm>
          <a:prstGeom prst="bentConnector3">
            <a:avLst/>
          </a:prstGeom>
          <a:noFill/>
          <a:ln w="57150" cap="sq" cmpd="sng" algn="ctr">
            <a:solidFill>
              <a:srgbClr val="D83B01"/>
            </a:solidFill>
            <a:prstDash val="solid"/>
            <a:round/>
            <a:headEnd type="none"/>
            <a:tailEnd type="none"/>
          </a:ln>
          <a:effectLst/>
        </p:spPr>
      </p:cxnSp>
      <p:cxnSp>
        <p:nvCxnSpPr>
          <p:cNvPr id="23" name="Elbow Connector 50">
            <a:extLst>
              <a:ext uri="{FF2B5EF4-FFF2-40B4-BE49-F238E27FC236}">
                <a16:creationId xmlns:a16="http://schemas.microsoft.com/office/drawing/2014/main" id="{8F13DAF0-7D26-4189-8DE2-A2837B051110}"/>
              </a:ext>
            </a:extLst>
          </p:cNvPr>
          <p:cNvCxnSpPr>
            <a:stCxn id="13" idx="3"/>
            <a:endCxn id="16" idx="3"/>
          </p:cNvCxnSpPr>
          <p:nvPr/>
        </p:nvCxnSpPr>
        <p:spPr>
          <a:xfrm>
            <a:off x="10460623" y="3411482"/>
            <a:ext cx="15060" cy="1456785"/>
          </a:xfrm>
          <a:prstGeom prst="bentConnector3">
            <a:avLst>
              <a:gd name="adj1" fmla="val 2139208"/>
            </a:avLst>
          </a:prstGeom>
          <a:noFill/>
          <a:ln w="57150" cap="sq" cmpd="sng" algn="ctr">
            <a:solidFill>
              <a:srgbClr val="D83B01"/>
            </a:solidFill>
            <a:prstDash val="solid"/>
            <a:round/>
            <a:headEnd type="none"/>
            <a:tailEnd type="none"/>
          </a:ln>
          <a:effectLst/>
        </p:spPr>
      </p:cxnSp>
      <p:cxnSp>
        <p:nvCxnSpPr>
          <p:cNvPr id="24" name="Elbow Connector 51">
            <a:extLst>
              <a:ext uri="{FF2B5EF4-FFF2-40B4-BE49-F238E27FC236}">
                <a16:creationId xmlns:a16="http://schemas.microsoft.com/office/drawing/2014/main" id="{6E637B93-EB26-408C-89BE-D642D3B00145}"/>
              </a:ext>
            </a:extLst>
          </p:cNvPr>
          <p:cNvCxnSpPr>
            <a:stCxn id="19" idx="3"/>
            <a:endCxn id="16" idx="1"/>
          </p:cNvCxnSpPr>
          <p:nvPr/>
        </p:nvCxnSpPr>
        <p:spPr>
          <a:xfrm flipV="1">
            <a:off x="7959364" y="4868267"/>
            <a:ext cx="857082" cy="946178"/>
          </a:xfrm>
          <a:prstGeom prst="bentConnector3">
            <a:avLst>
              <a:gd name="adj1" fmla="val 50000"/>
            </a:avLst>
          </a:prstGeom>
          <a:noFill/>
          <a:ln w="57150" cap="sq" cmpd="sng" algn="ctr">
            <a:solidFill>
              <a:srgbClr val="D83B01"/>
            </a:solidFill>
            <a:prstDash val="solid"/>
            <a:round/>
            <a:headEnd type="none"/>
            <a:tailEnd type="none"/>
          </a:ln>
          <a:effectLst/>
        </p:spPr>
      </p:cxnSp>
      <p:cxnSp>
        <p:nvCxnSpPr>
          <p:cNvPr id="25" name="Elbow Connector 52">
            <a:extLst>
              <a:ext uri="{FF2B5EF4-FFF2-40B4-BE49-F238E27FC236}">
                <a16:creationId xmlns:a16="http://schemas.microsoft.com/office/drawing/2014/main" id="{9294FC26-9783-456D-803E-4CE5E4CD440A}"/>
              </a:ext>
            </a:extLst>
          </p:cNvPr>
          <p:cNvCxnSpPr>
            <a:cxnSpLocks/>
            <a:stCxn id="7" idx="3"/>
            <a:endCxn id="19" idx="3"/>
          </p:cNvCxnSpPr>
          <p:nvPr/>
        </p:nvCxnSpPr>
        <p:spPr>
          <a:xfrm>
            <a:off x="7756579" y="4209252"/>
            <a:ext cx="202785" cy="1605193"/>
          </a:xfrm>
          <a:prstGeom prst="bentConnector3">
            <a:avLst>
              <a:gd name="adj1" fmla="val 212730"/>
            </a:avLst>
          </a:prstGeom>
          <a:noFill/>
          <a:ln w="57150" cap="sq" cmpd="sng" algn="ctr">
            <a:solidFill>
              <a:srgbClr val="D83B01"/>
            </a:solidFill>
            <a:prstDash val="solid"/>
            <a:round/>
            <a:headEnd type="none"/>
            <a:tailEnd type="none"/>
          </a:ln>
          <a:effectLst/>
        </p:spPr>
      </p:cxnSp>
      <p:cxnSp>
        <p:nvCxnSpPr>
          <p:cNvPr id="26" name="Elbow Connector 53">
            <a:extLst>
              <a:ext uri="{FF2B5EF4-FFF2-40B4-BE49-F238E27FC236}">
                <a16:creationId xmlns:a16="http://schemas.microsoft.com/office/drawing/2014/main" id="{FA6044EC-3269-4E97-A41B-5263747E9A4B}"/>
              </a:ext>
            </a:extLst>
          </p:cNvPr>
          <p:cNvCxnSpPr>
            <a:stCxn id="7" idx="3"/>
            <a:endCxn id="10" idx="1"/>
          </p:cNvCxnSpPr>
          <p:nvPr/>
        </p:nvCxnSpPr>
        <p:spPr>
          <a:xfrm flipH="1" flipV="1">
            <a:off x="6200814" y="2673712"/>
            <a:ext cx="1555765" cy="1535540"/>
          </a:xfrm>
          <a:prstGeom prst="bentConnector5">
            <a:avLst>
              <a:gd name="adj1" fmla="val -14694"/>
              <a:gd name="adj2" fmla="val 50000"/>
              <a:gd name="adj3" fmla="val 114694"/>
            </a:avLst>
          </a:prstGeom>
          <a:noFill/>
          <a:ln w="57150" cap="sq" cmpd="sng" algn="ctr">
            <a:solidFill>
              <a:srgbClr val="D83B01"/>
            </a:solidFill>
            <a:prstDash val="solid"/>
            <a:round/>
            <a:headEnd type="none"/>
            <a:tailEnd type="none"/>
          </a:ln>
          <a:effectLst/>
        </p:spPr>
      </p:cxnSp>
      <p:cxnSp>
        <p:nvCxnSpPr>
          <p:cNvPr id="27" name="Straight Arrow Connector 26">
            <a:extLst>
              <a:ext uri="{FF2B5EF4-FFF2-40B4-BE49-F238E27FC236}">
                <a16:creationId xmlns:a16="http://schemas.microsoft.com/office/drawing/2014/main" id="{C25DD91D-0CED-4650-B8E1-DA021D6B70E2}"/>
              </a:ext>
            </a:extLst>
          </p:cNvPr>
          <p:cNvCxnSpPr>
            <a:stCxn id="5" idx="3"/>
            <a:endCxn id="7" idx="1"/>
          </p:cNvCxnSpPr>
          <p:nvPr/>
        </p:nvCxnSpPr>
        <p:spPr>
          <a:xfrm>
            <a:off x="4915272" y="3970219"/>
            <a:ext cx="1182070" cy="239033"/>
          </a:xfrm>
          <a:prstGeom prst="straightConnector1">
            <a:avLst/>
          </a:prstGeom>
          <a:noFill/>
          <a:ln w="57150" cap="flat" cmpd="sng" algn="ctr">
            <a:solidFill>
              <a:schemeClr val="tx1"/>
            </a:solidFill>
            <a:prstDash val="solid"/>
            <a:tailEnd type="triangle"/>
          </a:ln>
          <a:effectLst/>
        </p:spPr>
      </p:cxnSp>
      <p:pic>
        <p:nvPicPr>
          <p:cNvPr id="28" name="Picture 2" descr="C:\Users\Jeffrey\AppData\Local\Microsoft\Windows\Temporary Internet Files\Content.IE5\Z5GQZJYD\MC900432569[1].png">
            <a:extLst>
              <a:ext uri="{FF2B5EF4-FFF2-40B4-BE49-F238E27FC236}">
                <a16:creationId xmlns:a16="http://schemas.microsoft.com/office/drawing/2014/main" id="{32795CBB-BF68-4D46-AC8D-45D9BC73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2" y="3154925"/>
            <a:ext cx="1662926" cy="16629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0014674F-67A1-47ED-BD03-AB0A457876C5}"/>
              </a:ext>
            </a:extLst>
          </p:cNvPr>
          <p:cNvCxnSpPr>
            <a:stCxn id="28" idx="3"/>
            <a:endCxn id="5" idx="1"/>
          </p:cNvCxnSpPr>
          <p:nvPr/>
        </p:nvCxnSpPr>
        <p:spPr>
          <a:xfrm flipV="1">
            <a:off x="2186038" y="3970219"/>
            <a:ext cx="1747137" cy="16169"/>
          </a:xfrm>
          <a:prstGeom prst="straightConnector1">
            <a:avLst/>
          </a:prstGeom>
          <a:noFill/>
          <a:ln w="57150" cap="flat" cmpd="sng" algn="ctr">
            <a:solidFill>
              <a:schemeClr val="tx1"/>
            </a:solidFill>
            <a:prstDash val="solid"/>
            <a:tailEnd type="triangle"/>
          </a:ln>
          <a:effectLst/>
        </p:spPr>
      </p:cxnSp>
      <p:sp>
        <p:nvSpPr>
          <p:cNvPr id="30" name="Rectangle 29">
            <a:extLst>
              <a:ext uri="{FF2B5EF4-FFF2-40B4-BE49-F238E27FC236}">
                <a16:creationId xmlns:a16="http://schemas.microsoft.com/office/drawing/2014/main" id="{7236786F-BE5A-4B86-8AB8-693F108E4A34}"/>
              </a:ext>
            </a:extLst>
          </p:cNvPr>
          <p:cNvSpPr/>
          <p:nvPr/>
        </p:nvSpPr>
        <p:spPr>
          <a:xfrm>
            <a:off x="1192153" y="2507280"/>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App code, etc.</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19081)</a:t>
            </a:r>
          </a:p>
        </p:txBody>
      </p:sp>
      <p:cxnSp>
        <p:nvCxnSpPr>
          <p:cNvPr id="32" name="Straight Arrow Connector 31">
            <a:extLst>
              <a:ext uri="{FF2B5EF4-FFF2-40B4-BE49-F238E27FC236}">
                <a16:creationId xmlns:a16="http://schemas.microsoft.com/office/drawing/2014/main" id="{259B683B-5D8D-4AE7-B364-46F54F3EA1E1}"/>
              </a:ext>
            </a:extLst>
          </p:cNvPr>
          <p:cNvCxnSpPr>
            <a:stCxn id="5" idx="3"/>
            <a:endCxn id="20" idx="1"/>
          </p:cNvCxnSpPr>
          <p:nvPr/>
        </p:nvCxnSpPr>
        <p:spPr>
          <a:xfrm>
            <a:off x="4915272" y="3970219"/>
            <a:ext cx="1384857" cy="2235282"/>
          </a:xfrm>
          <a:prstGeom prst="straightConnector1">
            <a:avLst/>
          </a:prstGeom>
          <a:noFill/>
          <a:ln w="57150" cap="flat" cmpd="sng" algn="ctr">
            <a:solidFill>
              <a:schemeClr val="tx1"/>
            </a:solidFill>
            <a:prstDash val="solid"/>
            <a:tailEnd type="triangle"/>
          </a:ln>
          <a:effectLst/>
        </p:spPr>
      </p:cxnSp>
      <p:sp>
        <p:nvSpPr>
          <p:cNvPr id="34" name="Rectangle 33">
            <a:extLst>
              <a:ext uri="{FF2B5EF4-FFF2-40B4-BE49-F238E27FC236}">
                <a16:creationId xmlns:a16="http://schemas.microsoft.com/office/drawing/2014/main" id="{52FD1AB1-4B4E-418B-B1AD-22E4B9CFF198}"/>
              </a:ext>
            </a:extLst>
          </p:cNvPr>
          <p:cNvSpPr/>
          <p:nvPr/>
        </p:nvSpPr>
        <p:spPr>
          <a:xfrm>
            <a:off x="1182520" y="4880978"/>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Web Request.</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80/443/?)</a:t>
            </a:r>
          </a:p>
        </p:txBody>
      </p:sp>
      <p:sp>
        <p:nvSpPr>
          <p:cNvPr id="35" name="Title 1">
            <a:extLst>
              <a:ext uri="{FF2B5EF4-FFF2-40B4-BE49-F238E27FC236}">
                <a16:creationId xmlns:a16="http://schemas.microsoft.com/office/drawing/2014/main" id="{73F0F647-AEFC-4F83-9804-37436975407D}"/>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cluster</a:t>
            </a:r>
          </a:p>
        </p:txBody>
      </p:sp>
    </p:spTree>
    <p:extLst>
      <p:ext uri="{BB962C8B-B14F-4D97-AF65-F5344CB8AC3E}">
        <p14:creationId xmlns:p14="http://schemas.microsoft.com/office/powerpoint/2010/main" val="34170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par>
                          <p:cTn id="50" fill="hold">
                            <p:stCondLst>
                              <p:cond delay="1500"/>
                            </p:stCondLst>
                            <p:childTnLst>
                              <p:par>
                                <p:cTn id="51" presetID="9"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par>
                          <p:cTn id="54" fill="hold">
                            <p:stCondLst>
                              <p:cond delay="2000"/>
                            </p:stCondLst>
                            <p:childTnLst>
                              <p:par>
                                <p:cTn id="55" presetID="9"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dissolv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dissolv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0" grpId="1"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3414"/>
            <a:ext cx="10131425" cy="5005137"/>
          </a:xfrm>
        </p:spPr>
        <p:txBody>
          <a:bodyPr>
            <a:noAutofit/>
          </a:bodyPr>
          <a:lstStyle/>
          <a:p>
            <a:r>
              <a:rPr lang="en-US" sz="2800" dirty="0"/>
              <a:t>Cluster Nodes can scale up using Scale Sets</a:t>
            </a:r>
          </a:p>
          <a:p>
            <a:r>
              <a:rPr lang="en-US" sz="2800" dirty="0"/>
              <a:t>Cluster can scale out (or in) </a:t>
            </a:r>
          </a:p>
          <a:p>
            <a:pPr lvl="1"/>
            <a:r>
              <a:rPr lang="en-US" sz="2600" dirty="0"/>
              <a:t>Explicit APIs</a:t>
            </a:r>
          </a:p>
          <a:p>
            <a:pPr lvl="2"/>
            <a:r>
              <a:rPr lang="en-US" sz="2400" dirty="0" err="1">
                <a:latin typeface="Consolas" panose="020B0609020204030204" pitchFamily="49" charset="0"/>
              </a:rPr>
              <a:t>StatelessServiceUpdateDescription</a:t>
            </a:r>
            <a:endParaRPr lang="en-US" sz="2400" dirty="0">
              <a:latin typeface="Consolas" panose="020B0609020204030204" pitchFamily="49" charset="0"/>
            </a:endParaRPr>
          </a:p>
          <a:p>
            <a:pPr lvl="1"/>
            <a:r>
              <a:rPr lang="en-US" sz="2600" dirty="0"/>
              <a:t>By Partition</a:t>
            </a:r>
          </a:p>
          <a:p>
            <a:pPr lvl="1"/>
            <a:r>
              <a:rPr lang="en-US" sz="2600" dirty="0"/>
              <a:t>Built-In Health APIs, Metrics</a:t>
            </a:r>
          </a:p>
          <a:p>
            <a:pPr lvl="1"/>
            <a:r>
              <a:rPr lang="en-US" sz="2400" dirty="0" err="1"/>
              <a:t>Powershell</a:t>
            </a:r>
            <a:r>
              <a:rPr lang="en-US" sz="2400" dirty="0"/>
              <a:t>/</a:t>
            </a:r>
            <a:r>
              <a:rPr lang="en-US" sz="2400" dirty="0" err="1"/>
              <a:t>Az</a:t>
            </a:r>
            <a:r>
              <a:rPr lang="en-US" sz="2400" dirty="0"/>
              <a:t> CLI</a:t>
            </a:r>
          </a:p>
          <a:p>
            <a:pPr lvl="1"/>
            <a:r>
              <a:rPr lang="en-US" sz="2600" dirty="0"/>
              <a:t>Scale out happens without any downtime!</a:t>
            </a:r>
          </a:p>
        </p:txBody>
      </p:sp>
      <p:sp>
        <p:nvSpPr>
          <p:cNvPr id="4" name="Title 1">
            <a:extLst>
              <a:ext uri="{FF2B5EF4-FFF2-40B4-BE49-F238E27FC236}">
                <a16:creationId xmlns:a16="http://schemas.microsoft.com/office/drawing/2014/main" id="{A9D05708-0C66-43A6-A64C-AC344CB0EBBB}"/>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7935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a:t>
            </a:r>
          </a:p>
        </p:txBody>
      </p:sp>
      <p:sp>
        <p:nvSpPr>
          <p:cNvPr id="3" name="Content Placeholder 2"/>
          <p:cNvSpPr>
            <a:spLocks noGrp="1"/>
          </p:cNvSpPr>
          <p:nvPr>
            <p:ph idx="1"/>
          </p:nvPr>
        </p:nvSpPr>
        <p:spPr>
          <a:xfrm>
            <a:off x="685801" y="2223911"/>
            <a:ext cx="10131425" cy="2111022"/>
          </a:xfrm>
        </p:spPr>
        <p:txBody>
          <a:bodyPr>
            <a:normAutofit/>
          </a:bodyPr>
          <a:lstStyle/>
          <a:p>
            <a:r>
              <a:rPr lang="en-US" sz="2600" dirty="0">
                <a:latin typeface="Segoe UI" panose="020B0502040204020203" pitchFamily="34" charset="0"/>
                <a:cs typeface="Segoe UI" panose="020B0502040204020203" pitchFamily="34" charset="0"/>
              </a:rPr>
              <a:t>Stateless</a:t>
            </a:r>
          </a:p>
          <a:p>
            <a:r>
              <a:rPr lang="en-US" sz="2600" dirty="0">
                <a:latin typeface="Segoe UI" panose="020B0502040204020203" pitchFamily="34" charset="0"/>
                <a:cs typeface="Segoe UI" panose="020B0502040204020203" pitchFamily="34" charset="0"/>
              </a:rPr>
              <a:t>Stateful</a:t>
            </a:r>
          </a:p>
          <a:p>
            <a:r>
              <a:rPr lang="en-US" sz="2600" dirty="0">
                <a:latin typeface="Segoe UI" panose="020B0502040204020203" pitchFamily="34" charset="0"/>
                <a:cs typeface="Segoe UI" panose="020B0502040204020203" pitchFamily="34" charset="0"/>
              </a:rPr>
              <a:t>Reliable Actors</a:t>
            </a:r>
          </a:p>
        </p:txBody>
      </p:sp>
      <p:pic>
        <p:nvPicPr>
          <p:cNvPr id="4" name="Picture 3">
            <a:extLst>
              <a:ext uri="{FF2B5EF4-FFF2-40B4-BE49-F238E27FC236}">
                <a16:creationId xmlns:a16="http://schemas.microsoft.com/office/drawing/2014/main" id="{37F90D48-72CA-4E10-9E7F-AB990CD858AC}"/>
              </a:ext>
            </a:extLst>
          </p:cNvPr>
          <p:cNvPicPr>
            <a:picLocks noChangeAspect="1"/>
          </p:cNvPicPr>
          <p:nvPr/>
        </p:nvPicPr>
        <p:blipFill>
          <a:blip r:embed="rId2"/>
          <a:stretch>
            <a:fillRect/>
          </a:stretch>
        </p:blipFill>
        <p:spPr>
          <a:xfrm>
            <a:off x="3883378" y="225777"/>
            <a:ext cx="7337777" cy="4989689"/>
          </a:xfrm>
          <a:prstGeom prst="rect">
            <a:avLst/>
          </a:prstGeom>
        </p:spPr>
      </p:pic>
      <p:pic>
        <p:nvPicPr>
          <p:cNvPr id="5" name="Picture 4">
            <a:extLst>
              <a:ext uri="{FF2B5EF4-FFF2-40B4-BE49-F238E27FC236}">
                <a16:creationId xmlns:a16="http://schemas.microsoft.com/office/drawing/2014/main" id="{D39074E0-6C20-45E6-B39D-6A61D370FB10}"/>
              </a:ext>
            </a:extLst>
          </p:cNvPr>
          <p:cNvPicPr>
            <a:picLocks noChangeAspect="1"/>
          </p:cNvPicPr>
          <p:nvPr/>
        </p:nvPicPr>
        <p:blipFill>
          <a:blip r:embed="rId3"/>
          <a:stretch>
            <a:fillRect/>
          </a:stretch>
        </p:blipFill>
        <p:spPr>
          <a:xfrm>
            <a:off x="4568844" y="1642534"/>
            <a:ext cx="7495491" cy="5096934"/>
          </a:xfrm>
          <a:prstGeom prst="rect">
            <a:avLst/>
          </a:prstGeom>
        </p:spPr>
      </p:pic>
      <p:sp>
        <p:nvSpPr>
          <p:cNvPr id="6" name="Rectangle 5">
            <a:extLst>
              <a:ext uri="{FF2B5EF4-FFF2-40B4-BE49-F238E27FC236}">
                <a16:creationId xmlns:a16="http://schemas.microsoft.com/office/drawing/2014/main" id="{5C0942F3-DE68-4ED2-A5C7-036F509F0402}"/>
              </a:ext>
            </a:extLst>
          </p:cNvPr>
          <p:cNvSpPr/>
          <p:nvPr/>
        </p:nvSpPr>
        <p:spPr>
          <a:xfrm>
            <a:off x="4922875" y="3583173"/>
            <a:ext cx="3710763" cy="25092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a:t>
            </a:r>
          </a:p>
        </p:txBody>
      </p:sp>
      <p:sp>
        <p:nvSpPr>
          <p:cNvPr id="3" name="Content Placeholder 2"/>
          <p:cNvSpPr>
            <a:spLocks noGrp="1"/>
          </p:cNvSpPr>
          <p:nvPr>
            <p:ph idx="1"/>
          </p:nvPr>
        </p:nvSpPr>
        <p:spPr>
          <a:xfrm>
            <a:off x="685800" y="1950681"/>
            <a:ext cx="10131425" cy="3649133"/>
          </a:xfrm>
        </p:spPr>
        <p:txBody>
          <a:bodyPr>
            <a:normAutofit/>
          </a:bodyPr>
          <a:lstStyle/>
          <a:p>
            <a:r>
              <a:rPr lang="en-US" sz="2800" dirty="0"/>
              <a:t>HTTP</a:t>
            </a:r>
          </a:p>
          <a:p>
            <a:pPr lvl="1"/>
            <a:r>
              <a:rPr lang="en-US" sz="2600" dirty="0"/>
              <a:t>Reverse Proxy</a:t>
            </a:r>
          </a:p>
          <a:p>
            <a:r>
              <a:rPr lang="en-US" sz="2800" dirty="0"/>
              <a:t>Service Remoting</a:t>
            </a:r>
          </a:p>
          <a:p>
            <a:r>
              <a:rPr lang="en-US" sz="2800" dirty="0"/>
              <a:t>WCF</a:t>
            </a:r>
          </a:p>
          <a:p>
            <a:r>
              <a:rPr lang="en-US" sz="2800" dirty="0"/>
              <a:t>Custom</a:t>
            </a:r>
          </a:p>
        </p:txBody>
      </p:sp>
    </p:spTree>
    <p:extLst>
      <p:ext uri="{BB962C8B-B14F-4D97-AF65-F5344CB8AC3E}">
        <p14:creationId xmlns:p14="http://schemas.microsoft.com/office/powerpoint/2010/main" val="77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60"/>
            <a:ext cx="10131425" cy="1456267"/>
          </a:xfrm>
        </p:spPr>
        <p:txBody>
          <a:bodyPr/>
          <a:lstStyle/>
          <a:p>
            <a:r>
              <a:rPr lang="en-US" dirty="0"/>
              <a:t>Communications</a:t>
            </a:r>
          </a:p>
        </p:txBody>
      </p:sp>
      <p:sp>
        <p:nvSpPr>
          <p:cNvPr id="3" name="Content Placeholder 2"/>
          <p:cNvSpPr>
            <a:spLocks noGrp="1"/>
          </p:cNvSpPr>
          <p:nvPr>
            <p:ph idx="1"/>
          </p:nvPr>
        </p:nvSpPr>
        <p:spPr>
          <a:xfrm>
            <a:off x="69114" y="793093"/>
            <a:ext cx="10131425" cy="749989"/>
          </a:xfrm>
        </p:spPr>
        <p:txBody>
          <a:bodyPr/>
          <a:lstStyle/>
          <a:p>
            <a:pPr marL="0" indent="0">
              <a:buNone/>
            </a:pPr>
            <a:r>
              <a:rPr lang="en-US" dirty="0"/>
              <a:t>Service Fabric Remoting</a:t>
            </a:r>
          </a:p>
        </p:txBody>
      </p:sp>
      <p:pic>
        <p:nvPicPr>
          <p:cNvPr id="8" name="Picture 7">
            <a:extLst>
              <a:ext uri="{FF2B5EF4-FFF2-40B4-BE49-F238E27FC236}">
                <a16:creationId xmlns:a16="http://schemas.microsoft.com/office/drawing/2014/main" id="{B008DBE5-4631-43A4-A60E-76C945B18E36}"/>
              </a:ext>
            </a:extLst>
          </p:cNvPr>
          <p:cNvPicPr>
            <a:picLocks noChangeAspect="1"/>
          </p:cNvPicPr>
          <p:nvPr/>
        </p:nvPicPr>
        <p:blipFill>
          <a:blip r:embed="rId3"/>
          <a:stretch>
            <a:fillRect/>
          </a:stretch>
        </p:blipFill>
        <p:spPr>
          <a:xfrm>
            <a:off x="124047" y="1462748"/>
            <a:ext cx="6812988" cy="4352178"/>
          </a:xfrm>
          <a:prstGeom prst="rect">
            <a:avLst/>
          </a:prstGeom>
        </p:spPr>
      </p:pic>
      <p:pic>
        <p:nvPicPr>
          <p:cNvPr id="4" name="Picture 3">
            <a:extLst>
              <a:ext uri="{FF2B5EF4-FFF2-40B4-BE49-F238E27FC236}">
                <a16:creationId xmlns:a16="http://schemas.microsoft.com/office/drawing/2014/main" id="{ED6616A7-D212-4C5F-B8C6-FBB6546A9083}"/>
              </a:ext>
            </a:extLst>
          </p:cNvPr>
          <p:cNvPicPr>
            <a:picLocks noChangeAspect="1"/>
          </p:cNvPicPr>
          <p:nvPr/>
        </p:nvPicPr>
        <p:blipFill>
          <a:blip r:embed="rId4"/>
          <a:stretch>
            <a:fillRect/>
          </a:stretch>
        </p:blipFill>
        <p:spPr>
          <a:xfrm>
            <a:off x="3895503" y="2056678"/>
            <a:ext cx="8172450" cy="4667250"/>
          </a:xfrm>
          <a:prstGeom prst="rect">
            <a:avLst/>
          </a:prstGeom>
        </p:spPr>
      </p:pic>
    </p:spTree>
    <p:extLst>
      <p:ext uri="{BB962C8B-B14F-4D97-AF65-F5344CB8AC3E}">
        <p14:creationId xmlns:p14="http://schemas.microsoft.com/office/powerpoint/2010/main" val="20754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17E063-BA3B-49F0-B426-C6EDE2CF67C6}"/>
              </a:ext>
            </a:extLst>
          </p:cNvPr>
          <p:cNvSpPr txBox="1">
            <a:spLocks/>
          </p:cNvSpPr>
          <p:nvPr/>
        </p:nvSpPr>
        <p:spPr>
          <a:xfrm>
            <a:off x="685801" y="330148"/>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Monitoring</a:t>
            </a:r>
          </a:p>
        </p:txBody>
      </p:sp>
      <p:pic>
        <p:nvPicPr>
          <p:cNvPr id="1026" name="Picture 2" descr="Image result for application insights">
            <a:extLst>
              <a:ext uri="{FF2B5EF4-FFF2-40B4-BE49-F238E27FC236}">
                <a16:creationId xmlns:a16="http://schemas.microsoft.com/office/drawing/2014/main" id="{B8EB8CA7-25F0-4870-BE32-EEBDE4D4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867" y="239175"/>
            <a:ext cx="3067754" cy="1610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monitor logo">
            <a:extLst>
              <a:ext uri="{FF2B5EF4-FFF2-40B4-BE49-F238E27FC236}">
                <a16:creationId xmlns:a16="http://schemas.microsoft.com/office/drawing/2014/main" id="{94E239B8-CC2C-437B-B944-A7D5B7B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844" y="189169"/>
            <a:ext cx="1610571" cy="161057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50B2F7B-7E5C-40A0-A84B-3FABEE7E41A6}"/>
              </a:ext>
            </a:extLst>
          </p:cNvPr>
          <p:cNvSpPr txBox="1">
            <a:spLocks/>
          </p:cNvSpPr>
          <p:nvPr/>
        </p:nvSpPr>
        <p:spPr>
          <a:xfrm>
            <a:off x="8290277" y="1956858"/>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a:latin typeface="Segoe UI" panose="020B0502040204020203" pitchFamily="34" charset="0"/>
                <a:cs typeface="Segoe UI" panose="020B0502040204020203" pitchFamily="34" charset="0"/>
              </a:rPr>
              <a:t>Application Insights</a:t>
            </a:r>
            <a:endParaRPr lang="en-US" sz="2600" dirty="0">
              <a:latin typeface="Segoe UI" panose="020B0502040204020203" pitchFamily="34" charset="0"/>
              <a:cs typeface="Segoe UI" panose="020B0502040204020203" pitchFamily="34" charset="0"/>
            </a:endParaRPr>
          </a:p>
        </p:txBody>
      </p:sp>
      <p:sp>
        <p:nvSpPr>
          <p:cNvPr id="13" name="Content Placeholder 2">
            <a:extLst>
              <a:ext uri="{FF2B5EF4-FFF2-40B4-BE49-F238E27FC236}">
                <a16:creationId xmlns:a16="http://schemas.microsoft.com/office/drawing/2014/main" id="{BCD4CD32-4FB7-4451-9A84-0004B8B5DB29}"/>
              </a:ext>
            </a:extLst>
          </p:cNvPr>
          <p:cNvSpPr txBox="1">
            <a:spLocks/>
          </p:cNvSpPr>
          <p:nvPr/>
        </p:nvSpPr>
        <p:spPr>
          <a:xfrm>
            <a:off x="10241843" y="1956857"/>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dirty="0">
                <a:latin typeface="Segoe UI" panose="020B0502040204020203" pitchFamily="34" charset="0"/>
                <a:cs typeface="Segoe UI" panose="020B0502040204020203" pitchFamily="34" charset="0"/>
              </a:rPr>
              <a:t>Azure Monitor</a:t>
            </a:r>
          </a:p>
        </p:txBody>
      </p:sp>
      <p:pic>
        <p:nvPicPr>
          <p:cNvPr id="16" name="Picture 15">
            <a:extLst>
              <a:ext uri="{FF2B5EF4-FFF2-40B4-BE49-F238E27FC236}">
                <a16:creationId xmlns:a16="http://schemas.microsoft.com/office/drawing/2014/main" id="{5972141D-CFAD-494B-BBE4-0E1D11D272CF}"/>
              </a:ext>
            </a:extLst>
          </p:cNvPr>
          <p:cNvPicPr>
            <a:picLocks noChangeAspect="1"/>
          </p:cNvPicPr>
          <p:nvPr/>
        </p:nvPicPr>
        <p:blipFill>
          <a:blip r:embed="rId4"/>
          <a:stretch>
            <a:fillRect/>
          </a:stretch>
        </p:blipFill>
        <p:spPr>
          <a:xfrm>
            <a:off x="367313" y="1598693"/>
            <a:ext cx="7766331" cy="4901580"/>
          </a:xfrm>
          <a:prstGeom prst="rect">
            <a:avLst/>
          </a:prstGeom>
        </p:spPr>
      </p:pic>
      <p:pic>
        <p:nvPicPr>
          <p:cNvPr id="21" name="Picture 20">
            <a:extLst>
              <a:ext uri="{FF2B5EF4-FFF2-40B4-BE49-F238E27FC236}">
                <a16:creationId xmlns:a16="http://schemas.microsoft.com/office/drawing/2014/main" id="{254D13DD-56A7-4258-9903-3FD805E4E023}"/>
              </a:ext>
            </a:extLst>
          </p:cNvPr>
          <p:cNvPicPr>
            <a:picLocks noChangeAspect="1"/>
          </p:cNvPicPr>
          <p:nvPr/>
        </p:nvPicPr>
        <p:blipFill>
          <a:blip r:embed="rId5"/>
          <a:stretch>
            <a:fillRect/>
          </a:stretch>
        </p:blipFill>
        <p:spPr>
          <a:xfrm>
            <a:off x="3624800" y="87570"/>
            <a:ext cx="8411976" cy="5839098"/>
          </a:xfrm>
          <a:prstGeom prst="rect">
            <a:avLst/>
          </a:prstGeom>
        </p:spPr>
      </p:pic>
      <p:sp>
        <p:nvSpPr>
          <p:cNvPr id="3" name="Rectangle 2">
            <a:extLst>
              <a:ext uri="{FF2B5EF4-FFF2-40B4-BE49-F238E27FC236}">
                <a16:creationId xmlns:a16="http://schemas.microsoft.com/office/drawing/2014/main" id="{868638E3-0E05-412F-B8BF-B650C214117F}"/>
              </a:ext>
            </a:extLst>
          </p:cNvPr>
          <p:cNvSpPr/>
          <p:nvPr/>
        </p:nvSpPr>
        <p:spPr>
          <a:xfrm>
            <a:off x="6177516" y="1467293"/>
            <a:ext cx="903768" cy="85060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7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D9C49E-B5E0-4D84-BCAF-A0FBE46DC98D}"/>
              </a:ext>
            </a:extLst>
          </p:cNvPr>
          <p:cNvPicPr>
            <a:picLocks noChangeAspect="1"/>
          </p:cNvPicPr>
          <p:nvPr/>
        </p:nvPicPr>
        <p:blipFill>
          <a:blip r:embed="rId2"/>
          <a:stretch>
            <a:fillRect/>
          </a:stretch>
        </p:blipFill>
        <p:spPr>
          <a:xfrm>
            <a:off x="685801" y="1632558"/>
            <a:ext cx="10820398" cy="5083333"/>
          </a:xfrm>
          <a:prstGeom prst="rect">
            <a:avLst/>
          </a:prstGeom>
        </p:spPr>
      </p:pic>
      <p:sp>
        <p:nvSpPr>
          <p:cNvPr id="6" name="Title 1">
            <a:extLst>
              <a:ext uri="{FF2B5EF4-FFF2-40B4-BE49-F238E27FC236}">
                <a16:creationId xmlns:a16="http://schemas.microsoft.com/office/drawing/2014/main" id="{405AAB47-FE95-4671-A2F6-33C0DB441C4C}"/>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Explorer</a:t>
            </a:r>
          </a:p>
        </p:txBody>
      </p:sp>
    </p:spTree>
    <p:extLst>
      <p:ext uri="{BB962C8B-B14F-4D97-AF65-F5344CB8AC3E}">
        <p14:creationId xmlns:p14="http://schemas.microsoft.com/office/powerpoint/2010/main" val="28491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6592"/>
            <a:ext cx="10131425" cy="1268545"/>
          </a:xfrm>
        </p:spPr>
        <p:txBody>
          <a:bodyPr/>
          <a:lstStyle/>
          <a:p>
            <a:r>
              <a:rPr lang="en-US" dirty="0">
                <a:latin typeface="Segoe UI Light" panose="020B0502040204020203" pitchFamily="34" charset="0"/>
                <a:cs typeface="Segoe UI Light" panose="020B0502040204020203" pitchFamily="34" charset="0"/>
              </a:rPr>
              <a:t>About us</a:t>
            </a:r>
          </a:p>
        </p:txBody>
      </p:sp>
      <p:sp>
        <p:nvSpPr>
          <p:cNvPr id="3" name="Content Placeholder 2"/>
          <p:cNvSpPr>
            <a:spLocks noGrp="1"/>
          </p:cNvSpPr>
          <p:nvPr>
            <p:ph idx="1"/>
          </p:nvPr>
        </p:nvSpPr>
        <p:spPr>
          <a:xfrm>
            <a:off x="685801" y="1655137"/>
            <a:ext cx="10131425" cy="4396640"/>
          </a:xfrm>
        </p:spPr>
        <p:txBody>
          <a:bodyPr>
            <a:normAutofit fontScale="92500" lnSpcReduction="10000"/>
          </a:bodyPr>
          <a:lstStyle/>
          <a:p>
            <a:r>
              <a:rPr lang="en-US" sz="2600" dirty="0">
                <a:latin typeface="Segoe UI" panose="020B0502040204020203" pitchFamily="34" charset="0"/>
                <a:cs typeface="Segoe UI" panose="020B0502040204020203" pitchFamily="34" charset="0"/>
              </a:rPr>
              <a:t>About Javier:</a:t>
            </a:r>
          </a:p>
          <a:p>
            <a:pPr lvl="1"/>
            <a:r>
              <a:rPr lang="en-US" sz="2200" dirty="0">
                <a:latin typeface="Segoe UI" panose="020B0502040204020203" pitchFamily="34" charset="0"/>
                <a:cs typeface="Segoe UI" panose="020B0502040204020203" pitchFamily="34" charset="0"/>
              </a:rPr>
              <a:t>Sr. Software Engineer</a:t>
            </a:r>
          </a:p>
          <a:p>
            <a:pPr lvl="1"/>
            <a:r>
              <a:rPr lang="en-US" sz="2200" dirty="0">
                <a:latin typeface="Segoe UI" panose="020B0502040204020203" pitchFamily="34" charset="0"/>
                <a:cs typeface="Segoe UI" panose="020B0502040204020203" pitchFamily="34" charset="0"/>
              </a:rPr>
              <a:t>7 Years professional software development</a:t>
            </a:r>
          </a:p>
          <a:p>
            <a:pPr lvl="1"/>
            <a:r>
              <a:rPr lang="en-US" sz="2200" dirty="0">
                <a:latin typeface="Segoe UI" panose="020B0502040204020203" pitchFamily="34" charset="0"/>
                <a:cs typeface="Segoe UI" panose="020B0502040204020203" pitchFamily="34" charset="0"/>
              </a:rPr>
              <a:t>4 Years of Enterprise Level Development</a:t>
            </a:r>
          </a:p>
          <a:p>
            <a:pPr lvl="1"/>
            <a:r>
              <a:rPr lang="en-US" sz="2200" dirty="0">
                <a:latin typeface="Segoe UI" panose="020B0502040204020203" pitchFamily="34" charset="0"/>
                <a:cs typeface="Segoe UI" panose="020B0502040204020203" pitchFamily="34" charset="0"/>
              </a:rPr>
              <a:t>3 Years of Micro Service Architecture with Service Fabric</a:t>
            </a:r>
          </a:p>
          <a:p>
            <a:r>
              <a:rPr lang="en-US" sz="2600" dirty="0">
                <a:latin typeface="Segoe UI" panose="020B0502040204020203" pitchFamily="34" charset="0"/>
                <a:cs typeface="Segoe UI" panose="020B0502040204020203" pitchFamily="34" charset="0"/>
              </a:rPr>
              <a:t>About Will:</a:t>
            </a:r>
          </a:p>
          <a:p>
            <a:pPr lvl="1"/>
            <a:r>
              <a:rPr lang="en-US" sz="2200" dirty="0">
                <a:latin typeface="Segoe UI" panose="020B0502040204020203" pitchFamily="34" charset="0"/>
                <a:cs typeface="Segoe UI" panose="020B0502040204020203" pitchFamily="34" charset="0"/>
              </a:rPr>
              <a:t>Lead Software Engineer</a:t>
            </a:r>
          </a:p>
          <a:p>
            <a:pPr lvl="1"/>
            <a:r>
              <a:rPr lang="en-US" sz="2200" dirty="0">
                <a:latin typeface="Segoe UI" panose="020B0502040204020203" pitchFamily="34" charset="0"/>
                <a:cs typeface="Segoe UI" panose="020B0502040204020203" pitchFamily="34" charset="0"/>
              </a:rPr>
              <a:t>27 Years of professional software development</a:t>
            </a:r>
          </a:p>
          <a:p>
            <a:pPr lvl="1"/>
            <a:r>
              <a:rPr lang="en-US" sz="2200" dirty="0">
                <a:latin typeface="Segoe UI" panose="020B0502040204020203" pitchFamily="34" charset="0"/>
                <a:cs typeface="Segoe UI" panose="020B0502040204020203" pitchFamily="34" charset="0"/>
              </a:rPr>
              <a:t>5 Years of Micro Service Architecture </a:t>
            </a:r>
          </a:p>
          <a:p>
            <a:pPr lvl="1"/>
            <a:r>
              <a:rPr lang="en-US" sz="2200" dirty="0">
                <a:latin typeface="Segoe UI" panose="020B0502040204020203" pitchFamily="34" charset="0"/>
                <a:cs typeface="Segoe UI" panose="020B0502040204020203" pitchFamily="34" charset="0"/>
              </a:rPr>
              <a:t>More than 25 applications currently running in the world</a:t>
            </a:r>
          </a:p>
          <a:p>
            <a:pPr lvl="1"/>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244" y="1020864"/>
            <a:ext cx="2223887" cy="1124522"/>
          </a:xfrm>
          <a:prstGeom prst="rect">
            <a:avLst/>
          </a:prstGeom>
        </p:spPr>
      </p:pic>
    </p:spTree>
    <p:extLst>
      <p:ext uri="{BB962C8B-B14F-4D97-AF65-F5344CB8AC3E}">
        <p14:creationId xmlns:p14="http://schemas.microsoft.com/office/powerpoint/2010/main" val="101295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0BD9B9-E2B9-454C-A7B9-916498084D9B}"/>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6005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46374"/>
            <a:ext cx="10131425" cy="3649133"/>
          </a:xfrm>
        </p:spPr>
        <p:txBody>
          <a:bodyPr/>
          <a:lstStyle/>
          <a:p>
            <a:r>
              <a:rPr lang="en-US" sz="2800" dirty="0">
                <a:latin typeface="Segoe UI" panose="020B0502040204020203" pitchFamily="34" charset="0"/>
                <a:cs typeface="Segoe UI" panose="020B0502040204020203" pitchFamily="34" charset="0"/>
              </a:rPr>
              <a:t>Micro Services, Why?</a:t>
            </a:r>
          </a:p>
          <a:p>
            <a:r>
              <a:rPr lang="en-US" sz="2800" dirty="0">
                <a:latin typeface="Segoe UI" panose="020B0502040204020203" pitchFamily="34" charset="0"/>
                <a:cs typeface="Segoe UI" panose="020B0502040204020203" pitchFamily="34" charset="0"/>
              </a:rPr>
              <a:t>Micro Service Pros &amp; Cons</a:t>
            </a:r>
          </a:p>
          <a:p>
            <a:r>
              <a:rPr lang="en-US" sz="2800" dirty="0">
                <a:latin typeface="Segoe UI" panose="020B0502040204020203" pitchFamily="34" charset="0"/>
                <a:cs typeface="Segoe UI" panose="020B0502040204020203" pitchFamily="34" charset="0"/>
              </a:rPr>
              <a:t>What Is Service Fabric?</a:t>
            </a:r>
          </a:p>
          <a:p>
            <a:r>
              <a:rPr lang="en-US" sz="2800" dirty="0">
                <a:latin typeface="Segoe UI" panose="020B0502040204020203" pitchFamily="34" charset="0"/>
                <a:cs typeface="Segoe UI" panose="020B0502040204020203" pitchFamily="34" charset="0"/>
              </a:rPr>
              <a:t>About Service Fabric</a:t>
            </a:r>
          </a:p>
          <a:p>
            <a:r>
              <a:rPr lang="en-US" sz="2800" dirty="0">
                <a:latin typeface="Segoe UI" panose="020B0502040204020203" pitchFamily="34" charset="0"/>
                <a:cs typeface="Segoe UI" panose="020B0502040204020203" pitchFamily="34" charset="0"/>
              </a:rPr>
              <a:t>Demo</a:t>
            </a:r>
          </a:p>
          <a:p>
            <a:endParaRPr lang="en-US" dirty="0"/>
          </a:p>
        </p:txBody>
      </p:sp>
      <p:sp>
        <p:nvSpPr>
          <p:cNvPr id="4" name="Title 1">
            <a:extLst>
              <a:ext uri="{FF2B5EF4-FFF2-40B4-BE49-F238E27FC236}">
                <a16:creationId xmlns:a16="http://schemas.microsoft.com/office/drawing/2014/main" id="{7C842BB2-2D0F-49A9-91E4-CC43C00B3712}"/>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In review</a:t>
            </a:r>
          </a:p>
        </p:txBody>
      </p:sp>
    </p:spTree>
    <p:extLst>
      <p:ext uri="{BB962C8B-B14F-4D97-AF65-F5344CB8AC3E}">
        <p14:creationId xmlns:p14="http://schemas.microsoft.com/office/powerpoint/2010/main" val="203244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30147"/>
            <a:ext cx="10776097" cy="4631173"/>
          </a:xfrm>
        </p:spPr>
        <p:txBody>
          <a:bodyPr/>
          <a:lstStyle/>
          <a:p>
            <a:endPar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https://github.com/javierdpt/conferece-tracker</a:t>
            </a:r>
            <a:endPar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https://docs.microsoft.com/en-us/azure/service-fabric/service-fabric-overview</a:t>
            </a:r>
            <a:endParaRPr lang="en-US" dirty="0">
              <a:solidFill>
                <a:schemeClr val="accent2">
                  <a:lumMod val="40000"/>
                  <a:lumOff val="60000"/>
                </a:schemeClr>
              </a:solidFill>
            </a:endParaRPr>
          </a:p>
          <a:p>
            <a:r>
              <a:rPr lang="en-US"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https://docs.microsoft.com/en-us/azure/service-fabric/service-fabric-reliable-services-communication-remoting</a:t>
            </a:r>
            <a:endPar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https://docs.microsoft.com/en-us/azure/service-fabric/service-fabric-connect-and-communicate-with-services</a:t>
            </a:r>
            <a:endParaRPr lang="en-US" dirty="0">
              <a:solidFill>
                <a:schemeClr val="accent2">
                  <a:lumMod val="40000"/>
                  <a:lumOff val="60000"/>
                </a:schemeClr>
              </a:solidFill>
            </a:endParaRPr>
          </a:p>
          <a:p>
            <a:r>
              <a:rPr lang="en-US"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https://twitter.com/servicefabric</a:t>
            </a:r>
            <a:endParaRPr lang="en-US" dirty="0">
              <a:solidFill>
                <a:schemeClr val="accent2">
                  <a:lumMod val="40000"/>
                  <a:lumOff val="60000"/>
                </a:schemeClr>
              </a:solidFill>
            </a:endParaRPr>
          </a:p>
          <a:p>
            <a:endParaRPr lang="en-US" dirty="0"/>
          </a:p>
          <a:p>
            <a:endParaRPr lang="en-US" dirty="0"/>
          </a:p>
          <a:p>
            <a:r>
              <a:rPr lang="en-US" dirty="0"/>
              <a:t>Javier D. Perez, </a:t>
            </a:r>
            <a:r>
              <a:rPr lang="en-US" dirty="0">
                <a:hlinkClick r:id="rId7"/>
              </a:rPr>
              <a:t>javierdavidperez@outlook.com</a:t>
            </a:r>
            <a:r>
              <a:rPr lang="en-US" dirty="0"/>
              <a:t> @jpdt89</a:t>
            </a:r>
          </a:p>
          <a:p>
            <a:r>
              <a:rPr lang="en-US" dirty="0"/>
              <a:t>Will Tartak, </a:t>
            </a:r>
            <a:r>
              <a:rPr lang="en-US" dirty="0">
                <a:hlinkClick r:id="rId8"/>
              </a:rPr>
              <a:t>will@willtartak.com</a:t>
            </a:r>
            <a:r>
              <a:rPr lang="en-US" dirty="0"/>
              <a:t>, @</a:t>
            </a:r>
            <a:r>
              <a:rPr lang="en-US" dirty="0" err="1"/>
              <a:t>willtartak</a:t>
            </a:r>
            <a:endParaRPr lang="en-US" dirty="0"/>
          </a:p>
        </p:txBody>
      </p:sp>
      <p:sp>
        <p:nvSpPr>
          <p:cNvPr id="4" name="Title 1">
            <a:extLst>
              <a:ext uri="{FF2B5EF4-FFF2-40B4-BE49-F238E27FC236}">
                <a16:creationId xmlns:a16="http://schemas.microsoft.com/office/drawing/2014/main" id="{8F69C65B-7F68-4EE4-B67D-06A822A65BF7}"/>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Resources…questions?</a:t>
            </a:r>
          </a:p>
        </p:txBody>
      </p:sp>
    </p:spTree>
    <p:extLst>
      <p:ext uri="{BB962C8B-B14F-4D97-AF65-F5344CB8AC3E}">
        <p14:creationId xmlns:p14="http://schemas.microsoft.com/office/powerpoint/2010/main" val="70147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067636"/>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Micro Services, Why?</a:t>
            </a:r>
          </a:p>
          <a:p>
            <a:r>
              <a:rPr lang="en-US" sz="2600" dirty="0">
                <a:latin typeface="Segoe UI" panose="020B0502040204020203" pitchFamily="34" charset="0"/>
                <a:cs typeface="Segoe UI" panose="020B0502040204020203" pitchFamily="34" charset="0"/>
              </a:rPr>
              <a:t>Micro Service Pros &amp; Cons</a:t>
            </a:r>
          </a:p>
          <a:p>
            <a:r>
              <a:rPr lang="en-US" sz="2600" dirty="0">
                <a:latin typeface="Segoe UI" panose="020B0502040204020203" pitchFamily="34" charset="0"/>
                <a:cs typeface="Segoe UI" panose="020B0502040204020203" pitchFamily="34" charset="0"/>
              </a:rPr>
              <a:t>What Is Service Fabric?</a:t>
            </a:r>
          </a:p>
          <a:p>
            <a:r>
              <a:rPr lang="en-US" sz="2600" dirty="0">
                <a:latin typeface="Segoe UI" panose="020B0502040204020203" pitchFamily="34" charset="0"/>
                <a:cs typeface="Segoe UI" panose="020B0502040204020203" pitchFamily="34" charset="0"/>
              </a:rPr>
              <a:t>About Service Fabric</a:t>
            </a:r>
          </a:p>
          <a:p>
            <a:r>
              <a:rPr lang="en-US" sz="2600" dirty="0">
                <a:latin typeface="Segoe UI" panose="020B0502040204020203" pitchFamily="34" charset="0"/>
                <a:cs typeface="Segoe UI" panose="020B0502040204020203" pitchFamily="34" charset="0"/>
              </a:rPr>
              <a:t>Demo</a:t>
            </a:r>
          </a:p>
          <a:p>
            <a:r>
              <a:rPr lang="en-US" sz="2600" dirty="0">
                <a:latin typeface="Segoe UI" panose="020B0502040204020203" pitchFamily="34" charset="0"/>
                <a:cs typeface="Segoe UI" panose="020B0502040204020203" pitchFamily="34" charset="0"/>
              </a:rPr>
              <a:t>Questions</a:t>
            </a:r>
          </a:p>
          <a:p>
            <a:r>
              <a:rPr lang="en-US" sz="2600" dirty="0">
                <a:latin typeface="Segoe UI" panose="020B0502040204020203" pitchFamily="34" charset="0"/>
                <a:cs typeface="Segoe UI" panose="020B0502040204020203" pitchFamily="34" charset="0"/>
              </a:rPr>
              <a:t>Resources</a:t>
            </a:r>
          </a:p>
        </p:txBody>
      </p:sp>
      <p:sp>
        <p:nvSpPr>
          <p:cNvPr id="4" name="Title 1">
            <a:extLst>
              <a:ext uri="{FF2B5EF4-FFF2-40B4-BE49-F238E27FC236}">
                <a16:creationId xmlns:a16="http://schemas.microsoft.com/office/drawing/2014/main" id="{BB04CEA4-FD8B-400C-A3C2-8291910FB85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Agenda</a:t>
            </a:r>
          </a:p>
        </p:txBody>
      </p:sp>
    </p:spTree>
    <p:extLst>
      <p:ext uri="{BB962C8B-B14F-4D97-AF65-F5344CB8AC3E}">
        <p14:creationId xmlns:p14="http://schemas.microsoft.com/office/powerpoint/2010/main" val="50600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E6185-431A-4FDE-B8FB-4805A0B53B19}"/>
              </a:ext>
            </a:extLst>
          </p:cNvPr>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41891" y="3280835"/>
            <a:ext cx="2234612" cy="746915"/>
          </a:xfrm>
          <a:prstGeom prst="rect">
            <a:avLst/>
          </a:prstGeom>
        </p:spPr>
      </p:pic>
      <p:pic>
        <p:nvPicPr>
          <p:cNvPr id="5" name="Picture 4">
            <a:extLst>
              <a:ext uri="{FF2B5EF4-FFF2-40B4-BE49-F238E27FC236}">
                <a16:creationId xmlns:a16="http://schemas.microsoft.com/office/drawing/2014/main" id="{C48C3CC9-433D-4379-B05D-1FE1FE528236}"/>
              </a:ext>
            </a:extLst>
          </p:cNvPr>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41891" y="4106835"/>
            <a:ext cx="2234612" cy="746915"/>
          </a:xfrm>
          <a:prstGeom prst="rect">
            <a:avLst/>
          </a:prstGeom>
        </p:spPr>
      </p:pic>
      <p:pic>
        <p:nvPicPr>
          <p:cNvPr id="6" name="Picture 5">
            <a:extLst>
              <a:ext uri="{FF2B5EF4-FFF2-40B4-BE49-F238E27FC236}">
                <a16:creationId xmlns:a16="http://schemas.microsoft.com/office/drawing/2014/main" id="{4E4C8D74-D3FF-40E8-9052-A6B80E82FFCC}"/>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33955" b="34327"/>
          <a:stretch/>
        </p:blipFill>
        <p:spPr>
          <a:xfrm>
            <a:off x="1541891" y="4932835"/>
            <a:ext cx="2243551" cy="746915"/>
          </a:xfrm>
          <a:prstGeom prst="rect">
            <a:avLst/>
          </a:prstGeom>
        </p:spPr>
      </p:pic>
      <p:sp>
        <p:nvSpPr>
          <p:cNvPr id="7" name="Rectangle 6">
            <a:extLst>
              <a:ext uri="{FF2B5EF4-FFF2-40B4-BE49-F238E27FC236}">
                <a16:creationId xmlns:a16="http://schemas.microsoft.com/office/drawing/2014/main" id="{98088670-E25C-46C9-A4B2-AAC545B38D2F}"/>
              </a:ext>
            </a:extLst>
          </p:cNvPr>
          <p:cNvSpPr/>
          <p:nvPr/>
        </p:nvSpPr>
        <p:spPr>
          <a:xfrm>
            <a:off x="486714" y="2457131"/>
            <a:ext cx="3810575" cy="574901"/>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by cloning the app on multiple servers/VMs/Containers</a:t>
            </a:r>
          </a:p>
        </p:txBody>
      </p:sp>
      <p:sp>
        <p:nvSpPr>
          <p:cNvPr id="8" name="Rectangle 7">
            <a:extLst>
              <a:ext uri="{FF2B5EF4-FFF2-40B4-BE49-F238E27FC236}">
                <a16:creationId xmlns:a16="http://schemas.microsoft.com/office/drawing/2014/main" id="{0906A600-9D3C-41DB-8A7A-7CDB696FDCB0}"/>
              </a:ext>
            </a:extLst>
          </p:cNvPr>
          <p:cNvSpPr/>
          <p:nvPr/>
        </p:nvSpPr>
        <p:spPr>
          <a:xfrm>
            <a:off x="479760" y="247999"/>
            <a:ext cx="4919295" cy="514756"/>
          </a:xfrm>
          <a:prstGeom prst="rect">
            <a:avLst/>
          </a:prstGeom>
        </p:spPr>
        <p:txBody>
          <a:bodyPr wrap="none">
            <a:spAutoFit/>
          </a:bodyPr>
          <a:lstStyle/>
          <a:p>
            <a:pPr defTabSz="896283"/>
            <a:r>
              <a:rPr lang="en-US" sz="2745" dirty="0">
                <a:latin typeface="Segoe UI Light" panose="020B0502040204020203" pitchFamily="34" charset="0"/>
                <a:cs typeface="Segoe UI Light" panose="020B0502040204020203" pitchFamily="34" charset="0"/>
              </a:rPr>
              <a:t>Monolithic application approach</a:t>
            </a:r>
          </a:p>
        </p:txBody>
      </p:sp>
      <p:sp>
        <p:nvSpPr>
          <p:cNvPr id="9" name="Rectangle 8">
            <a:extLst>
              <a:ext uri="{FF2B5EF4-FFF2-40B4-BE49-F238E27FC236}">
                <a16:creationId xmlns:a16="http://schemas.microsoft.com/office/drawing/2014/main" id="{EE30A757-417C-44F7-8E81-8AEA66A9645C}"/>
              </a:ext>
            </a:extLst>
          </p:cNvPr>
          <p:cNvSpPr/>
          <p:nvPr/>
        </p:nvSpPr>
        <p:spPr>
          <a:xfrm>
            <a:off x="6363698" y="263907"/>
            <a:ext cx="5356916" cy="514756"/>
          </a:xfrm>
          <a:prstGeom prst="rect">
            <a:avLst/>
          </a:prstGeom>
        </p:spPr>
        <p:txBody>
          <a:bodyPr wrap="none">
            <a:spAutoFit/>
          </a:bodyPr>
          <a:lstStyle/>
          <a:p>
            <a:pPr defTabSz="896283"/>
            <a:r>
              <a:rPr lang="en-US" sz="2745" dirty="0" err="1">
                <a:latin typeface="Segoe UI Light" panose="020B0502040204020203" pitchFamily="34" charset="0"/>
                <a:cs typeface="Segoe UI Light" panose="020B0502040204020203" pitchFamily="34" charset="0"/>
              </a:rPr>
              <a:t>Microservices</a:t>
            </a:r>
            <a:r>
              <a:rPr lang="en-US" sz="2745" dirty="0">
                <a:latin typeface="Segoe UI Light" panose="020B0502040204020203" pitchFamily="34" charset="0"/>
                <a:cs typeface="Segoe UI Light" panose="020B0502040204020203" pitchFamily="34" charset="0"/>
              </a:rPr>
              <a:t> application approach</a:t>
            </a:r>
          </a:p>
        </p:txBody>
      </p:sp>
      <p:sp>
        <p:nvSpPr>
          <p:cNvPr id="10" name="Rectangle 9">
            <a:extLst>
              <a:ext uri="{FF2B5EF4-FFF2-40B4-BE49-F238E27FC236}">
                <a16:creationId xmlns:a16="http://schemas.microsoft.com/office/drawing/2014/main" id="{BDE446DA-1E61-48B7-9EB3-09FB6D07708F}"/>
              </a:ext>
            </a:extLst>
          </p:cNvPr>
          <p:cNvSpPr/>
          <p:nvPr/>
        </p:nvSpPr>
        <p:spPr>
          <a:xfrm>
            <a:off x="6223239" y="1108133"/>
            <a:ext cx="3123757" cy="816185"/>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A </a:t>
            </a:r>
            <a:r>
              <a:rPr lang="en-US" sz="1568" dirty="0" err="1">
                <a:latin typeface="Segoe UI Light" panose="020B0502040204020203" pitchFamily="34" charset="0"/>
                <a:cs typeface="Segoe UI Light" panose="020B0502040204020203" pitchFamily="34" charset="0"/>
              </a:rPr>
              <a:t>microservice</a:t>
            </a:r>
            <a:r>
              <a:rPr lang="en-US" sz="1568" dirty="0">
                <a:latin typeface="Segoe UI Light" panose="020B0502040204020203" pitchFamily="34" charset="0"/>
                <a:cs typeface="Segoe UI Light" panose="020B0502040204020203" pitchFamily="34" charset="0"/>
              </a:rPr>
              <a:t> application separates functionality into separate smaller services.</a:t>
            </a:r>
          </a:p>
        </p:txBody>
      </p:sp>
      <p:grpSp>
        <p:nvGrpSpPr>
          <p:cNvPr id="11" name="Group 10">
            <a:extLst>
              <a:ext uri="{FF2B5EF4-FFF2-40B4-BE49-F238E27FC236}">
                <a16:creationId xmlns:a16="http://schemas.microsoft.com/office/drawing/2014/main" id="{0A46A573-F7FE-4C04-ABDE-3249A188EB13}"/>
              </a:ext>
            </a:extLst>
          </p:cNvPr>
          <p:cNvGrpSpPr/>
          <p:nvPr/>
        </p:nvGrpSpPr>
        <p:grpSpPr>
          <a:xfrm>
            <a:off x="6685367" y="2358474"/>
            <a:ext cx="4713579" cy="4057856"/>
            <a:chOff x="6851987" y="2428471"/>
            <a:chExt cx="4808779" cy="4139812"/>
          </a:xfrm>
        </p:grpSpPr>
        <p:pic>
          <p:nvPicPr>
            <p:cNvPr id="12" name="Picture 11">
              <a:extLst>
                <a:ext uri="{FF2B5EF4-FFF2-40B4-BE49-F238E27FC236}">
                  <a16:creationId xmlns:a16="http://schemas.microsoft.com/office/drawing/2014/main" id="{FDDC52ED-EC4C-4DB0-96EA-123119994CB8}"/>
                </a:ext>
              </a:extLst>
            </p:cNvPr>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13" name="Rectangle 12">
              <a:extLst>
                <a:ext uri="{FF2B5EF4-FFF2-40B4-BE49-F238E27FC236}">
                  <a16:creationId xmlns:a16="http://schemas.microsoft.com/office/drawing/2014/main" id="{E4C49AAB-3176-40DD-91C8-F85A6AA34471}"/>
                </a:ext>
              </a:extLst>
            </p:cNvPr>
            <p:cNvSpPr/>
            <p:nvPr/>
          </p:nvSpPr>
          <p:spPr>
            <a:xfrm>
              <a:off x="6858001" y="2428471"/>
              <a:ext cx="4715072" cy="832669"/>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out by deploying each service independently creating instances of these services across servers/VMs/containers</a:t>
              </a:r>
            </a:p>
          </p:txBody>
        </p:sp>
      </p:grpSp>
      <p:sp>
        <p:nvSpPr>
          <p:cNvPr id="14" name="Hexagon 13">
            <a:extLst>
              <a:ext uri="{FF2B5EF4-FFF2-40B4-BE49-F238E27FC236}">
                <a16:creationId xmlns:a16="http://schemas.microsoft.com/office/drawing/2014/main" id="{54690146-1822-4CFD-8E42-ADAACE797C94}"/>
              </a:ext>
            </a:extLst>
          </p:cNvPr>
          <p:cNvSpPr/>
          <p:nvPr/>
        </p:nvSpPr>
        <p:spPr bwMode="auto">
          <a:xfrm>
            <a:off x="9755885" y="1381734"/>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5" name="Hexagon 14">
            <a:extLst>
              <a:ext uri="{FF2B5EF4-FFF2-40B4-BE49-F238E27FC236}">
                <a16:creationId xmlns:a16="http://schemas.microsoft.com/office/drawing/2014/main" id="{CFF7DA32-DC03-46BF-926C-C8B13F614B21}"/>
              </a:ext>
            </a:extLst>
          </p:cNvPr>
          <p:cNvSpPr/>
          <p:nvPr/>
        </p:nvSpPr>
        <p:spPr bwMode="auto">
          <a:xfrm>
            <a:off x="10912537" y="189928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6" name="Hexagon 15">
            <a:extLst>
              <a:ext uri="{FF2B5EF4-FFF2-40B4-BE49-F238E27FC236}">
                <a16:creationId xmlns:a16="http://schemas.microsoft.com/office/drawing/2014/main" id="{BC8B9569-B15E-4A71-B629-22CB0AFC9EA2}"/>
              </a:ext>
            </a:extLst>
          </p:cNvPr>
          <p:cNvSpPr/>
          <p:nvPr/>
        </p:nvSpPr>
        <p:spPr bwMode="auto">
          <a:xfrm>
            <a:off x="11336908" y="166171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7" name="Hexagon 16">
            <a:extLst>
              <a:ext uri="{FF2B5EF4-FFF2-40B4-BE49-F238E27FC236}">
                <a16:creationId xmlns:a16="http://schemas.microsoft.com/office/drawing/2014/main" id="{4CF2B1B5-2450-4C1A-A667-1C0F1F298592}"/>
              </a:ext>
            </a:extLst>
          </p:cNvPr>
          <p:cNvSpPr/>
          <p:nvPr/>
        </p:nvSpPr>
        <p:spPr bwMode="auto">
          <a:xfrm>
            <a:off x="9735316" y="1403571"/>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8" name="Hexagon 17">
            <a:extLst>
              <a:ext uri="{FF2B5EF4-FFF2-40B4-BE49-F238E27FC236}">
                <a16:creationId xmlns:a16="http://schemas.microsoft.com/office/drawing/2014/main" id="{4949EDF8-5799-4F27-A099-CA63CE534FD5}"/>
              </a:ext>
            </a:extLst>
          </p:cNvPr>
          <p:cNvSpPr/>
          <p:nvPr/>
        </p:nvSpPr>
        <p:spPr bwMode="auto">
          <a:xfrm>
            <a:off x="9759864" y="1357573"/>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9" name="Hexagon 18">
            <a:extLst>
              <a:ext uri="{FF2B5EF4-FFF2-40B4-BE49-F238E27FC236}">
                <a16:creationId xmlns:a16="http://schemas.microsoft.com/office/drawing/2014/main" id="{507FC8CD-BF77-4175-A525-C95A573A4450}"/>
              </a:ext>
            </a:extLst>
          </p:cNvPr>
          <p:cNvSpPr/>
          <p:nvPr/>
        </p:nvSpPr>
        <p:spPr bwMode="auto">
          <a:xfrm>
            <a:off x="9755480" y="1926701"/>
            <a:ext cx="267449" cy="239268"/>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0" name="Hexagon 19">
            <a:extLst>
              <a:ext uri="{FF2B5EF4-FFF2-40B4-BE49-F238E27FC236}">
                <a16:creationId xmlns:a16="http://schemas.microsoft.com/office/drawing/2014/main" id="{DADD8954-95C2-470C-BFBD-997DC2601228}"/>
              </a:ext>
            </a:extLst>
          </p:cNvPr>
          <p:cNvSpPr/>
          <p:nvPr/>
        </p:nvSpPr>
        <p:spPr bwMode="auto">
          <a:xfrm>
            <a:off x="9725494" y="1899283"/>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1" name="Hexagon 20">
            <a:extLst>
              <a:ext uri="{FF2B5EF4-FFF2-40B4-BE49-F238E27FC236}">
                <a16:creationId xmlns:a16="http://schemas.microsoft.com/office/drawing/2014/main" id="{82BEF54C-2110-4D9F-8EFC-1360A1761446}"/>
              </a:ext>
            </a:extLst>
          </p:cNvPr>
          <p:cNvSpPr/>
          <p:nvPr/>
        </p:nvSpPr>
        <p:spPr bwMode="auto">
          <a:xfrm>
            <a:off x="9742378" y="1944699"/>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2" name="Hexagon 21">
            <a:extLst>
              <a:ext uri="{FF2B5EF4-FFF2-40B4-BE49-F238E27FC236}">
                <a16:creationId xmlns:a16="http://schemas.microsoft.com/office/drawing/2014/main" id="{0AEF04DD-BB8C-4F2A-8A60-52B18DCE5FA2}"/>
              </a:ext>
            </a:extLst>
          </p:cNvPr>
          <p:cNvSpPr/>
          <p:nvPr/>
        </p:nvSpPr>
        <p:spPr bwMode="auto">
          <a:xfrm>
            <a:off x="10147182" y="1694139"/>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3" name="Hexagon 22">
            <a:extLst>
              <a:ext uri="{FF2B5EF4-FFF2-40B4-BE49-F238E27FC236}">
                <a16:creationId xmlns:a16="http://schemas.microsoft.com/office/drawing/2014/main" id="{EEC7C6FE-697A-40D5-AA54-409C3DA18D39}"/>
              </a:ext>
            </a:extLst>
          </p:cNvPr>
          <p:cNvSpPr/>
          <p:nvPr/>
        </p:nvSpPr>
        <p:spPr bwMode="auto">
          <a:xfrm>
            <a:off x="10187686" y="164605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4" name="Hexagon 23">
            <a:extLst>
              <a:ext uri="{FF2B5EF4-FFF2-40B4-BE49-F238E27FC236}">
                <a16:creationId xmlns:a16="http://schemas.microsoft.com/office/drawing/2014/main" id="{ADC01061-A710-4C3A-8190-EFA042E5B9CF}"/>
              </a:ext>
            </a:extLst>
          </p:cNvPr>
          <p:cNvSpPr/>
          <p:nvPr/>
        </p:nvSpPr>
        <p:spPr bwMode="auto">
          <a:xfrm>
            <a:off x="10145346" y="1660362"/>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5" name="Hexagon 24">
            <a:extLst>
              <a:ext uri="{FF2B5EF4-FFF2-40B4-BE49-F238E27FC236}">
                <a16:creationId xmlns:a16="http://schemas.microsoft.com/office/drawing/2014/main" id="{167BD050-9848-4987-BF7B-666F572D949F}"/>
              </a:ext>
            </a:extLst>
          </p:cNvPr>
          <p:cNvSpPr/>
          <p:nvPr/>
        </p:nvSpPr>
        <p:spPr bwMode="auto">
          <a:xfrm>
            <a:off x="10866581" y="1337398"/>
            <a:ext cx="359360" cy="303737"/>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6" name="Hexagon 25">
            <a:extLst>
              <a:ext uri="{FF2B5EF4-FFF2-40B4-BE49-F238E27FC236}">
                <a16:creationId xmlns:a16="http://schemas.microsoft.com/office/drawing/2014/main" id="{32C95C41-376B-448A-93BD-4CA16CA2BFF8}"/>
              </a:ext>
            </a:extLst>
          </p:cNvPr>
          <p:cNvSpPr/>
          <p:nvPr/>
        </p:nvSpPr>
        <p:spPr bwMode="auto">
          <a:xfrm>
            <a:off x="10866581" y="1890490"/>
            <a:ext cx="359360" cy="303737"/>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7" name="Hexagon 26">
            <a:extLst>
              <a:ext uri="{FF2B5EF4-FFF2-40B4-BE49-F238E27FC236}">
                <a16:creationId xmlns:a16="http://schemas.microsoft.com/office/drawing/2014/main" id="{AE12DD42-A92E-4D8D-8465-C83BC03A5AD3}"/>
              </a:ext>
            </a:extLst>
          </p:cNvPr>
          <p:cNvSpPr/>
          <p:nvPr/>
        </p:nvSpPr>
        <p:spPr bwMode="auto">
          <a:xfrm>
            <a:off x="11275736" y="1620582"/>
            <a:ext cx="359360" cy="303737"/>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8" name="Rounded Rectangle 90">
            <a:extLst>
              <a:ext uri="{FF2B5EF4-FFF2-40B4-BE49-F238E27FC236}">
                <a16:creationId xmlns:a16="http://schemas.microsoft.com/office/drawing/2014/main" id="{3B0F971E-4B40-4459-868B-524FFF141151}"/>
              </a:ext>
            </a:extLst>
          </p:cNvPr>
          <p:cNvSpPr/>
          <p:nvPr/>
        </p:nvSpPr>
        <p:spPr bwMode="auto">
          <a:xfrm>
            <a:off x="10704376" y="1269061"/>
            <a:ext cx="1003297" cy="999257"/>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9" name="Rectangle 28">
            <a:extLst>
              <a:ext uri="{FF2B5EF4-FFF2-40B4-BE49-F238E27FC236}">
                <a16:creationId xmlns:a16="http://schemas.microsoft.com/office/drawing/2014/main" id="{E68C668B-597E-4899-AEC5-EEF083943024}"/>
              </a:ext>
            </a:extLst>
          </p:cNvPr>
          <p:cNvSpPr/>
          <p:nvPr/>
        </p:nvSpPr>
        <p:spPr>
          <a:xfrm>
            <a:off x="486714" y="957282"/>
            <a:ext cx="3388396" cy="1057469"/>
          </a:xfrm>
          <a:prstGeom prst="rect">
            <a:avLst/>
          </a:prstGeom>
        </p:spPr>
        <p:txBody>
          <a:bodyPr wrap="square">
            <a:spAutoFit/>
          </a:bodyPr>
          <a:lstStyle/>
          <a:p>
            <a:pPr marL="280142" indent="-280142" defTabSz="878795">
              <a:buFont typeface="Arial" panose="020B0604020202020204" pitchFamily="34" charset="0"/>
              <a:buChar char="•"/>
            </a:pPr>
            <a:r>
              <a:rPr lang="en-US" sz="1568" dirty="0">
                <a:latin typeface="+mj-lt"/>
              </a:rPr>
              <a:t>A monolith app contains domain specific functionality and is normally divided by functional </a:t>
            </a:r>
            <a:r>
              <a:rPr lang="en-US" sz="1568" dirty="0">
                <a:latin typeface="Segoe UI Light" panose="020B0502040204020203" pitchFamily="34" charset="0"/>
                <a:cs typeface="Segoe UI Light" panose="020B0502040204020203" pitchFamily="34" charset="0"/>
              </a:rPr>
              <a:t>layers</a:t>
            </a:r>
            <a:r>
              <a:rPr lang="en-US" sz="1568" dirty="0">
                <a:latin typeface="+mj-lt"/>
              </a:rPr>
              <a:t> such as web, business and data</a:t>
            </a:r>
          </a:p>
        </p:txBody>
      </p:sp>
      <p:pic>
        <p:nvPicPr>
          <p:cNvPr id="30" name="Picture 29">
            <a:extLst>
              <a:ext uri="{FF2B5EF4-FFF2-40B4-BE49-F238E27FC236}">
                <a16:creationId xmlns:a16="http://schemas.microsoft.com/office/drawing/2014/main" id="{33B249AE-A279-48DC-88B7-D284BEEBA9F0}"/>
              </a:ext>
            </a:extLst>
          </p:cNvPr>
          <p:cNvPicPr>
            <a:picLocks noChangeAspect="1"/>
          </p:cNvPicPr>
          <p:nvPr/>
        </p:nvPicPr>
        <p:blipFill>
          <a:blip r:embed="rId8"/>
          <a:stretch>
            <a:fillRect/>
          </a:stretch>
        </p:blipFill>
        <p:spPr>
          <a:xfrm>
            <a:off x="4003675" y="1341321"/>
            <a:ext cx="594039" cy="590544"/>
          </a:xfrm>
          <a:prstGeom prst="rect">
            <a:avLst/>
          </a:prstGeom>
        </p:spPr>
      </p:pic>
      <p:pic>
        <p:nvPicPr>
          <p:cNvPr id="31" name="Picture 30">
            <a:extLst>
              <a:ext uri="{FF2B5EF4-FFF2-40B4-BE49-F238E27FC236}">
                <a16:creationId xmlns:a16="http://schemas.microsoft.com/office/drawing/2014/main" id="{59EDB900-2D17-4FC5-A83E-74873F53DE62}"/>
              </a:ext>
            </a:extLst>
          </p:cNvPr>
          <p:cNvPicPr>
            <a:picLocks noChangeAspect="1"/>
          </p:cNvPicPr>
          <p:nvPr/>
        </p:nvPicPr>
        <p:blipFill>
          <a:blip r:embed="rId8"/>
          <a:stretch>
            <a:fillRect/>
          </a:stretch>
        </p:blipFill>
        <p:spPr>
          <a:xfrm>
            <a:off x="4295797" y="1396036"/>
            <a:ext cx="594039" cy="590544"/>
          </a:xfrm>
          <a:prstGeom prst="rect">
            <a:avLst/>
          </a:prstGeom>
        </p:spPr>
      </p:pic>
      <p:pic>
        <p:nvPicPr>
          <p:cNvPr id="32" name="Picture 31">
            <a:extLst>
              <a:ext uri="{FF2B5EF4-FFF2-40B4-BE49-F238E27FC236}">
                <a16:creationId xmlns:a16="http://schemas.microsoft.com/office/drawing/2014/main" id="{80FBAEA1-BD98-4540-8E64-EE8C9D2B9975}"/>
              </a:ext>
            </a:extLst>
          </p:cNvPr>
          <p:cNvPicPr>
            <a:picLocks noChangeAspect="1"/>
          </p:cNvPicPr>
          <p:nvPr/>
        </p:nvPicPr>
        <p:blipFill>
          <a:blip r:embed="rId8"/>
          <a:stretch>
            <a:fillRect/>
          </a:stretch>
        </p:blipFill>
        <p:spPr>
          <a:xfrm>
            <a:off x="4226629" y="1626195"/>
            <a:ext cx="594039" cy="590544"/>
          </a:xfrm>
          <a:prstGeom prst="rect">
            <a:avLst/>
          </a:prstGeom>
        </p:spPr>
      </p:pic>
      <p:grpSp>
        <p:nvGrpSpPr>
          <p:cNvPr id="33" name="Group 32">
            <a:extLst>
              <a:ext uri="{FF2B5EF4-FFF2-40B4-BE49-F238E27FC236}">
                <a16:creationId xmlns:a16="http://schemas.microsoft.com/office/drawing/2014/main" id="{9AE65E6D-DE4A-4E34-B5F9-B2670D72AACB}"/>
              </a:ext>
            </a:extLst>
          </p:cNvPr>
          <p:cNvGrpSpPr/>
          <p:nvPr/>
        </p:nvGrpSpPr>
        <p:grpSpPr>
          <a:xfrm>
            <a:off x="9493752" y="927604"/>
            <a:ext cx="1003298" cy="1340712"/>
            <a:chOff x="9684608" y="945346"/>
            <a:chExt cx="1023560" cy="1367790"/>
          </a:xfrm>
        </p:grpSpPr>
        <p:sp>
          <p:nvSpPr>
            <p:cNvPr id="34" name="Hexagon 33">
              <a:extLst>
                <a:ext uri="{FF2B5EF4-FFF2-40B4-BE49-F238E27FC236}">
                  <a16:creationId xmlns:a16="http://schemas.microsoft.com/office/drawing/2014/main" id="{3176E77B-2317-4FF5-87A0-0036FADCF683}"/>
                </a:ext>
              </a:extLst>
            </p:cNvPr>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5" name="Hexagon 34">
              <a:extLst>
                <a:ext uri="{FF2B5EF4-FFF2-40B4-BE49-F238E27FC236}">
                  <a16:creationId xmlns:a16="http://schemas.microsoft.com/office/drawing/2014/main" id="{CA1ACCD5-1F1A-4F18-AA6A-F75CCCD323B1}"/>
                </a:ext>
              </a:extLst>
            </p:cNvPr>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6" name="Hexagon 35">
              <a:extLst>
                <a:ext uri="{FF2B5EF4-FFF2-40B4-BE49-F238E27FC236}">
                  <a16:creationId xmlns:a16="http://schemas.microsoft.com/office/drawing/2014/main" id="{A72765DF-B7D1-44AC-8F71-14F0D35BCCDA}"/>
                </a:ext>
              </a:extLst>
            </p:cNvPr>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7" name="Rounded Rectangle 89">
              <a:extLst>
                <a:ext uri="{FF2B5EF4-FFF2-40B4-BE49-F238E27FC236}">
                  <a16:creationId xmlns:a16="http://schemas.microsoft.com/office/drawing/2014/main" id="{660028CF-5331-42D4-BD25-53E7F77A074C}"/>
                </a:ext>
              </a:extLst>
            </p:cNvPr>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8" name="Rectangle 37">
              <a:extLst>
                <a:ext uri="{FF2B5EF4-FFF2-40B4-BE49-F238E27FC236}">
                  <a16:creationId xmlns:a16="http://schemas.microsoft.com/office/drawing/2014/main" id="{0FA2ECE8-345F-431B-A022-DA485E74B628}"/>
                </a:ext>
              </a:extLst>
            </p:cNvPr>
            <p:cNvSpPr/>
            <p:nvPr/>
          </p:nvSpPr>
          <p:spPr>
            <a:xfrm>
              <a:off x="9845619" y="945346"/>
              <a:ext cx="688821" cy="345392"/>
            </a:xfrm>
            <a:prstGeom prst="rect">
              <a:avLst/>
            </a:prstGeom>
          </p:spPr>
          <p:txBody>
            <a:bodyPr wrap="none">
              <a:spAutoFit/>
            </a:bodyPr>
            <a:lstStyle/>
            <a:p>
              <a:pPr defTabSz="896283"/>
              <a:r>
                <a:rPr lang="en-US" sz="1600" dirty="0">
                  <a:latin typeface="+mj-lt"/>
                </a:rPr>
                <a:t>App 1</a:t>
              </a:r>
            </a:p>
          </p:txBody>
        </p:sp>
      </p:grpSp>
      <p:sp>
        <p:nvSpPr>
          <p:cNvPr id="39" name="Rectangle 38">
            <a:extLst>
              <a:ext uri="{FF2B5EF4-FFF2-40B4-BE49-F238E27FC236}">
                <a16:creationId xmlns:a16="http://schemas.microsoft.com/office/drawing/2014/main" id="{B29BED76-219B-4B68-9413-84457D283EC6}"/>
              </a:ext>
            </a:extLst>
          </p:cNvPr>
          <p:cNvSpPr/>
          <p:nvPr/>
        </p:nvSpPr>
        <p:spPr>
          <a:xfrm>
            <a:off x="10847618" y="914668"/>
            <a:ext cx="707245" cy="338554"/>
          </a:xfrm>
          <a:prstGeom prst="rect">
            <a:avLst/>
          </a:prstGeom>
        </p:spPr>
        <p:txBody>
          <a:bodyPr wrap="none">
            <a:spAutoFit/>
          </a:bodyPr>
          <a:lstStyle/>
          <a:p>
            <a:pPr defTabSz="896283"/>
            <a:r>
              <a:rPr lang="en-US" sz="1600" dirty="0">
                <a:latin typeface="+mj-lt"/>
              </a:rPr>
              <a:t>App 2</a:t>
            </a:r>
          </a:p>
        </p:txBody>
      </p:sp>
      <p:sp>
        <p:nvSpPr>
          <p:cNvPr id="40" name="Hexagon 39">
            <a:extLst>
              <a:ext uri="{FF2B5EF4-FFF2-40B4-BE49-F238E27FC236}">
                <a16:creationId xmlns:a16="http://schemas.microsoft.com/office/drawing/2014/main" id="{7480131A-EE9B-401E-A8F7-253F3BC699CF}"/>
              </a:ext>
            </a:extLst>
          </p:cNvPr>
          <p:cNvSpPr/>
          <p:nvPr/>
        </p:nvSpPr>
        <p:spPr bwMode="auto">
          <a:xfrm>
            <a:off x="10906141" y="139074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1" name="Hexagon 40">
            <a:extLst>
              <a:ext uri="{FF2B5EF4-FFF2-40B4-BE49-F238E27FC236}">
                <a16:creationId xmlns:a16="http://schemas.microsoft.com/office/drawing/2014/main" id="{FEA50453-0054-4C47-A9CF-DC5EFE2995E0}"/>
              </a:ext>
            </a:extLst>
          </p:cNvPr>
          <p:cNvSpPr/>
          <p:nvPr/>
        </p:nvSpPr>
        <p:spPr bwMode="auto">
          <a:xfrm>
            <a:off x="10906141" y="1381734"/>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2" name="Hexagon 41">
            <a:extLst>
              <a:ext uri="{FF2B5EF4-FFF2-40B4-BE49-F238E27FC236}">
                <a16:creationId xmlns:a16="http://schemas.microsoft.com/office/drawing/2014/main" id="{FB57C09F-9A46-49C8-9310-0F0B1E94E5F4}"/>
              </a:ext>
            </a:extLst>
          </p:cNvPr>
          <p:cNvSpPr/>
          <p:nvPr/>
        </p:nvSpPr>
        <p:spPr bwMode="auto">
          <a:xfrm>
            <a:off x="10920834" y="133942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3" name="Hexagon 42">
            <a:extLst>
              <a:ext uri="{FF2B5EF4-FFF2-40B4-BE49-F238E27FC236}">
                <a16:creationId xmlns:a16="http://schemas.microsoft.com/office/drawing/2014/main" id="{EF9A9323-EF1B-407A-B501-48AE5C700F0E}"/>
              </a:ext>
            </a:extLst>
          </p:cNvPr>
          <p:cNvSpPr/>
          <p:nvPr/>
        </p:nvSpPr>
        <p:spPr bwMode="auto">
          <a:xfrm>
            <a:off x="10867641" y="1911994"/>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4" name="Hexagon 43">
            <a:extLst>
              <a:ext uri="{FF2B5EF4-FFF2-40B4-BE49-F238E27FC236}">
                <a16:creationId xmlns:a16="http://schemas.microsoft.com/office/drawing/2014/main" id="{5748BEDE-96BF-460D-AD56-18B96E1E9A06}"/>
              </a:ext>
            </a:extLst>
          </p:cNvPr>
          <p:cNvSpPr/>
          <p:nvPr/>
        </p:nvSpPr>
        <p:spPr bwMode="auto">
          <a:xfrm>
            <a:off x="11349886" y="1639499"/>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5" name="Hexagon 44">
            <a:extLst>
              <a:ext uri="{FF2B5EF4-FFF2-40B4-BE49-F238E27FC236}">
                <a16:creationId xmlns:a16="http://schemas.microsoft.com/office/drawing/2014/main" id="{69D76FBB-5533-49FA-912A-84F245469D16}"/>
              </a:ext>
            </a:extLst>
          </p:cNvPr>
          <p:cNvSpPr/>
          <p:nvPr/>
        </p:nvSpPr>
        <p:spPr bwMode="auto">
          <a:xfrm>
            <a:off x="11312989" y="1636593"/>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6" name="Hexagon 45">
            <a:extLst>
              <a:ext uri="{FF2B5EF4-FFF2-40B4-BE49-F238E27FC236}">
                <a16:creationId xmlns:a16="http://schemas.microsoft.com/office/drawing/2014/main" id="{93F69A92-08E3-447D-A083-EE7C5E96E23E}"/>
              </a:ext>
            </a:extLst>
          </p:cNvPr>
          <p:cNvSpPr/>
          <p:nvPr/>
        </p:nvSpPr>
        <p:spPr bwMode="auto">
          <a:xfrm>
            <a:off x="10931464" y="1924449"/>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cxnSp>
        <p:nvCxnSpPr>
          <p:cNvPr id="47" name="Straight Connector 46">
            <a:extLst>
              <a:ext uri="{FF2B5EF4-FFF2-40B4-BE49-F238E27FC236}">
                <a16:creationId xmlns:a16="http://schemas.microsoft.com/office/drawing/2014/main" id="{EA6FE605-F3C2-4862-AF2A-9FE9DC472319}"/>
              </a:ext>
            </a:extLst>
          </p:cNvPr>
          <p:cNvCxnSpPr/>
          <p:nvPr/>
        </p:nvCxnSpPr>
        <p:spPr>
          <a:xfrm flipH="1">
            <a:off x="5868447" y="521285"/>
            <a:ext cx="3545" cy="5978071"/>
          </a:xfrm>
          <a:prstGeom prst="line">
            <a:avLst/>
          </a:prstGeom>
          <a:noFill/>
          <a:ln w="15875" cap="flat" cmpd="sng" algn="ctr">
            <a:solidFill>
              <a:schemeClr val="tx1"/>
            </a:solidFill>
            <a:prstDash val="solid"/>
            <a:miter lim="800000"/>
          </a:ln>
          <a:effectLst/>
        </p:spPr>
      </p:cxnSp>
      <p:grpSp>
        <p:nvGrpSpPr>
          <p:cNvPr id="48" name="Group 47">
            <a:extLst>
              <a:ext uri="{FF2B5EF4-FFF2-40B4-BE49-F238E27FC236}">
                <a16:creationId xmlns:a16="http://schemas.microsoft.com/office/drawing/2014/main" id="{1A95206A-6DA7-4F64-8FF1-DDDDF39680D0}"/>
              </a:ext>
            </a:extLst>
          </p:cNvPr>
          <p:cNvGrpSpPr/>
          <p:nvPr/>
        </p:nvGrpSpPr>
        <p:grpSpPr>
          <a:xfrm>
            <a:off x="3926430" y="947757"/>
            <a:ext cx="1003298" cy="1314756"/>
            <a:chOff x="4004846" y="965905"/>
            <a:chExt cx="1023560" cy="1341310"/>
          </a:xfrm>
        </p:grpSpPr>
        <p:sp>
          <p:nvSpPr>
            <p:cNvPr id="49" name="Rounded Rectangle 61">
              <a:extLst>
                <a:ext uri="{FF2B5EF4-FFF2-40B4-BE49-F238E27FC236}">
                  <a16:creationId xmlns:a16="http://schemas.microsoft.com/office/drawing/2014/main" id="{98150D63-F186-4D8D-8304-A7A5DB8D4468}"/>
                </a:ext>
              </a:extLst>
            </p:cNvPr>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50" name="Rectangle 49">
              <a:extLst>
                <a:ext uri="{FF2B5EF4-FFF2-40B4-BE49-F238E27FC236}">
                  <a16:creationId xmlns:a16="http://schemas.microsoft.com/office/drawing/2014/main" id="{76219A0B-A147-46D1-A876-F98472C132C6}"/>
                </a:ext>
              </a:extLst>
            </p:cNvPr>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1" name="Rectangle 50">
              <a:extLst>
                <a:ext uri="{FF2B5EF4-FFF2-40B4-BE49-F238E27FC236}">
                  <a16:creationId xmlns:a16="http://schemas.microsoft.com/office/drawing/2014/main" id="{88DDFE7F-EBD1-4EE2-956B-9E08BF929813}"/>
                </a:ext>
              </a:extLst>
            </p:cNvPr>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2" name="Rectangle 51">
              <a:extLst>
                <a:ext uri="{FF2B5EF4-FFF2-40B4-BE49-F238E27FC236}">
                  <a16:creationId xmlns:a16="http://schemas.microsoft.com/office/drawing/2014/main" id="{30A63A6E-CA12-42D9-A9BE-D77596362254}"/>
                </a:ext>
              </a:extLst>
            </p:cNvPr>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3" name="Rectangle 52">
              <a:extLst>
                <a:ext uri="{FF2B5EF4-FFF2-40B4-BE49-F238E27FC236}">
                  <a16:creationId xmlns:a16="http://schemas.microsoft.com/office/drawing/2014/main" id="{C7093B43-CF06-4A52-B08F-CA00067EEB8D}"/>
                </a:ext>
              </a:extLst>
            </p:cNvPr>
            <p:cNvSpPr/>
            <p:nvPr/>
          </p:nvSpPr>
          <p:spPr>
            <a:xfrm>
              <a:off x="4160986" y="965905"/>
              <a:ext cx="688821" cy="345392"/>
            </a:xfrm>
            <a:prstGeom prst="rect">
              <a:avLst/>
            </a:prstGeom>
          </p:spPr>
          <p:txBody>
            <a:bodyPr wrap="none">
              <a:spAutoFit/>
            </a:bodyPr>
            <a:lstStyle/>
            <a:p>
              <a:pPr defTabSz="896283"/>
              <a:r>
                <a:rPr lang="en-US" sz="1600" dirty="0">
                  <a:latin typeface="+mj-lt"/>
                </a:rPr>
                <a:t>App 1</a:t>
              </a:r>
            </a:p>
          </p:txBody>
        </p:sp>
      </p:grpSp>
      <p:sp>
        <p:nvSpPr>
          <p:cNvPr id="54" name="Hexagon 53">
            <a:extLst>
              <a:ext uri="{FF2B5EF4-FFF2-40B4-BE49-F238E27FC236}">
                <a16:creationId xmlns:a16="http://schemas.microsoft.com/office/drawing/2014/main" id="{5AC79B43-3AE4-4357-9F9A-AE643B90C5E9}"/>
              </a:ext>
            </a:extLst>
          </p:cNvPr>
          <p:cNvSpPr/>
          <p:nvPr/>
        </p:nvSpPr>
        <p:spPr bwMode="auto">
          <a:xfrm>
            <a:off x="9724922" y="1935905"/>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5" name="Hexagon 54">
            <a:extLst>
              <a:ext uri="{FF2B5EF4-FFF2-40B4-BE49-F238E27FC236}">
                <a16:creationId xmlns:a16="http://schemas.microsoft.com/office/drawing/2014/main" id="{428A323F-2924-4E6A-A220-E772A48B666F}"/>
              </a:ext>
            </a:extLst>
          </p:cNvPr>
          <p:cNvSpPr/>
          <p:nvPr/>
        </p:nvSpPr>
        <p:spPr bwMode="auto">
          <a:xfrm>
            <a:off x="9708609" y="1924318"/>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6" name="Hexagon 55">
            <a:extLst>
              <a:ext uri="{FF2B5EF4-FFF2-40B4-BE49-F238E27FC236}">
                <a16:creationId xmlns:a16="http://schemas.microsoft.com/office/drawing/2014/main" id="{3A0FC1F2-021D-46EE-A4CE-2BE975E19ECA}"/>
              </a:ext>
            </a:extLst>
          </p:cNvPr>
          <p:cNvSpPr/>
          <p:nvPr/>
        </p:nvSpPr>
        <p:spPr bwMode="auto">
          <a:xfrm>
            <a:off x="10900546" y="1374377"/>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7" name="Hexagon 56">
            <a:extLst>
              <a:ext uri="{FF2B5EF4-FFF2-40B4-BE49-F238E27FC236}">
                <a16:creationId xmlns:a16="http://schemas.microsoft.com/office/drawing/2014/main" id="{DD275343-2FB0-4265-982B-57E45FFEF7D7}"/>
              </a:ext>
            </a:extLst>
          </p:cNvPr>
          <p:cNvSpPr/>
          <p:nvPr/>
        </p:nvSpPr>
        <p:spPr bwMode="auto">
          <a:xfrm>
            <a:off x="10906186" y="1386959"/>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8" name="Hexagon 57">
            <a:extLst>
              <a:ext uri="{FF2B5EF4-FFF2-40B4-BE49-F238E27FC236}">
                <a16:creationId xmlns:a16="http://schemas.microsoft.com/office/drawing/2014/main" id="{D0D6C3CD-41FC-4E01-A8AE-95A6D91D36FB}"/>
              </a:ext>
            </a:extLst>
          </p:cNvPr>
          <p:cNvSpPr/>
          <p:nvPr/>
        </p:nvSpPr>
        <p:spPr bwMode="auto">
          <a:xfrm>
            <a:off x="10860942" y="1341471"/>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9" name="Hexagon 58">
            <a:extLst>
              <a:ext uri="{FF2B5EF4-FFF2-40B4-BE49-F238E27FC236}">
                <a16:creationId xmlns:a16="http://schemas.microsoft.com/office/drawing/2014/main" id="{89A72864-078B-4C04-9358-A16EE6C153CD}"/>
              </a:ext>
            </a:extLst>
          </p:cNvPr>
          <p:cNvSpPr/>
          <p:nvPr/>
        </p:nvSpPr>
        <p:spPr bwMode="auto">
          <a:xfrm>
            <a:off x="10142653" y="1680198"/>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60" name="Hexagon 59">
            <a:extLst>
              <a:ext uri="{FF2B5EF4-FFF2-40B4-BE49-F238E27FC236}">
                <a16:creationId xmlns:a16="http://schemas.microsoft.com/office/drawing/2014/main" id="{23D6010F-FE7B-4E2E-A213-946DB6D480F6}"/>
              </a:ext>
            </a:extLst>
          </p:cNvPr>
          <p:cNvSpPr/>
          <p:nvPr/>
        </p:nvSpPr>
        <p:spPr bwMode="auto">
          <a:xfrm>
            <a:off x="10163768" y="167591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Tree>
    <p:extLst>
      <p:ext uri="{BB962C8B-B14F-4D97-AF65-F5344CB8AC3E}">
        <p14:creationId xmlns:p14="http://schemas.microsoft.com/office/powerpoint/2010/main" val="2853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30"/>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31"/>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32"/>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14"/>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17"/>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40"/>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41"/>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22"/>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43"/>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45"/>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42"/>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20"/>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15"/>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24"/>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21"/>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46"/>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16"/>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44"/>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18"/>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23"/>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5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5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5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59"/>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6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40" grpId="0" animBg="1"/>
      <p:bldP spid="41" grpId="0" animBg="1"/>
      <p:bldP spid="42" grpId="0" animBg="1"/>
      <p:bldP spid="43" grpId="0" animBg="1"/>
      <p:bldP spid="44" grpId="0" animBg="1"/>
      <p:bldP spid="45" grpId="0" animBg="1"/>
      <p:bldP spid="46" grpId="0" animBg="1"/>
      <p:bldP spid="55" grpId="0" animBg="1"/>
      <p:bldP spid="56"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Component Level Development</a:t>
            </a:r>
          </a:p>
          <a:p>
            <a:r>
              <a:rPr lang="en-US" sz="2600" dirty="0">
                <a:latin typeface="Segoe UI" panose="020B0502040204020203" pitchFamily="34" charset="0"/>
                <a:cs typeface="Segoe UI" panose="020B0502040204020203" pitchFamily="34" charset="0"/>
              </a:rPr>
              <a:t>Loosely Coupled Services</a:t>
            </a:r>
          </a:p>
          <a:p>
            <a:r>
              <a:rPr lang="en-US" sz="2600" dirty="0">
                <a:latin typeface="Segoe UI" panose="020B0502040204020203" pitchFamily="34" charset="0"/>
                <a:cs typeface="Segoe UI" panose="020B0502040204020203" pitchFamily="34" charset="0"/>
              </a:rPr>
              <a:t>Updated &amp; Scaled Independently</a:t>
            </a:r>
          </a:p>
          <a:p>
            <a:r>
              <a:rPr lang="en-US" sz="2600" dirty="0">
                <a:latin typeface="Segoe UI" panose="020B0502040204020203" pitchFamily="34" charset="0"/>
                <a:cs typeface="Segoe UI" panose="020B0502040204020203" pitchFamily="34" charset="0"/>
              </a:rPr>
              <a:t>Technology Flexibility per Service</a:t>
            </a:r>
          </a:p>
          <a:p>
            <a:r>
              <a:rPr lang="en-US" sz="2600" dirty="0">
                <a:latin typeface="Segoe UI" panose="020B0502040204020203" pitchFamily="34" charset="0"/>
                <a:cs typeface="Segoe UI" panose="020B0502040204020203" pitchFamily="34" charset="0"/>
              </a:rPr>
              <a:t>Faster Time to Market</a:t>
            </a:r>
          </a:p>
          <a:p>
            <a:r>
              <a:rPr lang="en-US" sz="2600" dirty="0">
                <a:latin typeface="Segoe UI" panose="020B0502040204020203" pitchFamily="34" charset="0"/>
                <a:cs typeface="Segoe UI" panose="020B0502040204020203" pitchFamily="34" charset="0"/>
              </a:rPr>
              <a:t>Improve Agility</a:t>
            </a:r>
          </a:p>
        </p:txBody>
      </p:sp>
      <p:sp>
        <p:nvSpPr>
          <p:cNvPr id="4" name="Title 1">
            <a:extLst>
              <a:ext uri="{FF2B5EF4-FFF2-40B4-BE49-F238E27FC236}">
                <a16:creationId xmlns:a16="http://schemas.microsoft.com/office/drawing/2014/main" id="{86108329-583D-4435-8B11-ADDE290CC70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Advantages</a:t>
            </a:r>
          </a:p>
        </p:txBody>
      </p:sp>
    </p:spTree>
    <p:extLst>
      <p:ext uri="{BB962C8B-B14F-4D97-AF65-F5344CB8AC3E}">
        <p14:creationId xmlns:p14="http://schemas.microsoft.com/office/powerpoint/2010/main" val="258600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Communications between services is complex</a:t>
            </a:r>
          </a:p>
          <a:p>
            <a:r>
              <a:rPr lang="en-US" sz="2600" dirty="0">
                <a:latin typeface="Segoe UI" panose="020B0502040204020203" pitchFamily="34" charset="0"/>
                <a:cs typeface="Segoe UI" panose="020B0502040204020203" pitchFamily="34" charset="0"/>
              </a:rPr>
              <a:t>Latency</a:t>
            </a:r>
          </a:p>
          <a:p>
            <a:r>
              <a:rPr lang="en-US" sz="2600" dirty="0">
                <a:latin typeface="Segoe UI" panose="020B0502040204020203" pitchFamily="34" charset="0"/>
                <a:cs typeface="Segoe UI" panose="020B0502040204020203" pitchFamily="34" charset="0"/>
              </a:rPr>
              <a:t>Handling Failures</a:t>
            </a:r>
          </a:p>
          <a:p>
            <a:r>
              <a:rPr lang="en-US" sz="2600" dirty="0">
                <a:latin typeface="Segoe UI" panose="020B0502040204020203" pitchFamily="34" charset="0"/>
                <a:cs typeface="Segoe UI" panose="020B0502040204020203" pitchFamily="34" charset="0"/>
              </a:rPr>
              <a:t>Management</a:t>
            </a:r>
          </a:p>
          <a:p>
            <a:pPr lvl="1"/>
            <a:r>
              <a:rPr lang="en-US" sz="2600" dirty="0">
                <a:latin typeface="Segoe UI" panose="020B0502040204020203" pitchFamily="34" charset="0"/>
                <a:cs typeface="Segoe UI" panose="020B0502040204020203" pitchFamily="34" charset="0"/>
              </a:rPr>
              <a:t>Services</a:t>
            </a:r>
          </a:p>
          <a:p>
            <a:pPr lvl="1"/>
            <a:r>
              <a:rPr lang="en-US" sz="2600" dirty="0">
                <a:latin typeface="Segoe UI" panose="020B0502040204020203" pitchFamily="34" charset="0"/>
                <a:cs typeface="Segoe UI" panose="020B0502040204020203" pitchFamily="34" charset="0"/>
              </a:rPr>
              <a:t>Deployment &amp; Updates </a:t>
            </a:r>
          </a:p>
          <a:p>
            <a:pPr lvl="1"/>
            <a:r>
              <a:rPr lang="en-US" sz="2600" dirty="0">
                <a:latin typeface="Segoe UI" panose="020B0502040204020203" pitchFamily="34" charset="0"/>
                <a:cs typeface="Segoe UI" panose="020B0502040204020203" pitchFamily="34" charset="0"/>
              </a:rPr>
              <a:t>Scalability</a:t>
            </a:r>
          </a:p>
        </p:txBody>
      </p:sp>
      <p:sp>
        <p:nvSpPr>
          <p:cNvPr id="4" name="Title 1">
            <a:extLst>
              <a:ext uri="{FF2B5EF4-FFF2-40B4-BE49-F238E27FC236}">
                <a16:creationId xmlns:a16="http://schemas.microsoft.com/office/drawing/2014/main" id="{9417426C-3B31-44AF-AE97-FB0352D146B5}"/>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challenges</a:t>
            </a:r>
          </a:p>
        </p:txBody>
      </p:sp>
    </p:spTree>
    <p:extLst>
      <p:ext uri="{BB962C8B-B14F-4D97-AF65-F5344CB8AC3E}">
        <p14:creationId xmlns:p14="http://schemas.microsoft.com/office/powerpoint/2010/main" val="49479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38131"/>
            <a:ext cx="10131425" cy="2392527"/>
          </a:xfrm>
        </p:spPr>
        <p:txBody>
          <a:bodyPr>
            <a:normAutofit/>
          </a:bodyPr>
          <a:lstStyle/>
          <a:p>
            <a:pPr marL="0" indent="0">
              <a:buNone/>
            </a:pPr>
            <a:r>
              <a:rPr lang="en-US" sz="2800" spc="-100" dirty="0">
                <a:ln w="3175">
                  <a:noFill/>
                </a:ln>
                <a:latin typeface="Segoe UI" panose="020B0502040204020203" pitchFamily="34" charset="0"/>
                <a:cs typeface="Segoe UI" panose="020B0502040204020203" pitchFamily="34" charset="0"/>
              </a:rPr>
              <a:t>Service Fabric is a </a:t>
            </a:r>
            <a:r>
              <a:rPr lang="en-US" sz="2800" u="sng" spc="-100" dirty="0">
                <a:ln w="3175">
                  <a:noFill/>
                </a:ln>
                <a:latin typeface="Segoe UI" panose="020B0502040204020203" pitchFamily="34" charset="0"/>
                <a:cs typeface="Segoe UI" panose="020B0502040204020203" pitchFamily="34" charset="0"/>
              </a:rPr>
              <a:t>distributed systems platform </a:t>
            </a:r>
            <a:r>
              <a:rPr lang="en-US" sz="2800" spc="-100" dirty="0">
                <a:ln w="3175">
                  <a:noFill/>
                </a:ln>
                <a:latin typeface="Segoe UI" panose="020B0502040204020203" pitchFamily="34" charset="0"/>
                <a:cs typeface="Segoe UI" panose="020B0502040204020203" pitchFamily="34" charset="0"/>
              </a:rPr>
              <a:t>that makes it easy to build </a:t>
            </a:r>
            <a:r>
              <a:rPr lang="en-US" sz="2800" u="sng" spc="-100" dirty="0">
                <a:ln w="3175">
                  <a:noFill/>
                </a:ln>
                <a:latin typeface="Segoe UI" panose="020B0502040204020203" pitchFamily="34" charset="0"/>
                <a:cs typeface="Segoe UI" panose="020B0502040204020203" pitchFamily="34" charset="0"/>
              </a:rPr>
              <a:t>highly-available, cloud-scale, high performance, easily managed services</a:t>
            </a:r>
            <a:r>
              <a:rPr lang="en-US" sz="2800" spc="-100" dirty="0">
                <a:ln w="3175">
                  <a:noFill/>
                </a:ln>
                <a:latin typeface="Segoe UI" panose="020B0502040204020203" pitchFamily="34" charset="0"/>
                <a:cs typeface="Segoe UI" panose="020B0502040204020203" pitchFamily="34" charset="0"/>
              </a:rPr>
              <a:t> that can run in either the </a:t>
            </a:r>
            <a:r>
              <a:rPr lang="en-US" sz="2800" u="sng" spc="-100" dirty="0">
                <a:ln w="3175">
                  <a:noFill/>
                </a:ln>
                <a:latin typeface="Segoe UI" panose="020B0502040204020203" pitchFamily="34" charset="0"/>
                <a:cs typeface="Segoe UI" panose="020B0502040204020203" pitchFamily="34" charset="0"/>
              </a:rPr>
              <a:t>public cloud or on-premises.</a:t>
            </a:r>
            <a:endParaRPr lang="en-US" sz="1600" dirty="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127E4AEF-42A1-437E-A140-62FD097D7C25}"/>
              </a:ext>
            </a:extLst>
          </p:cNvPr>
          <p:cNvGrpSpPr/>
          <p:nvPr/>
        </p:nvGrpSpPr>
        <p:grpSpPr>
          <a:xfrm>
            <a:off x="2442963" y="3540512"/>
            <a:ext cx="4163272" cy="2876276"/>
            <a:chOff x="2064312" y="2086516"/>
            <a:chExt cx="4163272" cy="2876276"/>
          </a:xfrm>
        </p:grpSpPr>
        <p:sp>
          <p:nvSpPr>
            <p:cNvPr id="5" name="Rectangle 4">
              <a:extLst>
                <a:ext uri="{FF2B5EF4-FFF2-40B4-BE49-F238E27FC236}">
                  <a16:creationId xmlns:a16="http://schemas.microsoft.com/office/drawing/2014/main" id="{0B5E4BB6-9666-4DCA-B027-CED737267C15}"/>
                </a:ext>
              </a:extLst>
            </p:cNvPr>
            <p:cNvSpPr/>
            <p:nvPr/>
          </p:nvSpPr>
          <p:spPr>
            <a:xfrm>
              <a:off x="2679846" y="4624238"/>
              <a:ext cx="2899687"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Bring your own infrastructure</a:t>
              </a:r>
            </a:p>
          </p:txBody>
        </p:sp>
        <p:sp>
          <p:nvSpPr>
            <p:cNvPr id="6" name="Rectangle 5">
              <a:extLst>
                <a:ext uri="{FF2B5EF4-FFF2-40B4-BE49-F238E27FC236}">
                  <a16:creationId xmlns:a16="http://schemas.microsoft.com/office/drawing/2014/main" id="{5A6247B7-B537-4331-8D6E-4D1598ABDE65}"/>
                </a:ext>
              </a:extLst>
            </p:cNvPr>
            <p:cNvSpPr/>
            <p:nvPr/>
          </p:nvSpPr>
          <p:spPr>
            <a:xfrm>
              <a:off x="2679846" y="3901794"/>
              <a:ext cx="2902042"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dirty="0">
                  <a:latin typeface="Segoe UI Semibold" panose="020B0702040204020203" pitchFamily="34" charset="0"/>
                  <a:cs typeface="Segoe UI Semibold" panose="020B0702040204020203" pitchFamily="34" charset="0"/>
                </a:rPr>
                <a:t>Service Fabric Standalone</a:t>
              </a:r>
              <a:endParaRPr lang="en-US" sz="2000" dirty="0"/>
            </a:p>
          </p:txBody>
        </p:sp>
        <p:sp>
          <p:nvSpPr>
            <p:cNvPr id="7" name="Oval 6">
              <a:extLst>
                <a:ext uri="{FF2B5EF4-FFF2-40B4-BE49-F238E27FC236}">
                  <a16:creationId xmlns:a16="http://schemas.microsoft.com/office/drawing/2014/main" id="{D6F9879C-CC09-4222-93EE-732D53F6470A}"/>
                </a:ext>
              </a:extLst>
            </p:cNvPr>
            <p:cNvSpPr/>
            <p:nvPr/>
          </p:nvSpPr>
          <p:spPr>
            <a:xfrm>
              <a:off x="3804620" y="2749894"/>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8" name="Oval 7">
              <a:extLst>
                <a:ext uri="{FF2B5EF4-FFF2-40B4-BE49-F238E27FC236}">
                  <a16:creationId xmlns:a16="http://schemas.microsoft.com/office/drawing/2014/main" id="{70DCD82C-D0D2-4069-A3F7-EF832C8EDA03}"/>
                </a:ext>
              </a:extLst>
            </p:cNvPr>
            <p:cNvSpPr/>
            <p:nvPr/>
          </p:nvSpPr>
          <p:spPr>
            <a:xfrm>
              <a:off x="4086230"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9" name="Oval 8">
              <a:extLst>
                <a:ext uri="{FF2B5EF4-FFF2-40B4-BE49-F238E27FC236}">
                  <a16:creationId xmlns:a16="http://schemas.microsoft.com/office/drawing/2014/main" id="{19AA298A-0B81-4119-B4B1-CDA39746C988}"/>
                </a:ext>
              </a:extLst>
            </p:cNvPr>
            <p:cNvSpPr/>
            <p:nvPr/>
          </p:nvSpPr>
          <p:spPr>
            <a:xfrm>
              <a:off x="3523009"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10" name="Freeform 9">
              <a:extLst>
                <a:ext uri="{FF2B5EF4-FFF2-40B4-BE49-F238E27FC236}">
                  <a16:creationId xmlns:a16="http://schemas.microsoft.com/office/drawing/2014/main" id="{E46C4191-C32E-487A-80C4-166CAF7680DD}"/>
                </a:ext>
              </a:extLst>
            </p:cNvPr>
            <p:cNvSpPr>
              <a:spLocks noChangeAspect="1"/>
            </p:cNvSpPr>
            <p:nvPr/>
          </p:nvSpPr>
          <p:spPr bwMode="black">
            <a:xfrm>
              <a:off x="3960514" y="2916268"/>
              <a:ext cx="347263" cy="273295"/>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a:solidFill>
                  <a:schemeClr val="tx1"/>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FDD93C81-F0A7-4743-924D-6EF21C146870}"/>
                </a:ext>
              </a:extLst>
            </p:cNvPr>
            <p:cNvGrpSpPr/>
            <p:nvPr/>
          </p:nvGrpSpPr>
          <p:grpSpPr>
            <a:xfrm>
              <a:off x="3620924" y="3439778"/>
              <a:ext cx="463220" cy="206101"/>
              <a:chOff x="7138851" y="5154348"/>
              <a:chExt cx="546890" cy="243328"/>
            </a:xfrm>
          </p:grpSpPr>
          <p:sp>
            <p:nvSpPr>
              <p:cNvPr id="21" name="Freeform 20">
                <a:extLst>
                  <a:ext uri="{FF2B5EF4-FFF2-40B4-BE49-F238E27FC236}">
                    <a16:creationId xmlns:a16="http://schemas.microsoft.com/office/drawing/2014/main" id="{76B9FB04-E0F2-414C-AD34-2E971E2BD08E}"/>
                  </a:ext>
                </a:extLst>
              </p:cNvPr>
              <p:cNvSpPr>
                <a:spLocks noChangeAspect="1"/>
              </p:cNvSpPr>
              <p:nvPr/>
            </p:nvSpPr>
            <p:spPr bwMode="black">
              <a:xfrm>
                <a:off x="7404804" y="5168777"/>
                <a:ext cx="280937" cy="16614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38100">
                <a:no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sp>
            <p:nvSpPr>
              <p:cNvPr id="22" name="Freeform 21">
                <a:extLst>
                  <a:ext uri="{FF2B5EF4-FFF2-40B4-BE49-F238E27FC236}">
                    <a16:creationId xmlns:a16="http://schemas.microsoft.com/office/drawing/2014/main" id="{E78BC1CE-966F-43F9-AAFE-60B0E775D2E7}"/>
                  </a:ext>
                </a:extLst>
              </p:cNvPr>
              <p:cNvSpPr>
                <a:spLocks noChangeAspect="1"/>
              </p:cNvSpPr>
              <p:nvPr/>
            </p:nvSpPr>
            <p:spPr bwMode="black">
              <a:xfrm>
                <a:off x="7138851" y="5154348"/>
                <a:ext cx="411445" cy="24332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19050">
                <a:solidFill>
                  <a:srgbClr val="E9E9E9"/>
                </a:solid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grpSp>
        <p:grpSp>
          <p:nvGrpSpPr>
            <p:cNvPr id="12" name="Group 11">
              <a:extLst>
                <a:ext uri="{FF2B5EF4-FFF2-40B4-BE49-F238E27FC236}">
                  <a16:creationId xmlns:a16="http://schemas.microsoft.com/office/drawing/2014/main" id="{2AE88940-40F4-4498-B8CE-2D88770EC089}"/>
                </a:ext>
              </a:extLst>
            </p:cNvPr>
            <p:cNvGrpSpPr/>
            <p:nvPr/>
          </p:nvGrpSpPr>
          <p:grpSpPr>
            <a:xfrm>
              <a:off x="4283768" y="3373786"/>
              <a:ext cx="263975" cy="338085"/>
              <a:chOff x="10889683" y="4895108"/>
              <a:chExt cx="263975" cy="338085"/>
            </a:xfrm>
          </p:grpSpPr>
          <p:sp>
            <p:nvSpPr>
              <p:cNvPr id="19" name="Freeform 18">
                <a:extLst>
                  <a:ext uri="{FF2B5EF4-FFF2-40B4-BE49-F238E27FC236}">
                    <a16:creationId xmlns:a16="http://schemas.microsoft.com/office/drawing/2014/main" id="{C80CCE8C-CCF2-4B33-ACDA-D144FE7D9025}"/>
                  </a:ext>
                </a:extLst>
              </p:cNvPr>
              <p:cNvSpPr>
                <a:spLocks/>
              </p:cNvSpPr>
              <p:nvPr/>
            </p:nvSpPr>
            <p:spPr bwMode="auto">
              <a:xfrm>
                <a:off x="10889683" y="4895108"/>
                <a:ext cx="192687" cy="338085"/>
              </a:xfrm>
              <a:custGeom>
                <a:avLst/>
                <a:gdLst>
                  <a:gd name="T0" fmla="*/ 161 w 273"/>
                  <a:gd name="T1" fmla="*/ 479 h 479"/>
                  <a:gd name="T2" fmla="*/ 0 w 273"/>
                  <a:gd name="T3" fmla="*/ 479 h 479"/>
                  <a:gd name="T4" fmla="*/ 0 w 273"/>
                  <a:gd name="T5" fmla="*/ 0 h 479"/>
                  <a:gd name="T6" fmla="*/ 273 w 273"/>
                  <a:gd name="T7" fmla="*/ 0 h 479"/>
                  <a:gd name="T8" fmla="*/ 273 w 273"/>
                  <a:gd name="T9" fmla="*/ 185 h 479"/>
                </a:gdLst>
                <a:ahLst/>
                <a:cxnLst>
                  <a:cxn ang="0">
                    <a:pos x="T0" y="T1"/>
                  </a:cxn>
                  <a:cxn ang="0">
                    <a:pos x="T2" y="T3"/>
                  </a:cxn>
                  <a:cxn ang="0">
                    <a:pos x="T4" y="T5"/>
                  </a:cxn>
                  <a:cxn ang="0">
                    <a:pos x="T6" y="T7"/>
                  </a:cxn>
                  <a:cxn ang="0">
                    <a:pos x="T8" y="T9"/>
                  </a:cxn>
                </a:cxnLst>
                <a:rect l="0" t="0" r="r" b="b"/>
                <a:pathLst>
                  <a:path w="273" h="479">
                    <a:moveTo>
                      <a:pt x="161" y="479"/>
                    </a:moveTo>
                    <a:lnTo>
                      <a:pt x="0" y="479"/>
                    </a:lnTo>
                    <a:lnTo>
                      <a:pt x="0" y="0"/>
                    </a:lnTo>
                    <a:lnTo>
                      <a:pt x="273" y="0"/>
                    </a:lnTo>
                    <a:lnTo>
                      <a:pt x="273" y="185"/>
                    </a:lnTo>
                  </a:path>
                </a:pathLst>
              </a:cu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sp>
            <p:nvSpPr>
              <p:cNvPr id="20" name="Rectangle 19">
                <a:extLst>
                  <a:ext uri="{FF2B5EF4-FFF2-40B4-BE49-F238E27FC236}">
                    <a16:creationId xmlns:a16="http://schemas.microsoft.com/office/drawing/2014/main" id="{F2F5D344-B10C-4EAD-9CA3-F1B24F51AE65}"/>
                  </a:ext>
                </a:extLst>
              </p:cNvPr>
              <p:cNvSpPr>
                <a:spLocks noChangeArrowheads="1"/>
              </p:cNvSpPr>
              <p:nvPr/>
            </p:nvSpPr>
            <p:spPr bwMode="auto">
              <a:xfrm>
                <a:off x="11003320" y="5025684"/>
                <a:ext cx="150338" cy="207509"/>
              </a:xfrm>
              <a:prstGeom prst="rect">
                <a:avLst/>
              </a:pr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grpSp>
        <p:sp>
          <p:nvSpPr>
            <p:cNvPr id="13" name="Rectangle 12">
              <a:extLst>
                <a:ext uri="{FF2B5EF4-FFF2-40B4-BE49-F238E27FC236}">
                  <a16:creationId xmlns:a16="http://schemas.microsoft.com/office/drawing/2014/main" id="{551DEDA0-8C02-41F2-8E30-F6A4CA97E5C2}"/>
                </a:ext>
              </a:extLst>
            </p:cNvPr>
            <p:cNvSpPr/>
            <p:nvPr/>
          </p:nvSpPr>
          <p:spPr>
            <a:xfrm>
              <a:off x="5103354"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On-premises</a:t>
              </a:r>
            </a:p>
          </p:txBody>
        </p:sp>
        <p:cxnSp>
          <p:nvCxnSpPr>
            <p:cNvPr id="14" name="Straight Connector 13">
              <a:extLst>
                <a:ext uri="{FF2B5EF4-FFF2-40B4-BE49-F238E27FC236}">
                  <a16:creationId xmlns:a16="http://schemas.microsoft.com/office/drawing/2014/main" id="{C93E10ED-FE5D-4961-850C-A80CE861D6D0}"/>
                </a:ext>
              </a:extLst>
            </p:cNvPr>
            <p:cNvCxnSpPr>
              <a:cxnSpLocks/>
            </p:cNvCxnSpPr>
            <p:nvPr/>
          </p:nvCxnSpPr>
          <p:spPr>
            <a:xfrm flipV="1">
              <a:off x="3191528" y="3537837"/>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F9CDA5-F936-4AF2-AA7F-F3ADAFAA65AD}"/>
                </a:ext>
              </a:extLst>
            </p:cNvPr>
            <p:cNvSpPr/>
            <p:nvPr/>
          </p:nvSpPr>
          <p:spPr>
            <a:xfrm>
              <a:off x="2064312"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Any cloud</a:t>
              </a:r>
            </a:p>
          </p:txBody>
        </p:sp>
        <p:cxnSp>
          <p:nvCxnSpPr>
            <p:cNvPr id="16" name="Straight Connector 15">
              <a:extLst>
                <a:ext uri="{FF2B5EF4-FFF2-40B4-BE49-F238E27FC236}">
                  <a16:creationId xmlns:a16="http://schemas.microsoft.com/office/drawing/2014/main" id="{E672D971-D183-471C-A274-21A025F832AB}"/>
                </a:ext>
              </a:extLst>
            </p:cNvPr>
            <p:cNvCxnSpPr>
              <a:cxnSpLocks/>
            </p:cNvCxnSpPr>
            <p:nvPr/>
          </p:nvCxnSpPr>
          <p:spPr>
            <a:xfrm flipV="1">
              <a:off x="4748399" y="3539550"/>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393B6B-07A5-4F19-AB55-EDF49AAAD60E}"/>
                </a:ext>
              </a:extLst>
            </p:cNvPr>
            <p:cNvCxnSpPr>
              <a:cxnSpLocks/>
            </p:cNvCxnSpPr>
            <p:nvPr/>
          </p:nvCxnSpPr>
          <p:spPr>
            <a:xfrm rot="5400000" flipV="1">
              <a:off x="3965310" y="2568373"/>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9D2040-E833-48F6-8263-B356EC0D75FE}"/>
                </a:ext>
              </a:extLst>
            </p:cNvPr>
            <p:cNvSpPr/>
            <p:nvPr/>
          </p:nvSpPr>
          <p:spPr>
            <a:xfrm>
              <a:off x="3570390" y="2086516"/>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Dev machine</a:t>
              </a:r>
            </a:p>
          </p:txBody>
        </p:sp>
      </p:grpSp>
      <p:grpSp>
        <p:nvGrpSpPr>
          <p:cNvPr id="23" name="Group 22">
            <a:extLst>
              <a:ext uri="{FF2B5EF4-FFF2-40B4-BE49-F238E27FC236}">
                <a16:creationId xmlns:a16="http://schemas.microsoft.com/office/drawing/2014/main" id="{A61AEEA3-533F-47DE-8011-90BF619952AE}"/>
              </a:ext>
            </a:extLst>
          </p:cNvPr>
          <p:cNvGrpSpPr/>
          <p:nvPr/>
        </p:nvGrpSpPr>
        <p:grpSpPr>
          <a:xfrm>
            <a:off x="6521405" y="4137630"/>
            <a:ext cx="2699600" cy="2279158"/>
            <a:chOff x="6547483" y="2683634"/>
            <a:chExt cx="2699600" cy="2279158"/>
          </a:xfrm>
        </p:grpSpPr>
        <p:sp>
          <p:nvSpPr>
            <p:cNvPr id="24" name="Rectangle 23">
              <a:extLst>
                <a:ext uri="{FF2B5EF4-FFF2-40B4-BE49-F238E27FC236}">
                  <a16:creationId xmlns:a16="http://schemas.microsoft.com/office/drawing/2014/main" id="{77E9767F-B398-4FBD-9AFD-8FD082EF0C85}"/>
                </a:ext>
              </a:extLst>
            </p:cNvPr>
            <p:cNvSpPr/>
            <p:nvPr/>
          </p:nvSpPr>
          <p:spPr>
            <a:xfrm>
              <a:off x="6644676" y="4624238"/>
              <a:ext cx="2505214"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Dedicated Azure clusters</a:t>
              </a:r>
            </a:p>
          </p:txBody>
        </p:sp>
        <p:sp>
          <p:nvSpPr>
            <p:cNvPr id="25" name="Rectangle 24">
              <a:extLst>
                <a:ext uri="{FF2B5EF4-FFF2-40B4-BE49-F238E27FC236}">
                  <a16:creationId xmlns:a16="http://schemas.microsoft.com/office/drawing/2014/main" id="{3F7C666A-1461-42B9-915F-AB4BC00A5893}"/>
                </a:ext>
              </a:extLst>
            </p:cNvPr>
            <p:cNvSpPr/>
            <p:nvPr/>
          </p:nvSpPr>
          <p:spPr>
            <a:xfrm>
              <a:off x="6547483" y="3901794"/>
              <a:ext cx="2699600" cy="101566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a:latin typeface="Segoe UI Semibold" panose="020B0702040204020203" pitchFamily="34" charset="0"/>
                  <a:cs typeface="Segoe UI Semibold" panose="020B0702040204020203" pitchFamily="34" charset="0"/>
                </a:rPr>
                <a:t>Azure </a:t>
              </a:r>
            </a:p>
            <a:p>
              <a:pPr algn="ctr"/>
              <a:r>
                <a:rPr lang="en-US" sz="2000" b="1">
                  <a:latin typeface="Segoe UI Semibold" panose="020B0702040204020203" pitchFamily="34" charset="0"/>
                  <a:cs typeface="Segoe UI Semibold" panose="020B0702040204020203" pitchFamily="34" charset="0"/>
                </a:rPr>
                <a:t>Service Fabric </a:t>
              </a:r>
            </a:p>
            <a:p>
              <a:pPr algn="ctr"/>
              <a:endParaRPr lang="en-US" sz="2000"/>
            </a:p>
          </p:txBody>
        </p:sp>
        <p:sp>
          <p:nvSpPr>
            <p:cNvPr id="26" name="Oval 25">
              <a:extLst>
                <a:ext uri="{FF2B5EF4-FFF2-40B4-BE49-F238E27FC236}">
                  <a16:creationId xmlns:a16="http://schemas.microsoft.com/office/drawing/2014/main" id="{A4795FDD-B6FE-45E3-B5BA-DEE0CF061DFD}"/>
                </a:ext>
              </a:extLst>
            </p:cNvPr>
            <p:cNvSpPr/>
            <p:nvPr/>
          </p:nvSpPr>
          <p:spPr>
            <a:xfrm>
              <a:off x="7302923" y="2683634"/>
              <a:ext cx="1188720" cy="1188720"/>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pic>
          <p:nvPicPr>
            <p:cNvPr id="27" name="Graphic 29">
              <a:extLst>
                <a:ext uri="{FF2B5EF4-FFF2-40B4-BE49-F238E27FC236}">
                  <a16:creationId xmlns:a16="http://schemas.microsoft.com/office/drawing/2014/main" id="{079A2798-9C19-4B14-9C7C-2A18000DAE93}"/>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7535588" y="2928788"/>
              <a:ext cx="723389" cy="628821"/>
            </a:xfrm>
            <a:prstGeom prst="rect">
              <a:avLst/>
            </a:prstGeom>
          </p:spPr>
        </p:pic>
      </p:grpSp>
      <p:sp>
        <p:nvSpPr>
          <p:cNvPr id="28" name="Title 1">
            <a:extLst>
              <a:ext uri="{FF2B5EF4-FFF2-40B4-BE49-F238E27FC236}">
                <a16:creationId xmlns:a16="http://schemas.microsoft.com/office/drawing/2014/main" id="{14970F1A-5878-4FB0-A2B4-2A69519F0A4A}"/>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is Service fabric</a:t>
            </a:r>
          </a:p>
        </p:txBody>
      </p:sp>
    </p:spTree>
    <p:extLst>
      <p:ext uri="{BB962C8B-B14F-4D97-AF65-F5344CB8AC3E}">
        <p14:creationId xmlns:p14="http://schemas.microsoft.com/office/powerpoint/2010/main" val="323444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655137"/>
            <a:ext cx="10131425" cy="4101417"/>
          </a:xfrm>
        </p:spPr>
        <p:txBody>
          <a:bodyPr anchor="t">
            <a:noAutofit/>
          </a:bodyPr>
          <a:lstStyle/>
          <a:p>
            <a:r>
              <a:rPr lang="en-US" sz="2200" dirty="0">
                <a:latin typeface="Segoe UI" panose="020B0502040204020203" pitchFamily="34" charset="0"/>
                <a:cs typeface="Segoe UI" panose="020B0502040204020203" pitchFamily="34" charset="0"/>
              </a:rPr>
              <a:t>Platform Provided Inter Service Communications</a:t>
            </a:r>
          </a:p>
          <a:p>
            <a:r>
              <a:rPr lang="en-US" sz="2200" dirty="0">
                <a:latin typeface="Segoe UI" panose="020B0502040204020203" pitchFamily="34" charset="0"/>
                <a:cs typeface="Segoe UI" panose="020B0502040204020203" pitchFamily="34" charset="0"/>
              </a:rPr>
              <a:t>Simplifies Building Services</a:t>
            </a:r>
          </a:p>
          <a:p>
            <a:pPr lvl="1"/>
            <a:r>
              <a:rPr lang="en-US" sz="2200" dirty="0">
                <a:latin typeface="Segoe UI" panose="020B0502040204020203" pitchFamily="34" charset="0"/>
                <a:cs typeface="Segoe UI" panose="020B0502040204020203" pitchFamily="34" charset="0"/>
              </a:rPr>
              <a:t>Well understood pattern to add a service to the platform</a:t>
            </a:r>
          </a:p>
          <a:p>
            <a:r>
              <a:rPr lang="en-US" sz="2200" dirty="0">
                <a:latin typeface="Segoe UI" panose="020B0502040204020203" pitchFamily="34" charset="0"/>
                <a:cs typeface="Segoe UI" panose="020B0502040204020203" pitchFamily="34" charset="0"/>
              </a:rPr>
              <a:t>Service Management</a:t>
            </a:r>
          </a:p>
          <a:p>
            <a:pPr lvl="1"/>
            <a:r>
              <a:rPr lang="en-US" sz="2200" dirty="0">
                <a:latin typeface="Segoe UI" panose="020B0502040204020203" pitchFamily="34" charset="0"/>
                <a:cs typeface="Segoe UI" panose="020B0502040204020203" pitchFamily="34" charset="0"/>
              </a:rPr>
              <a:t>SF Explorer</a:t>
            </a:r>
          </a:p>
          <a:p>
            <a:r>
              <a:rPr lang="en-US" sz="2200" dirty="0">
                <a:latin typeface="Segoe UI" panose="020B0502040204020203" pitchFamily="34" charset="0"/>
                <a:cs typeface="Segoe UI" panose="020B0502040204020203" pitchFamily="34" charset="0"/>
              </a:rPr>
              <a:t>Scalability Management</a:t>
            </a:r>
          </a:p>
          <a:p>
            <a:pPr lvl="1"/>
            <a:r>
              <a:rPr lang="en-US" sz="2200" dirty="0">
                <a:latin typeface="Segoe UI" panose="020B0502040204020203" pitchFamily="34" charset="0"/>
                <a:cs typeface="Segoe UI" panose="020B0502040204020203" pitchFamily="34" charset="0"/>
              </a:rPr>
              <a:t>Built-in APIs</a:t>
            </a:r>
          </a:p>
          <a:p>
            <a:r>
              <a:rPr lang="en-US" sz="2200" dirty="0">
                <a:latin typeface="Segoe UI" panose="020B0502040204020203" pitchFamily="34" charset="0"/>
                <a:cs typeface="Segoe UI" panose="020B0502040204020203" pitchFamily="34" charset="0"/>
              </a:rPr>
              <a:t>Protects Against Failures</a:t>
            </a:r>
          </a:p>
          <a:p>
            <a:r>
              <a:rPr lang="en-US" sz="2200" dirty="0">
                <a:latin typeface="Segoe UI" panose="020B0502040204020203" pitchFamily="34" charset="0"/>
                <a:cs typeface="Segoe UI" panose="020B0502040204020203" pitchFamily="34" charset="0"/>
              </a:rPr>
              <a:t>Deployment &amp; Upgrade Management</a:t>
            </a:r>
          </a:p>
          <a:p>
            <a:r>
              <a:rPr lang="en-US" sz="2200">
                <a:latin typeface="Segoe UI" panose="020B0502040204020203" pitchFamily="34" charset="0"/>
                <a:cs typeface="Segoe UI" panose="020B0502040204020203" pitchFamily="34" charset="0"/>
              </a:rPr>
              <a:t>Scalable Storage</a:t>
            </a:r>
            <a:endParaRPr lang="en-US" sz="2200" dirty="0">
              <a:latin typeface="Segoe UI" panose="020B0502040204020203" pitchFamily="34" charset="0"/>
              <a:cs typeface="Segoe UI" panose="020B0502040204020203" pitchFamily="34" charset="0"/>
            </a:endParaRPr>
          </a:p>
          <a:p>
            <a:endParaRPr lang="en-US" sz="22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8959F06B-9A61-4A3B-A9D2-BD6C04E9C4CC}"/>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PROBLEM(S) DOES SERVICE FABRIC SOLVE?</a:t>
            </a:r>
          </a:p>
        </p:txBody>
      </p:sp>
    </p:spTree>
    <p:extLst>
      <p:ext uri="{BB962C8B-B14F-4D97-AF65-F5344CB8AC3E}">
        <p14:creationId xmlns:p14="http://schemas.microsoft.com/office/powerpoint/2010/main" val="355384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a:extLst>
              <a:ext uri="{FF2B5EF4-FFF2-40B4-BE49-F238E27FC236}">
                <a16:creationId xmlns:a16="http://schemas.microsoft.com/office/drawing/2014/main" id="{4A64CDCF-65CE-49B7-BA5E-7211F3A12F57}"/>
              </a:ext>
            </a:extLst>
          </p:cNvPr>
          <p:cNvSpPr>
            <a:spLocks noGrp="1"/>
          </p:cNvSpPr>
          <p:nvPr>
            <p:ph type="title"/>
          </p:nvPr>
        </p:nvSpPr>
        <p:spPr>
          <a:xfrm>
            <a:off x="272530" y="268819"/>
            <a:ext cx="10131425" cy="853954"/>
          </a:xfrm>
        </p:spPr>
        <p:txBody>
          <a:bodyPr>
            <a:normAutofit fontScale="90000"/>
          </a:bodyPr>
          <a:lstStyle/>
          <a:p>
            <a:r>
              <a:rPr lang="en-US" sz="3200" dirty="0">
                <a:latin typeface="Segoe UI Light" panose="020B0502040204020203" pitchFamily="34" charset="0"/>
                <a:cs typeface="Segoe UI Light" panose="020B0502040204020203" pitchFamily="34" charset="0"/>
              </a:rPr>
              <a:t>Service Fabric Powers Azure and Microsoft services</a:t>
            </a:r>
          </a:p>
        </p:txBody>
      </p:sp>
      <p:graphicFrame>
        <p:nvGraphicFramePr>
          <p:cNvPr id="145" name="Table 144">
            <a:extLst>
              <a:ext uri="{FF2B5EF4-FFF2-40B4-BE49-F238E27FC236}">
                <a16:creationId xmlns:a16="http://schemas.microsoft.com/office/drawing/2014/main" id="{9E050F9E-3B58-4324-8A80-67691B27D494}"/>
              </a:ext>
            </a:extLst>
          </p:cNvPr>
          <p:cNvGraphicFramePr>
            <a:graphicFrameLocks noGrp="1"/>
          </p:cNvGraphicFramePr>
          <p:nvPr>
            <p:extLst>
              <p:ext uri="{D42A27DB-BD31-4B8C-83A1-F6EECF244321}">
                <p14:modId xmlns:p14="http://schemas.microsoft.com/office/powerpoint/2010/main" val="1183844508"/>
              </p:ext>
            </p:extLst>
          </p:nvPr>
        </p:nvGraphicFramePr>
        <p:xfrm>
          <a:off x="272530" y="1479584"/>
          <a:ext cx="11604838" cy="5184504"/>
        </p:xfrm>
        <a:graphic>
          <a:graphicData uri="http://schemas.openxmlformats.org/drawingml/2006/table">
            <a:tbl>
              <a:tblPr firstRow="1" bandRow="1">
                <a:tableStyleId>{5C22544A-7EE6-4342-B048-85BDC9FD1C3A}</a:tableStyleId>
              </a:tblPr>
              <a:tblGrid>
                <a:gridCol w="2289199">
                  <a:extLst>
                    <a:ext uri="{9D8B030D-6E8A-4147-A177-3AD203B41FA5}">
                      <a16:colId xmlns:a16="http://schemas.microsoft.com/office/drawing/2014/main" val="1990358366"/>
                    </a:ext>
                  </a:extLst>
                </a:gridCol>
                <a:gridCol w="2289199">
                  <a:extLst>
                    <a:ext uri="{9D8B030D-6E8A-4147-A177-3AD203B41FA5}">
                      <a16:colId xmlns:a16="http://schemas.microsoft.com/office/drawing/2014/main" val="1769369918"/>
                    </a:ext>
                  </a:extLst>
                </a:gridCol>
                <a:gridCol w="2289199">
                  <a:extLst>
                    <a:ext uri="{9D8B030D-6E8A-4147-A177-3AD203B41FA5}">
                      <a16:colId xmlns:a16="http://schemas.microsoft.com/office/drawing/2014/main" val="720603844"/>
                    </a:ext>
                  </a:extLst>
                </a:gridCol>
                <a:gridCol w="2289199">
                  <a:extLst>
                    <a:ext uri="{9D8B030D-6E8A-4147-A177-3AD203B41FA5}">
                      <a16:colId xmlns:a16="http://schemas.microsoft.com/office/drawing/2014/main" val="3480668213"/>
                    </a:ext>
                  </a:extLst>
                </a:gridCol>
                <a:gridCol w="2448042">
                  <a:extLst>
                    <a:ext uri="{9D8B030D-6E8A-4147-A177-3AD203B41FA5}">
                      <a16:colId xmlns:a16="http://schemas.microsoft.com/office/drawing/2014/main" val="4169488182"/>
                    </a:ext>
                  </a:extLst>
                </a:gridCol>
              </a:tblGrid>
              <a:tr h="733500">
                <a:tc>
                  <a:txBody>
                    <a:bodyPr/>
                    <a:lstStyle/>
                    <a:p>
                      <a:pPr algn="ctr"/>
                      <a:r>
                        <a:rPr lang="en-US" sz="1600" kern="1200" dirty="0">
                          <a:solidFill>
                            <a:schemeClr val="tx1"/>
                          </a:solidFill>
                          <a:latin typeface="+mn-lt"/>
                          <a:ea typeface="+mn-ea"/>
                          <a:cs typeface="Segoe UI Light" panose="020B0502040204020203" pitchFamily="34" charset="0"/>
                        </a:rPr>
                        <a:t>Productivity</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dirty="0">
                          <a:solidFill>
                            <a:schemeClr val="tx1"/>
                          </a:solidFill>
                          <a:latin typeface="+mn-lt"/>
                          <a:ea typeface="+mn-ea"/>
                          <a:cs typeface="Segoe UI Light" panose="020B0502040204020203" pitchFamily="34" charset="0"/>
                        </a:rPr>
                        <a:t>Data/Storage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IoT/Messaging</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Other/Azure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Developer</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extLst>
                  <a:ext uri="{0D108BD9-81ED-4DB2-BD59-A6C34878D82A}">
                    <a16:rowId xmlns:a16="http://schemas.microsoft.com/office/drawing/2014/main" val="2471007751"/>
                  </a:ext>
                </a:extLst>
              </a:tr>
              <a:tr h="4451004">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8824"/>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extLst>
                  <a:ext uri="{0D108BD9-81ED-4DB2-BD59-A6C34878D82A}">
                    <a16:rowId xmlns:a16="http://schemas.microsoft.com/office/drawing/2014/main" val="3701490433"/>
                  </a:ext>
                </a:extLst>
              </a:tr>
            </a:tbl>
          </a:graphicData>
        </a:graphic>
      </p:graphicFrame>
      <p:pic>
        <p:nvPicPr>
          <p:cNvPr id="146" name="Graphic 77">
            <a:extLst>
              <a:ext uri="{FF2B5EF4-FFF2-40B4-BE49-F238E27FC236}">
                <a16:creationId xmlns:a16="http://schemas.microsoft.com/office/drawing/2014/main" id="{A48E79CC-3F52-4D89-ACB1-2D2ED8F1CD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9077" y="6041385"/>
            <a:ext cx="457200" cy="485776"/>
          </a:xfrm>
          <a:prstGeom prst="rect">
            <a:avLst/>
          </a:prstGeom>
        </p:spPr>
      </p:pic>
      <p:sp>
        <p:nvSpPr>
          <p:cNvPr id="147" name="Text Placeholder 21">
            <a:extLst>
              <a:ext uri="{FF2B5EF4-FFF2-40B4-BE49-F238E27FC236}">
                <a16:creationId xmlns:a16="http://schemas.microsoft.com/office/drawing/2014/main" id="{3AC6F839-80B4-4A06-A6C3-0AAD0CD70D95}"/>
              </a:ext>
            </a:extLst>
          </p:cNvPr>
          <p:cNvSpPr txBox="1">
            <a:spLocks/>
          </p:cNvSpPr>
          <p:nvPr/>
        </p:nvSpPr>
        <p:spPr>
          <a:xfrm>
            <a:off x="689169" y="610928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Power BI</a:t>
            </a:r>
          </a:p>
        </p:txBody>
      </p:sp>
      <p:sp>
        <p:nvSpPr>
          <p:cNvPr id="148" name="Text Placeholder 21">
            <a:extLst>
              <a:ext uri="{FF2B5EF4-FFF2-40B4-BE49-F238E27FC236}">
                <a16:creationId xmlns:a16="http://schemas.microsoft.com/office/drawing/2014/main" id="{66AA874C-0141-468F-9773-18971829EB7B}"/>
              </a:ext>
            </a:extLst>
          </p:cNvPr>
          <p:cNvSpPr txBox="1">
            <a:spLocks/>
          </p:cNvSpPr>
          <p:nvPr/>
        </p:nvSpPr>
        <p:spPr>
          <a:xfrm>
            <a:off x="593176" y="3553791"/>
            <a:ext cx="1269957"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Dynamics 365</a:t>
            </a:r>
          </a:p>
        </p:txBody>
      </p:sp>
      <p:sp>
        <p:nvSpPr>
          <p:cNvPr id="150" name="Text Placeholder 21">
            <a:extLst>
              <a:ext uri="{FF2B5EF4-FFF2-40B4-BE49-F238E27FC236}">
                <a16:creationId xmlns:a16="http://schemas.microsoft.com/office/drawing/2014/main" id="{2EB2FF6E-CA30-4720-A02C-F593DF17A171}"/>
              </a:ext>
            </a:extLst>
          </p:cNvPr>
          <p:cNvSpPr txBox="1">
            <a:spLocks/>
          </p:cNvSpPr>
          <p:nvPr/>
        </p:nvSpPr>
        <p:spPr>
          <a:xfrm>
            <a:off x="745832" y="4278615"/>
            <a:ext cx="964644"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Intune</a:t>
            </a:r>
          </a:p>
        </p:txBody>
      </p:sp>
      <p:grpSp>
        <p:nvGrpSpPr>
          <p:cNvPr id="2" name="Group 1">
            <a:extLst>
              <a:ext uri="{FF2B5EF4-FFF2-40B4-BE49-F238E27FC236}">
                <a16:creationId xmlns:a16="http://schemas.microsoft.com/office/drawing/2014/main" id="{EEB47008-B4AE-440E-B53E-DFD04CF7564D}"/>
              </a:ext>
            </a:extLst>
          </p:cNvPr>
          <p:cNvGrpSpPr/>
          <p:nvPr/>
        </p:nvGrpSpPr>
        <p:grpSpPr>
          <a:xfrm>
            <a:off x="1889077" y="4872763"/>
            <a:ext cx="457200" cy="457200"/>
            <a:chOff x="1889077" y="4872763"/>
            <a:chExt cx="457200" cy="457200"/>
          </a:xfrm>
        </p:grpSpPr>
        <p:sp>
          <p:nvSpPr>
            <p:cNvPr id="177" name="Freeform 88">
              <a:extLst>
                <a:ext uri="{FF2B5EF4-FFF2-40B4-BE49-F238E27FC236}">
                  <a16:creationId xmlns:a16="http://schemas.microsoft.com/office/drawing/2014/main" id="{1FD23FBB-F42F-4B08-AD67-FF982C470F20}"/>
                </a:ext>
              </a:extLst>
            </p:cNvPr>
            <p:cNvSpPr>
              <a:spLocks noEditPoints="1"/>
            </p:cNvSpPr>
            <p:nvPr/>
          </p:nvSpPr>
          <p:spPr bwMode="auto">
            <a:xfrm>
              <a:off x="1889077" y="4872763"/>
              <a:ext cx="457200" cy="457200"/>
            </a:xfrm>
            <a:custGeom>
              <a:avLst/>
              <a:gdLst>
                <a:gd name="T0" fmla="*/ 286 w 297"/>
                <a:gd name="T1" fmla="*/ 172 h 297"/>
                <a:gd name="T2" fmla="*/ 288 w 297"/>
                <a:gd name="T3" fmla="*/ 148 h 297"/>
                <a:gd name="T4" fmla="*/ 148 w 297"/>
                <a:gd name="T5" fmla="*/ 9 h 297"/>
                <a:gd name="T6" fmla="*/ 124 w 297"/>
                <a:gd name="T7" fmla="*/ 11 h 297"/>
                <a:gd name="T8" fmla="*/ 83 w 297"/>
                <a:gd name="T9" fmla="*/ 0 h 297"/>
                <a:gd name="T10" fmla="*/ 0 w 297"/>
                <a:gd name="T11" fmla="*/ 83 h 297"/>
                <a:gd name="T12" fmla="*/ 11 w 297"/>
                <a:gd name="T13" fmla="*/ 124 h 297"/>
                <a:gd name="T14" fmla="*/ 9 w 297"/>
                <a:gd name="T15" fmla="*/ 148 h 297"/>
                <a:gd name="T16" fmla="*/ 148 w 297"/>
                <a:gd name="T17" fmla="*/ 288 h 297"/>
                <a:gd name="T18" fmla="*/ 172 w 297"/>
                <a:gd name="T19" fmla="*/ 286 h 297"/>
                <a:gd name="T20" fmla="*/ 214 w 297"/>
                <a:gd name="T21" fmla="*/ 297 h 297"/>
                <a:gd name="T22" fmla="*/ 297 w 297"/>
                <a:gd name="T23" fmla="*/ 214 h 297"/>
                <a:gd name="T24" fmla="*/ 286 w 297"/>
                <a:gd name="T25" fmla="*/ 172 h 297"/>
                <a:gd name="T26" fmla="*/ 214 w 297"/>
                <a:gd name="T27" fmla="*/ 275 h 297"/>
                <a:gd name="T28" fmla="*/ 183 w 297"/>
                <a:gd name="T29" fmla="*/ 268 h 297"/>
                <a:gd name="T30" fmla="*/ 176 w 297"/>
                <a:gd name="T31" fmla="*/ 264 h 297"/>
                <a:gd name="T32" fmla="*/ 169 w 297"/>
                <a:gd name="T33" fmla="*/ 265 h 297"/>
                <a:gd name="T34" fmla="*/ 148 w 297"/>
                <a:gd name="T35" fmla="*/ 266 h 297"/>
                <a:gd name="T36" fmla="*/ 30 w 297"/>
                <a:gd name="T37" fmla="*/ 148 h 297"/>
                <a:gd name="T38" fmla="*/ 32 w 297"/>
                <a:gd name="T39" fmla="*/ 128 h 297"/>
                <a:gd name="T40" fmla="*/ 33 w 297"/>
                <a:gd name="T41" fmla="*/ 120 h 297"/>
                <a:gd name="T42" fmla="*/ 29 w 297"/>
                <a:gd name="T43" fmla="*/ 114 h 297"/>
                <a:gd name="T44" fmla="*/ 21 w 297"/>
                <a:gd name="T45" fmla="*/ 83 h 297"/>
                <a:gd name="T46" fmla="*/ 83 w 297"/>
                <a:gd name="T47" fmla="*/ 21 h 297"/>
                <a:gd name="T48" fmla="*/ 114 w 297"/>
                <a:gd name="T49" fmla="*/ 29 h 297"/>
                <a:gd name="T50" fmla="*/ 120 w 297"/>
                <a:gd name="T51" fmla="*/ 33 h 297"/>
                <a:gd name="T52" fmla="*/ 127 w 297"/>
                <a:gd name="T53" fmla="*/ 32 h 297"/>
                <a:gd name="T54" fmla="*/ 148 w 297"/>
                <a:gd name="T55" fmla="*/ 30 h 297"/>
                <a:gd name="T56" fmla="*/ 266 w 297"/>
                <a:gd name="T57" fmla="*/ 148 h 297"/>
                <a:gd name="T58" fmla="*/ 265 w 297"/>
                <a:gd name="T59" fmla="*/ 169 h 297"/>
                <a:gd name="T60" fmla="*/ 264 w 297"/>
                <a:gd name="T61" fmla="*/ 176 h 297"/>
                <a:gd name="T62" fmla="*/ 267 w 297"/>
                <a:gd name="T63" fmla="*/ 183 h 297"/>
                <a:gd name="T64" fmla="*/ 275 w 297"/>
                <a:gd name="T65" fmla="*/ 214 h 297"/>
                <a:gd name="T66" fmla="*/ 214 w 297"/>
                <a:gd name="T67"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297">
                  <a:moveTo>
                    <a:pt x="286" y="172"/>
                  </a:moveTo>
                  <a:cubicBezTo>
                    <a:pt x="287" y="165"/>
                    <a:pt x="288" y="157"/>
                    <a:pt x="288" y="148"/>
                  </a:cubicBezTo>
                  <a:cubicBezTo>
                    <a:pt x="288" y="71"/>
                    <a:pt x="225" y="9"/>
                    <a:pt x="148" y="9"/>
                  </a:cubicBezTo>
                  <a:cubicBezTo>
                    <a:pt x="140" y="9"/>
                    <a:pt x="132" y="9"/>
                    <a:pt x="124" y="11"/>
                  </a:cubicBezTo>
                  <a:cubicBezTo>
                    <a:pt x="112" y="4"/>
                    <a:pt x="98" y="0"/>
                    <a:pt x="83" y="0"/>
                  </a:cubicBezTo>
                  <a:cubicBezTo>
                    <a:pt x="37" y="0"/>
                    <a:pt x="0" y="37"/>
                    <a:pt x="0" y="83"/>
                  </a:cubicBezTo>
                  <a:cubicBezTo>
                    <a:pt x="0" y="98"/>
                    <a:pt x="3" y="112"/>
                    <a:pt x="11" y="124"/>
                  </a:cubicBezTo>
                  <a:cubicBezTo>
                    <a:pt x="9" y="132"/>
                    <a:pt x="9" y="140"/>
                    <a:pt x="9" y="148"/>
                  </a:cubicBezTo>
                  <a:cubicBezTo>
                    <a:pt x="9" y="225"/>
                    <a:pt x="71" y="288"/>
                    <a:pt x="148" y="288"/>
                  </a:cubicBezTo>
                  <a:cubicBezTo>
                    <a:pt x="156" y="288"/>
                    <a:pt x="165" y="287"/>
                    <a:pt x="172" y="286"/>
                  </a:cubicBezTo>
                  <a:cubicBezTo>
                    <a:pt x="184" y="293"/>
                    <a:pt x="199" y="297"/>
                    <a:pt x="214" y="297"/>
                  </a:cubicBezTo>
                  <a:cubicBezTo>
                    <a:pt x="260" y="297"/>
                    <a:pt x="297" y="260"/>
                    <a:pt x="297" y="214"/>
                  </a:cubicBezTo>
                  <a:cubicBezTo>
                    <a:pt x="297" y="199"/>
                    <a:pt x="293" y="184"/>
                    <a:pt x="286" y="172"/>
                  </a:cubicBezTo>
                  <a:close/>
                  <a:moveTo>
                    <a:pt x="214" y="275"/>
                  </a:moveTo>
                  <a:cubicBezTo>
                    <a:pt x="203" y="275"/>
                    <a:pt x="192" y="273"/>
                    <a:pt x="183" y="268"/>
                  </a:cubicBezTo>
                  <a:cubicBezTo>
                    <a:pt x="176" y="264"/>
                    <a:pt x="176" y="264"/>
                    <a:pt x="176" y="264"/>
                  </a:cubicBezTo>
                  <a:cubicBezTo>
                    <a:pt x="169" y="265"/>
                    <a:pt x="169" y="265"/>
                    <a:pt x="169" y="265"/>
                  </a:cubicBezTo>
                  <a:cubicBezTo>
                    <a:pt x="162" y="266"/>
                    <a:pt x="155" y="266"/>
                    <a:pt x="148" y="266"/>
                  </a:cubicBezTo>
                  <a:cubicBezTo>
                    <a:pt x="83" y="266"/>
                    <a:pt x="30" y="214"/>
                    <a:pt x="30" y="148"/>
                  </a:cubicBezTo>
                  <a:cubicBezTo>
                    <a:pt x="30" y="141"/>
                    <a:pt x="31" y="134"/>
                    <a:pt x="32" y="128"/>
                  </a:cubicBezTo>
                  <a:cubicBezTo>
                    <a:pt x="33" y="120"/>
                    <a:pt x="33" y="120"/>
                    <a:pt x="33" y="120"/>
                  </a:cubicBezTo>
                  <a:cubicBezTo>
                    <a:pt x="29" y="114"/>
                    <a:pt x="29" y="114"/>
                    <a:pt x="29" y="114"/>
                  </a:cubicBezTo>
                  <a:cubicBezTo>
                    <a:pt x="24" y="104"/>
                    <a:pt x="21" y="93"/>
                    <a:pt x="21" y="83"/>
                  </a:cubicBezTo>
                  <a:cubicBezTo>
                    <a:pt x="21" y="49"/>
                    <a:pt x="49" y="21"/>
                    <a:pt x="83" y="21"/>
                  </a:cubicBezTo>
                  <a:cubicBezTo>
                    <a:pt x="93" y="21"/>
                    <a:pt x="104" y="24"/>
                    <a:pt x="114" y="29"/>
                  </a:cubicBezTo>
                  <a:cubicBezTo>
                    <a:pt x="120" y="33"/>
                    <a:pt x="120" y="33"/>
                    <a:pt x="120" y="33"/>
                  </a:cubicBezTo>
                  <a:cubicBezTo>
                    <a:pt x="127" y="32"/>
                    <a:pt x="127" y="32"/>
                    <a:pt x="127" y="32"/>
                  </a:cubicBezTo>
                  <a:cubicBezTo>
                    <a:pt x="134" y="31"/>
                    <a:pt x="141" y="30"/>
                    <a:pt x="148" y="30"/>
                  </a:cubicBezTo>
                  <a:cubicBezTo>
                    <a:pt x="214" y="30"/>
                    <a:pt x="266" y="83"/>
                    <a:pt x="266" y="148"/>
                  </a:cubicBezTo>
                  <a:cubicBezTo>
                    <a:pt x="266" y="155"/>
                    <a:pt x="266" y="162"/>
                    <a:pt x="265" y="169"/>
                  </a:cubicBezTo>
                  <a:cubicBezTo>
                    <a:pt x="264" y="176"/>
                    <a:pt x="264" y="176"/>
                    <a:pt x="264" y="176"/>
                  </a:cubicBezTo>
                  <a:cubicBezTo>
                    <a:pt x="267" y="183"/>
                    <a:pt x="267" y="183"/>
                    <a:pt x="267" y="183"/>
                  </a:cubicBezTo>
                  <a:cubicBezTo>
                    <a:pt x="273" y="192"/>
                    <a:pt x="275" y="203"/>
                    <a:pt x="275" y="214"/>
                  </a:cubicBezTo>
                  <a:cubicBezTo>
                    <a:pt x="275" y="248"/>
                    <a:pt x="248" y="275"/>
                    <a:pt x="214" y="275"/>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78" name="Freeform 89">
              <a:extLst>
                <a:ext uri="{FF2B5EF4-FFF2-40B4-BE49-F238E27FC236}">
                  <a16:creationId xmlns:a16="http://schemas.microsoft.com/office/drawing/2014/main" id="{B2FCF9AD-E528-4ECA-A248-2D912EC73261}"/>
                </a:ext>
              </a:extLst>
            </p:cNvPr>
            <p:cNvSpPr>
              <a:spLocks/>
            </p:cNvSpPr>
            <p:nvPr/>
          </p:nvSpPr>
          <p:spPr bwMode="auto">
            <a:xfrm>
              <a:off x="2011961" y="4968540"/>
              <a:ext cx="211432" cy="263839"/>
            </a:xfrm>
            <a:custGeom>
              <a:avLst/>
              <a:gdLst>
                <a:gd name="T0" fmla="*/ 93 w 137"/>
                <a:gd name="T1" fmla="*/ 73 h 172"/>
                <a:gd name="T2" fmla="*/ 62 w 137"/>
                <a:gd name="T3" fmla="*/ 66 h 172"/>
                <a:gd name="T4" fmla="*/ 37 w 137"/>
                <a:gd name="T5" fmla="*/ 48 h 172"/>
                <a:gd name="T6" fmla="*/ 63 w 137"/>
                <a:gd name="T7" fmla="*/ 28 h 172"/>
                <a:gd name="T8" fmla="*/ 113 w 137"/>
                <a:gd name="T9" fmla="*/ 53 h 172"/>
                <a:gd name="T10" fmla="*/ 130 w 137"/>
                <a:gd name="T11" fmla="*/ 38 h 172"/>
                <a:gd name="T12" fmla="*/ 66 w 137"/>
                <a:gd name="T13" fmla="*/ 0 h 172"/>
                <a:gd name="T14" fmla="*/ 1 w 137"/>
                <a:gd name="T15" fmla="*/ 50 h 172"/>
                <a:gd name="T16" fmla="*/ 41 w 137"/>
                <a:gd name="T17" fmla="*/ 95 h 172"/>
                <a:gd name="T18" fmla="*/ 83 w 137"/>
                <a:gd name="T19" fmla="*/ 105 h 172"/>
                <a:gd name="T20" fmla="*/ 100 w 137"/>
                <a:gd name="T21" fmla="*/ 123 h 172"/>
                <a:gd name="T22" fmla="*/ 69 w 137"/>
                <a:gd name="T23" fmla="*/ 145 h 172"/>
                <a:gd name="T24" fmla="*/ 16 w 137"/>
                <a:gd name="T25" fmla="*/ 115 h 172"/>
                <a:gd name="T26" fmla="*/ 0 w 137"/>
                <a:gd name="T27" fmla="*/ 130 h 172"/>
                <a:gd name="T28" fmla="*/ 69 w 137"/>
                <a:gd name="T29" fmla="*/ 172 h 172"/>
                <a:gd name="T30" fmla="*/ 137 w 137"/>
                <a:gd name="T31" fmla="*/ 120 h 172"/>
                <a:gd name="T32" fmla="*/ 93 w 137"/>
                <a:gd name="T33" fmla="*/ 7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2">
                  <a:moveTo>
                    <a:pt x="93" y="73"/>
                  </a:moveTo>
                  <a:cubicBezTo>
                    <a:pt x="62" y="66"/>
                    <a:pt x="62" y="66"/>
                    <a:pt x="62" y="66"/>
                  </a:cubicBezTo>
                  <a:cubicBezTo>
                    <a:pt x="50" y="63"/>
                    <a:pt x="37" y="59"/>
                    <a:pt x="37" y="48"/>
                  </a:cubicBezTo>
                  <a:cubicBezTo>
                    <a:pt x="37" y="37"/>
                    <a:pt x="46" y="28"/>
                    <a:pt x="63" y="28"/>
                  </a:cubicBezTo>
                  <a:cubicBezTo>
                    <a:pt x="98" y="28"/>
                    <a:pt x="95" y="53"/>
                    <a:pt x="113" y="53"/>
                  </a:cubicBezTo>
                  <a:cubicBezTo>
                    <a:pt x="122" y="53"/>
                    <a:pt x="130" y="48"/>
                    <a:pt x="130" y="38"/>
                  </a:cubicBezTo>
                  <a:cubicBezTo>
                    <a:pt x="130" y="16"/>
                    <a:pt x="95" y="0"/>
                    <a:pt x="66" y="0"/>
                  </a:cubicBezTo>
                  <a:cubicBezTo>
                    <a:pt x="34" y="0"/>
                    <a:pt x="1" y="14"/>
                    <a:pt x="1" y="50"/>
                  </a:cubicBezTo>
                  <a:cubicBezTo>
                    <a:pt x="1" y="68"/>
                    <a:pt x="7" y="86"/>
                    <a:pt x="41" y="95"/>
                  </a:cubicBezTo>
                  <a:cubicBezTo>
                    <a:pt x="83" y="105"/>
                    <a:pt x="83" y="105"/>
                    <a:pt x="83" y="105"/>
                  </a:cubicBezTo>
                  <a:cubicBezTo>
                    <a:pt x="96" y="109"/>
                    <a:pt x="100" y="116"/>
                    <a:pt x="100" y="123"/>
                  </a:cubicBezTo>
                  <a:cubicBezTo>
                    <a:pt x="100" y="134"/>
                    <a:pt x="88" y="145"/>
                    <a:pt x="69" y="145"/>
                  </a:cubicBezTo>
                  <a:cubicBezTo>
                    <a:pt x="31" y="145"/>
                    <a:pt x="36" y="115"/>
                    <a:pt x="16" y="115"/>
                  </a:cubicBezTo>
                  <a:cubicBezTo>
                    <a:pt x="7" y="115"/>
                    <a:pt x="0" y="121"/>
                    <a:pt x="0" y="130"/>
                  </a:cubicBezTo>
                  <a:cubicBezTo>
                    <a:pt x="0" y="148"/>
                    <a:pt x="21" y="172"/>
                    <a:pt x="69" y="172"/>
                  </a:cubicBezTo>
                  <a:cubicBezTo>
                    <a:pt x="114" y="172"/>
                    <a:pt x="137" y="149"/>
                    <a:pt x="137" y="120"/>
                  </a:cubicBezTo>
                  <a:cubicBezTo>
                    <a:pt x="137" y="101"/>
                    <a:pt x="128" y="80"/>
                    <a:pt x="93" y="73"/>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9" name="Text Placeholder 21">
            <a:extLst>
              <a:ext uri="{FF2B5EF4-FFF2-40B4-BE49-F238E27FC236}">
                <a16:creationId xmlns:a16="http://schemas.microsoft.com/office/drawing/2014/main" id="{1333B46C-0A61-4F1C-93F5-7F1F6D4A578B}"/>
              </a:ext>
            </a:extLst>
          </p:cNvPr>
          <p:cNvSpPr txBox="1">
            <a:spLocks/>
          </p:cNvSpPr>
          <p:nvPr/>
        </p:nvSpPr>
        <p:spPr>
          <a:xfrm>
            <a:off x="689169" y="4817024"/>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Skype for Business</a:t>
            </a:r>
          </a:p>
        </p:txBody>
      </p:sp>
      <p:sp>
        <p:nvSpPr>
          <p:cNvPr id="180" name="Text Placeholder 21">
            <a:extLst>
              <a:ext uri="{FF2B5EF4-FFF2-40B4-BE49-F238E27FC236}">
                <a16:creationId xmlns:a16="http://schemas.microsoft.com/office/drawing/2014/main" id="{ABDB78E8-4437-454A-8DCB-0A1E390205B0}"/>
              </a:ext>
            </a:extLst>
          </p:cNvPr>
          <p:cNvSpPr txBox="1">
            <a:spLocks/>
          </p:cNvSpPr>
          <p:nvPr/>
        </p:nvSpPr>
        <p:spPr>
          <a:xfrm>
            <a:off x="689169" y="5570876"/>
            <a:ext cx="1077971"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Cortana</a:t>
            </a:r>
          </a:p>
        </p:txBody>
      </p:sp>
      <p:sp>
        <p:nvSpPr>
          <p:cNvPr id="195" name="Text Placeholder 21">
            <a:extLst>
              <a:ext uri="{FF2B5EF4-FFF2-40B4-BE49-F238E27FC236}">
                <a16:creationId xmlns:a16="http://schemas.microsoft.com/office/drawing/2014/main" id="{9FEE01BD-02D8-42F5-8974-1E9028588A97}"/>
              </a:ext>
            </a:extLst>
          </p:cNvPr>
          <p:cNvSpPr txBox="1">
            <a:spLocks/>
          </p:cNvSpPr>
          <p:nvPr/>
        </p:nvSpPr>
        <p:spPr>
          <a:xfrm>
            <a:off x="689169" y="244794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Office 365</a:t>
            </a:r>
          </a:p>
        </p:txBody>
      </p:sp>
      <p:sp>
        <p:nvSpPr>
          <p:cNvPr id="198" name="Text Placeholder 21">
            <a:extLst>
              <a:ext uri="{FF2B5EF4-FFF2-40B4-BE49-F238E27FC236}">
                <a16:creationId xmlns:a16="http://schemas.microsoft.com/office/drawing/2014/main" id="{BDE6D3ED-80A3-4A76-B127-F36BD0F1E1A7}"/>
              </a:ext>
            </a:extLst>
          </p:cNvPr>
          <p:cNvSpPr txBox="1">
            <a:spLocks/>
          </p:cNvSpPr>
          <p:nvPr/>
        </p:nvSpPr>
        <p:spPr>
          <a:xfrm>
            <a:off x="689169" y="302989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Teams</a:t>
            </a:r>
          </a:p>
        </p:txBody>
      </p:sp>
      <p:sp>
        <p:nvSpPr>
          <p:cNvPr id="199" name="Text Placeholder 21">
            <a:extLst>
              <a:ext uri="{FF2B5EF4-FFF2-40B4-BE49-F238E27FC236}">
                <a16:creationId xmlns:a16="http://schemas.microsoft.com/office/drawing/2014/main" id="{295BB39C-784B-4CED-A097-EF14B5B955AD}"/>
              </a:ext>
            </a:extLst>
          </p:cNvPr>
          <p:cNvSpPr txBox="1">
            <a:spLocks/>
          </p:cNvSpPr>
          <p:nvPr/>
        </p:nvSpPr>
        <p:spPr>
          <a:xfrm>
            <a:off x="2839540" y="2467110"/>
            <a:ext cx="118872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SQL Database</a:t>
            </a:r>
          </a:p>
        </p:txBody>
      </p:sp>
      <p:sp>
        <p:nvSpPr>
          <p:cNvPr id="204" name="Text Placeholder 21">
            <a:extLst>
              <a:ext uri="{FF2B5EF4-FFF2-40B4-BE49-F238E27FC236}">
                <a16:creationId xmlns:a16="http://schemas.microsoft.com/office/drawing/2014/main" id="{BC7825F0-AED5-409E-81C8-E7FE2FB2462E}"/>
              </a:ext>
            </a:extLst>
          </p:cNvPr>
          <p:cNvSpPr txBox="1">
            <a:spLocks/>
          </p:cNvSpPr>
          <p:nvPr/>
        </p:nvSpPr>
        <p:spPr>
          <a:xfrm>
            <a:off x="2883664" y="318054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Cosmos DB</a:t>
            </a:r>
          </a:p>
        </p:txBody>
      </p:sp>
      <p:sp>
        <p:nvSpPr>
          <p:cNvPr id="214" name="Text Placeholder 21">
            <a:extLst>
              <a:ext uri="{FF2B5EF4-FFF2-40B4-BE49-F238E27FC236}">
                <a16:creationId xmlns:a16="http://schemas.microsoft.com/office/drawing/2014/main" id="{A0E2FA68-3DBF-4199-929C-732CD169347E}"/>
              </a:ext>
            </a:extLst>
          </p:cNvPr>
          <p:cNvSpPr txBox="1">
            <a:spLocks/>
          </p:cNvSpPr>
          <p:nvPr/>
        </p:nvSpPr>
        <p:spPr>
          <a:xfrm>
            <a:off x="2697144" y="3733997"/>
            <a:ext cx="1370558" cy="1169551"/>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Database for MySQL, PostgreSQL, &amp; </a:t>
            </a: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MariaDB</a:t>
            </a:r>
            <a:endPar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endParaRPr>
          </a:p>
        </p:txBody>
      </p:sp>
      <p:pic>
        <p:nvPicPr>
          <p:cNvPr id="216" name="Picture 215">
            <a:extLst>
              <a:ext uri="{FF2B5EF4-FFF2-40B4-BE49-F238E27FC236}">
                <a16:creationId xmlns:a16="http://schemas.microsoft.com/office/drawing/2014/main" id="{A2E22D75-1281-4C26-AB70-F51B2E377682}"/>
              </a:ext>
            </a:extLst>
          </p:cNvPr>
          <p:cNvPicPr>
            <a:picLocks noChangeAspect="1"/>
          </p:cNvPicPr>
          <p:nvPr/>
        </p:nvPicPr>
        <p:blipFill>
          <a:blip r:embed="rId5"/>
          <a:stretch>
            <a:fillRect/>
          </a:stretch>
        </p:blipFill>
        <p:spPr>
          <a:xfrm>
            <a:off x="8702077" y="4687122"/>
            <a:ext cx="457199" cy="457200"/>
          </a:xfrm>
          <a:prstGeom prst="rect">
            <a:avLst/>
          </a:prstGeom>
        </p:spPr>
      </p:pic>
      <p:sp>
        <p:nvSpPr>
          <p:cNvPr id="217" name="Text Placeholder 21">
            <a:extLst>
              <a:ext uri="{FF2B5EF4-FFF2-40B4-BE49-F238E27FC236}">
                <a16:creationId xmlns:a16="http://schemas.microsoft.com/office/drawing/2014/main" id="{731106A2-164A-40EA-AC0D-236AB0076679}"/>
              </a:ext>
            </a:extLst>
          </p:cNvPr>
          <p:cNvSpPr txBox="1">
            <a:spLocks/>
          </p:cNvSpPr>
          <p:nvPr/>
        </p:nvSpPr>
        <p:spPr>
          <a:xfrm>
            <a:off x="7460180" y="4631909"/>
            <a:ext cx="964644"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Archive</a:t>
            </a:r>
            <a:b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Storage</a:t>
            </a:r>
          </a:p>
        </p:txBody>
      </p:sp>
      <p:sp>
        <p:nvSpPr>
          <p:cNvPr id="238" name="Text Placeholder 21">
            <a:extLst>
              <a:ext uri="{FF2B5EF4-FFF2-40B4-BE49-F238E27FC236}">
                <a16:creationId xmlns:a16="http://schemas.microsoft.com/office/drawing/2014/main" id="{B9A344BE-4E51-4A5E-8ED2-F4DA08D56E10}"/>
              </a:ext>
            </a:extLst>
          </p:cNvPr>
          <p:cNvSpPr txBox="1">
            <a:spLocks/>
          </p:cNvSpPr>
          <p:nvPr/>
        </p:nvSpPr>
        <p:spPr>
          <a:xfrm>
            <a:off x="5169729" y="315592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IoT Hub</a:t>
            </a:r>
          </a:p>
        </p:txBody>
      </p:sp>
      <p:sp>
        <p:nvSpPr>
          <p:cNvPr id="240" name="Text Placeholder 21">
            <a:extLst>
              <a:ext uri="{FF2B5EF4-FFF2-40B4-BE49-F238E27FC236}">
                <a16:creationId xmlns:a16="http://schemas.microsoft.com/office/drawing/2014/main" id="{5D5663E4-AA13-4F2E-876C-DE439731EB68}"/>
              </a:ext>
            </a:extLst>
          </p:cNvPr>
          <p:cNvSpPr txBox="1">
            <a:spLocks/>
          </p:cNvSpPr>
          <p:nvPr/>
        </p:nvSpPr>
        <p:spPr>
          <a:xfrm>
            <a:off x="5145831" y="2526331"/>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Hub</a:t>
            </a:r>
          </a:p>
        </p:txBody>
      </p:sp>
      <p:sp>
        <p:nvSpPr>
          <p:cNvPr id="241" name="Text Placeholder 21">
            <a:extLst>
              <a:ext uri="{FF2B5EF4-FFF2-40B4-BE49-F238E27FC236}">
                <a16:creationId xmlns:a16="http://schemas.microsoft.com/office/drawing/2014/main" id="{E649B733-FF00-487C-B604-BD3698372946}"/>
              </a:ext>
            </a:extLst>
          </p:cNvPr>
          <p:cNvSpPr txBox="1">
            <a:spLocks/>
          </p:cNvSpPr>
          <p:nvPr/>
        </p:nvSpPr>
        <p:spPr>
          <a:xfrm>
            <a:off x="5120474" y="3673443"/>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Grid</a:t>
            </a:r>
          </a:p>
        </p:txBody>
      </p:sp>
      <p:sp>
        <p:nvSpPr>
          <p:cNvPr id="243" name="Text Placeholder 21">
            <a:extLst>
              <a:ext uri="{FF2B5EF4-FFF2-40B4-BE49-F238E27FC236}">
                <a16:creationId xmlns:a16="http://schemas.microsoft.com/office/drawing/2014/main" id="{224DA034-1982-4759-8224-98F475D559DB}"/>
              </a:ext>
            </a:extLst>
          </p:cNvPr>
          <p:cNvSpPr txBox="1">
            <a:spLocks/>
          </p:cNvSpPr>
          <p:nvPr/>
        </p:nvSpPr>
        <p:spPr>
          <a:xfrm>
            <a:off x="5096347" y="4595537"/>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Stream Analytics</a:t>
            </a:r>
          </a:p>
        </p:txBody>
      </p:sp>
      <p:sp>
        <p:nvSpPr>
          <p:cNvPr id="250" name="Text Placeholder 21">
            <a:extLst>
              <a:ext uri="{FF2B5EF4-FFF2-40B4-BE49-F238E27FC236}">
                <a16:creationId xmlns:a16="http://schemas.microsoft.com/office/drawing/2014/main" id="{BEDA30AA-B581-448C-8CF5-B8A2D0B90FA5}"/>
              </a:ext>
            </a:extLst>
          </p:cNvPr>
          <p:cNvSpPr txBox="1">
            <a:spLocks/>
          </p:cNvSpPr>
          <p:nvPr/>
        </p:nvSpPr>
        <p:spPr>
          <a:xfrm>
            <a:off x="5069536" y="5155129"/>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Sphere</a:t>
            </a:r>
          </a:p>
        </p:txBody>
      </p:sp>
      <p:sp>
        <p:nvSpPr>
          <p:cNvPr id="252" name="Text Placeholder 21">
            <a:extLst>
              <a:ext uri="{FF2B5EF4-FFF2-40B4-BE49-F238E27FC236}">
                <a16:creationId xmlns:a16="http://schemas.microsoft.com/office/drawing/2014/main" id="{FAFE339C-ADD0-48D6-9385-8AD1F894DE8C}"/>
              </a:ext>
            </a:extLst>
          </p:cNvPr>
          <p:cNvSpPr txBox="1">
            <a:spLocks/>
          </p:cNvSpPr>
          <p:nvPr/>
        </p:nvSpPr>
        <p:spPr>
          <a:xfrm>
            <a:off x="7406923" y="3139119"/>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Monitor</a:t>
            </a:r>
          </a:p>
        </p:txBody>
      </p:sp>
      <p:sp>
        <p:nvSpPr>
          <p:cNvPr id="258" name="Text Placeholder 21">
            <a:extLst>
              <a:ext uri="{FF2B5EF4-FFF2-40B4-BE49-F238E27FC236}">
                <a16:creationId xmlns:a16="http://schemas.microsoft.com/office/drawing/2014/main" id="{48F170C1-EE93-48D1-9345-DD6E3D46FE57}"/>
              </a:ext>
            </a:extLst>
          </p:cNvPr>
          <p:cNvSpPr txBox="1">
            <a:spLocks/>
          </p:cNvSpPr>
          <p:nvPr/>
        </p:nvSpPr>
        <p:spPr>
          <a:xfrm>
            <a:off x="7364808" y="2399132"/>
            <a:ext cx="116220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Core Azure Services</a:t>
            </a:r>
          </a:p>
        </p:txBody>
      </p:sp>
      <p:pic>
        <p:nvPicPr>
          <p:cNvPr id="259" name="Graphic 130">
            <a:extLst>
              <a:ext uri="{FF2B5EF4-FFF2-40B4-BE49-F238E27FC236}">
                <a16:creationId xmlns:a16="http://schemas.microsoft.com/office/drawing/2014/main" id="{D4A9872D-6F5D-4F86-8CD4-57EC3DE91746}"/>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11052"/>
          <a:stretch/>
        </p:blipFill>
        <p:spPr>
          <a:xfrm>
            <a:off x="8720293" y="2448915"/>
            <a:ext cx="420766" cy="365760"/>
          </a:xfrm>
          <a:prstGeom prst="rect">
            <a:avLst/>
          </a:prstGeom>
        </p:spPr>
      </p:pic>
      <p:sp>
        <p:nvSpPr>
          <p:cNvPr id="261" name="Text Placeholder 21">
            <a:extLst>
              <a:ext uri="{FF2B5EF4-FFF2-40B4-BE49-F238E27FC236}">
                <a16:creationId xmlns:a16="http://schemas.microsoft.com/office/drawing/2014/main" id="{2A73993E-CCB0-43D6-9F40-E6FC30E4ADB2}"/>
              </a:ext>
            </a:extLst>
          </p:cNvPr>
          <p:cNvSpPr txBox="1">
            <a:spLocks/>
          </p:cNvSpPr>
          <p:nvPr/>
        </p:nvSpPr>
        <p:spPr>
          <a:xfrm>
            <a:off x="7357085" y="3987303"/>
            <a:ext cx="1177647"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Stack</a:t>
            </a:r>
          </a:p>
        </p:txBody>
      </p:sp>
      <p:sp>
        <p:nvSpPr>
          <p:cNvPr id="262" name="Text Placeholder 21">
            <a:extLst>
              <a:ext uri="{FF2B5EF4-FFF2-40B4-BE49-F238E27FC236}">
                <a16:creationId xmlns:a16="http://schemas.microsoft.com/office/drawing/2014/main" id="{A1D344C8-16FD-4EB7-8989-80CEDACBC1C1}"/>
              </a:ext>
            </a:extLst>
          </p:cNvPr>
          <p:cNvSpPr txBox="1">
            <a:spLocks/>
          </p:cNvSpPr>
          <p:nvPr/>
        </p:nvSpPr>
        <p:spPr>
          <a:xfrm>
            <a:off x="9516112" y="2506853"/>
            <a:ext cx="1485552"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DevOps</a:t>
            </a:r>
          </a:p>
        </p:txBody>
      </p:sp>
      <p:sp>
        <p:nvSpPr>
          <p:cNvPr id="264" name="Text Placeholder 21">
            <a:extLst>
              <a:ext uri="{FF2B5EF4-FFF2-40B4-BE49-F238E27FC236}">
                <a16:creationId xmlns:a16="http://schemas.microsoft.com/office/drawing/2014/main" id="{4414C06B-BCCE-40CB-BA83-172815D8AEB7}"/>
              </a:ext>
            </a:extLst>
          </p:cNvPr>
          <p:cNvSpPr txBox="1">
            <a:spLocks/>
          </p:cNvSpPr>
          <p:nvPr/>
        </p:nvSpPr>
        <p:spPr>
          <a:xfrm>
            <a:off x="9714207" y="3079799"/>
            <a:ext cx="1077971"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Container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Registry</a:t>
            </a:r>
          </a:p>
        </p:txBody>
      </p:sp>
      <p:pic>
        <p:nvPicPr>
          <p:cNvPr id="93" name="Picture 2" descr="E:\Seagate Dashboard 2.0\Genius Marketing\Microsoft\October 2018\Symbols\CnE_Cloud\PNG\Azure Cortona Management Su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0742" y="5462904"/>
            <a:ext cx="473870" cy="473870"/>
          </a:xfrm>
          <a:prstGeom prst="rect">
            <a:avLst/>
          </a:prstGeom>
          <a:noFill/>
          <a:extLst>
            <a:ext uri="{909E8E84-426E-40DD-AFC4-6F175D3DCCD1}">
              <a14:hiddenFill xmlns:a14="http://schemas.microsoft.com/office/drawing/2010/main">
                <a:solidFill>
                  <a:srgbClr val="FFFFFF"/>
                </a:solidFill>
              </a14:hiddenFill>
            </a:ext>
          </a:extLst>
        </p:spPr>
      </p:pic>
      <p:sp>
        <p:nvSpPr>
          <p:cNvPr id="89" name="Text Placeholder 2">
            <a:extLst>
              <a:ext uri="{FF2B5EF4-FFF2-40B4-BE49-F238E27FC236}">
                <a16:creationId xmlns:a16="http://schemas.microsoft.com/office/drawing/2014/main" id="{6F5F790F-4232-449B-B75C-6E24EAFC007B}"/>
              </a:ext>
            </a:extLst>
          </p:cNvPr>
          <p:cNvSpPr txBox="1">
            <a:spLocks/>
          </p:cNvSpPr>
          <p:nvPr/>
        </p:nvSpPr>
        <p:spPr>
          <a:xfrm>
            <a:off x="272530" y="1142113"/>
            <a:ext cx="11339774" cy="276999"/>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929292"/>
                </a:solidFill>
                <a:effectLst/>
                <a:uLnTx/>
                <a:uFillTx/>
                <a:latin typeface="Segoe UI"/>
                <a:ea typeface="+mn-ea"/>
                <a:cs typeface="+mn-cs"/>
              </a:rPr>
              <a:t>Service Fabric is designed for mission-critical services</a:t>
            </a:r>
          </a:p>
        </p:txBody>
      </p:sp>
      <p:sp>
        <p:nvSpPr>
          <p:cNvPr id="104" name="Text Placeholder 21">
            <a:extLst>
              <a:ext uri="{FF2B5EF4-FFF2-40B4-BE49-F238E27FC236}">
                <a16:creationId xmlns:a16="http://schemas.microsoft.com/office/drawing/2014/main" id="{C39FE1DD-0229-4895-94C2-984E07F8163E}"/>
              </a:ext>
            </a:extLst>
          </p:cNvPr>
          <p:cNvSpPr txBox="1">
            <a:spLocks/>
          </p:cNvSpPr>
          <p:nvPr/>
        </p:nvSpPr>
        <p:spPr>
          <a:xfrm>
            <a:off x="7357085" y="5355432"/>
            <a:ext cx="1169923"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PlayFab</a:t>
            </a: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 Multiplayer Services</a:t>
            </a:r>
          </a:p>
        </p:txBody>
      </p:sp>
      <p:sp>
        <p:nvSpPr>
          <p:cNvPr id="108" name="Text Placeholder 21">
            <a:extLst>
              <a:ext uri="{FF2B5EF4-FFF2-40B4-BE49-F238E27FC236}">
                <a16:creationId xmlns:a16="http://schemas.microsoft.com/office/drawing/2014/main" id="{EF04CDCA-5019-422D-9D69-A17C7EB4688F}"/>
              </a:ext>
            </a:extLst>
          </p:cNvPr>
          <p:cNvSpPr txBox="1">
            <a:spLocks/>
          </p:cNvSpPr>
          <p:nvPr/>
        </p:nvSpPr>
        <p:spPr>
          <a:xfrm>
            <a:off x="5085507" y="572340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Digital Twins</a:t>
            </a:r>
          </a:p>
        </p:txBody>
      </p:sp>
      <p:sp>
        <p:nvSpPr>
          <p:cNvPr id="106" name="Text Placeholder 21">
            <a:extLst>
              <a:ext uri="{FF2B5EF4-FFF2-40B4-BE49-F238E27FC236}">
                <a16:creationId xmlns:a16="http://schemas.microsoft.com/office/drawing/2014/main" id="{F35EB05A-835E-47E2-BFC0-3C7CDBC00503}"/>
              </a:ext>
            </a:extLst>
          </p:cNvPr>
          <p:cNvSpPr txBox="1">
            <a:spLocks/>
          </p:cNvSpPr>
          <p:nvPr/>
        </p:nvSpPr>
        <p:spPr>
          <a:xfrm>
            <a:off x="2739277" y="5990342"/>
            <a:ext cx="1370558"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 Warehouse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07" name="Text Placeholder 21">
            <a:extLst>
              <a:ext uri="{FF2B5EF4-FFF2-40B4-BE49-F238E27FC236}">
                <a16:creationId xmlns:a16="http://schemas.microsoft.com/office/drawing/2014/main" id="{DB7294F3-D0FA-4BCA-991F-250B44FF88EA}"/>
              </a:ext>
            </a:extLst>
          </p:cNvPr>
          <p:cNvSpPr txBox="1">
            <a:spLocks/>
          </p:cNvSpPr>
          <p:nvPr/>
        </p:nvSpPr>
        <p:spPr>
          <a:xfrm>
            <a:off x="2741068" y="5093759"/>
            <a:ext cx="1370558"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Database Managed Instance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14" name="Text Placeholder 21">
            <a:extLst>
              <a:ext uri="{FF2B5EF4-FFF2-40B4-BE49-F238E27FC236}">
                <a16:creationId xmlns:a16="http://schemas.microsoft.com/office/drawing/2014/main" id="{BB1D1F88-C170-4FF9-92AF-446AD7A8B7B7}"/>
              </a:ext>
            </a:extLst>
          </p:cNvPr>
          <p:cNvSpPr txBox="1">
            <a:spLocks/>
          </p:cNvSpPr>
          <p:nvPr/>
        </p:nvSpPr>
        <p:spPr>
          <a:xfrm>
            <a:off x="5081103" y="4197096"/>
            <a:ext cx="128508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Service Bus</a:t>
            </a:r>
          </a:p>
        </p:txBody>
      </p:sp>
      <p:pic>
        <p:nvPicPr>
          <p:cNvPr id="4" name="Graphic 3">
            <a:extLst>
              <a:ext uri="{FF2B5EF4-FFF2-40B4-BE49-F238E27FC236}">
                <a16:creationId xmlns:a16="http://schemas.microsoft.com/office/drawing/2014/main" id="{79F78CD6-B772-47C0-B98E-7CBA3BE352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71722" y="5250023"/>
            <a:ext cx="457200" cy="457200"/>
          </a:xfrm>
          <a:prstGeom prst="rect">
            <a:avLst/>
          </a:prstGeom>
        </p:spPr>
      </p:pic>
      <p:pic>
        <p:nvPicPr>
          <p:cNvPr id="121" name="Cosmos DB" descr="Cosmos DB">
            <a:extLst>
              <a:ext uri="{FF2B5EF4-FFF2-40B4-BE49-F238E27FC236}">
                <a16:creationId xmlns:a16="http://schemas.microsoft.com/office/drawing/2014/main" id="{C0D41283-C759-4429-A0BA-9E41AE52EB88}"/>
              </a:ext>
            </a:extLst>
          </p:cNvPr>
          <p:cNvPicPr>
            <a:picLocks noChangeAspect="1"/>
          </p:cNvPicPr>
          <p:nvPr/>
        </p:nvPicPr>
        <p:blipFill>
          <a:blip r:embed="rId11"/>
          <a:stretch>
            <a:fillRect/>
          </a:stretch>
        </p:blipFill>
        <p:spPr>
          <a:xfrm>
            <a:off x="4214118" y="3194341"/>
            <a:ext cx="457200" cy="415140"/>
          </a:xfrm>
          <a:prstGeom prst="rect">
            <a:avLst/>
          </a:prstGeom>
        </p:spPr>
      </p:pic>
      <p:pic>
        <p:nvPicPr>
          <p:cNvPr id="122" name="Container Registry" descr="Container Registry">
            <a:extLst>
              <a:ext uri="{FF2B5EF4-FFF2-40B4-BE49-F238E27FC236}">
                <a16:creationId xmlns:a16="http://schemas.microsoft.com/office/drawing/2014/main" id="{39D91575-9C62-4D73-9B86-4E0D27713F52}"/>
              </a:ext>
            </a:extLst>
          </p:cNvPr>
          <p:cNvPicPr>
            <a:picLocks noChangeAspect="1"/>
          </p:cNvPicPr>
          <p:nvPr/>
        </p:nvPicPr>
        <p:blipFill>
          <a:blip r:embed="rId12"/>
          <a:stretch>
            <a:fillRect/>
          </a:stretch>
        </p:blipFill>
        <p:spPr>
          <a:xfrm>
            <a:off x="10927575" y="3267731"/>
            <a:ext cx="531660" cy="457200"/>
          </a:xfrm>
          <a:prstGeom prst="rect">
            <a:avLst/>
          </a:prstGeom>
        </p:spPr>
      </p:pic>
      <p:pic>
        <p:nvPicPr>
          <p:cNvPr id="123" name="Azure Database for MySQL" descr="Azure Database for MySQL">
            <a:extLst>
              <a:ext uri="{FF2B5EF4-FFF2-40B4-BE49-F238E27FC236}">
                <a16:creationId xmlns:a16="http://schemas.microsoft.com/office/drawing/2014/main" id="{3A317D81-1D2D-4F6C-A9C5-4E2CB178F43B}"/>
              </a:ext>
            </a:extLst>
          </p:cNvPr>
          <p:cNvPicPr>
            <a:picLocks noChangeAspect="1"/>
          </p:cNvPicPr>
          <p:nvPr/>
        </p:nvPicPr>
        <p:blipFill>
          <a:blip r:embed="rId13"/>
          <a:stretch>
            <a:fillRect/>
          </a:stretch>
        </p:blipFill>
        <p:spPr>
          <a:xfrm>
            <a:off x="4212203" y="3843236"/>
            <a:ext cx="340844" cy="457200"/>
          </a:xfrm>
          <a:prstGeom prst="rect">
            <a:avLst/>
          </a:prstGeom>
        </p:spPr>
      </p:pic>
      <p:pic>
        <p:nvPicPr>
          <p:cNvPr id="124" name="Azure Database for Post-gress SQL" descr="Azure Database for Post-gress SQL">
            <a:extLst>
              <a:ext uri="{FF2B5EF4-FFF2-40B4-BE49-F238E27FC236}">
                <a16:creationId xmlns:a16="http://schemas.microsoft.com/office/drawing/2014/main" id="{CD744DFA-5B3B-464B-9513-9E18934FDB9D}"/>
              </a:ext>
            </a:extLst>
          </p:cNvPr>
          <p:cNvPicPr>
            <a:picLocks noChangeAspect="1"/>
          </p:cNvPicPr>
          <p:nvPr/>
        </p:nvPicPr>
        <p:blipFill>
          <a:blip r:embed="rId14"/>
          <a:stretch>
            <a:fillRect/>
          </a:stretch>
        </p:blipFill>
        <p:spPr>
          <a:xfrm>
            <a:off x="4446969" y="4180170"/>
            <a:ext cx="346721" cy="457200"/>
          </a:xfrm>
          <a:prstGeom prst="rect">
            <a:avLst/>
          </a:prstGeom>
        </p:spPr>
      </p:pic>
      <p:pic>
        <p:nvPicPr>
          <p:cNvPr id="125" name="Data Warehouse" descr="Data Warehouse">
            <a:extLst>
              <a:ext uri="{FF2B5EF4-FFF2-40B4-BE49-F238E27FC236}">
                <a16:creationId xmlns:a16="http://schemas.microsoft.com/office/drawing/2014/main" id="{3FBEE19C-7979-49DC-AC0F-639F233C3599}"/>
              </a:ext>
            </a:extLst>
          </p:cNvPr>
          <p:cNvPicPr>
            <a:picLocks noChangeAspect="1"/>
          </p:cNvPicPr>
          <p:nvPr/>
        </p:nvPicPr>
        <p:blipFill>
          <a:blip r:embed="rId15"/>
          <a:stretch>
            <a:fillRect/>
          </a:stretch>
        </p:blipFill>
        <p:spPr>
          <a:xfrm>
            <a:off x="4208025" y="6012077"/>
            <a:ext cx="457200" cy="449474"/>
          </a:xfrm>
          <a:prstGeom prst="rect">
            <a:avLst/>
          </a:prstGeom>
        </p:spPr>
      </p:pic>
      <p:pic>
        <p:nvPicPr>
          <p:cNvPr id="126" name="Azure DevOps 3" descr="Azure DevOps">
            <a:extLst>
              <a:ext uri="{FF2B5EF4-FFF2-40B4-BE49-F238E27FC236}">
                <a16:creationId xmlns:a16="http://schemas.microsoft.com/office/drawing/2014/main" id="{2EDD3D61-7643-475F-A006-C25C9474371D}"/>
              </a:ext>
            </a:extLst>
          </p:cNvPr>
          <p:cNvPicPr>
            <a:picLocks noChangeAspect="1"/>
          </p:cNvPicPr>
          <p:nvPr/>
        </p:nvPicPr>
        <p:blipFill>
          <a:blip r:embed="rId16"/>
          <a:stretch>
            <a:fillRect/>
          </a:stretch>
        </p:blipFill>
        <p:spPr>
          <a:xfrm>
            <a:off x="10977981" y="2462527"/>
            <a:ext cx="467828" cy="459780"/>
          </a:xfrm>
          <a:prstGeom prst="rect">
            <a:avLst/>
          </a:prstGeom>
        </p:spPr>
      </p:pic>
      <p:pic>
        <p:nvPicPr>
          <p:cNvPr id="128" name="Maria DB" descr="Maria DB">
            <a:extLst>
              <a:ext uri="{FF2B5EF4-FFF2-40B4-BE49-F238E27FC236}">
                <a16:creationId xmlns:a16="http://schemas.microsoft.com/office/drawing/2014/main" id="{30630002-BA0D-4078-945F-31354CB05A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144312" y="4436319"/>
            <a:ext cx="457200" cy="457200"/>
          </a:xfrm>
          <a:prstGeom prst="rect">
            <a:avLst/>
          </a:prstGeom>
        </p:spPr>
      </p:pic>
      <p:pic>
        <p:nvPicPr>
          <p:cNvPr id="129" name="Office 365" descr="Office 365">
            <a:extLst>
              <a:ext uri="{FF2B5EF4-FFF2-40B4-BE49-F238E27FC236}">
                <a16:creationId xmlns:a16="http://schemas.microsoft.com/office/drawing/2014/main" id="{4B88FCF7-4B52-4F75-BF36-C2E5E106B2A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26154" y="2322570"/>
            <a:ext cx="520123" cy="520123"/>
          </a:xfrm>
          <a:prstGeom prst="rect">
            <a:avLst/>
          </a:prstGeom>
        </p:spPr>
      </p:pic>
      <p:pic>
        <p:nvPicPr>
          <p:cNvPr id="130" name="Stream Analytics" descr="Stream Analytics">
            <a:extLst>
              <a:ext uri="{FF2B5EF4-FFF2-40B4-BE49-F238E27FC236}">
                <a16:creationId xmlns:a16="http://schemas.microsoft.com/office/drawing/2014/main" id="{C5E2814E-C86E-4726-8B74-D7D8E03D71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53258" y="4585653"/>
            <a:ext cx="547764" cy="547764"/>
          </a:xfrm>
          <a:prstGeom prst="rect">
            <a:avLst/>
          </a:prstGeom>
        </p:spPr>
      </p:pic>
      <p:pic>
        <p:nvPicPr>
          <p:cNvPr id="131" name="SQL Database" descr="SQL Database">
            <a:extLst>
              <a:ext uri="{FF2B5EF4-FFF2-40B4-BE49-F238E27FC236}">
                <a16:creationId xmlns:a16="http://schemas.microsoft.com/office/drawing/2014/main" id="{F072A6F1-BE57-4878-96B2-F9293B55D40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17267" y="2526331"/>
            <a:ext cx="457200" cy="457200"/>
          </a:xfrm>
          <a:prstGeom prst="rect">
            <a:avLst/>
          </a:prstGeom>
        </p:spPr>
      </p:pic>
      <p:pic>
        <p:nvPicPr>
          <p:cNvPr id="132" name="Azure Stack 2" descr="Azure Stack">
            <a:extLst>
              <a:ext uri="{FF2B5EF4-FFF2-40B4-BE49-F238E27FC236}">
                <a16:creationId xmlns:a16="http://schemas.microsoft.com/office/drawing/2014/main" id="{FED7E39E-B91F-4781-995B-A4098CB758A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656356" y="3860589"/>
            <a:ext cx="548640" cy="548640"/>
          </a:xfrm>
          <a:prstGeom prst="rect">
            <a:avLst/>
          </a:prstGeom>
        </p:spPr>
      </p:pic>
      <p:pic>
        <p:nvPicPr>
          <p:cNvPr id="135" name="Monitor" descr="Monitor">
            <a:extLst>
              <a:ext uri="{FF2B5EF4-FFF2-40B4-BE49-F238E27FC236}">
                <a16:creationId xmlns:a16="http://schemas.microsoft.com/office/drawing/2014/main" id="{F7586317-C4DE-4188-A1D9-08D4E13113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702076" y="3160954"/>
            <a:ext cx="457200" cy="457200"/>
          </a:xfrm>
          <a:prstGeom prst="rect">
            <a:avLst/>
          </a:prstGeom>
        </p:spPr>
      </p:pic>
      <p:pic>
        <p:nvPicPr>
          <p:cNvPr id="136" name="Dynamics 365" descr="Dynamics 365">
            <a:extLst>
              <a:ext uri="{FF2B5EF4-FFF2-40B4-BE49-F238E27FC236}">
                <a16:creationId xmlns:a16="http://schemas.microsoft.com/office/drawing/2014/main" id="{D21897DB-BFA7-48B7-9511-C5EEEA4EAA41}"/>
              </a:ext>
            </a:extLst>
          </p:cNvPr>
          <p:cNvPicPr>
            <a:picLocks noChangeAspect="1"/>
          </p:cNvPicPr>
          <p:nvPr/>
        </p:nvPicPr>
        <p:blipFill>
          <a:blip r:embed="rId29"/>
          <a:stretch>
            <a:fillRect/>
          </a:stretch>
        </p:blipFill>
        <p:spPr>
          <a:xfrm>
            <a:off x="1965838" y="3589232"/>
            <a:ext cx="303678" cy="476201"/>
          </a:xfrm>
          <a:prstGeom prst="rect">
            <a:avLst/>
          </a:prstGeom>
        </p:spPr>
      </p:pic>
      <p:pic>
        <p:nvPicPr>
          <p:cNvPr id="137" name="Event Hubs" descr="Event Hubs">
            <a:extLst>
              <a:ext uri="{FF2B5EF4-FFF2-40B4-BE49-F238E27FC236}">
                <a16:creationId xmlns:a16="http://schemas.microsoft.com/office/drawing/2014/main" id="{5F2BD8C5-EA48-4DEE-9D7F-073435896F66}"/>
              </a:ext>
            </a:extLst>
          </p:cNvPr>
          <p:cNvPicPr>
            <a:picLocks noChangeAspect="1"/>
          </p:cNvPicPr>
          <p:nvPr/>
        </p:nvPicPr>
        <p:blipFill>
          <a:blip r:embed="rId30"/>
          <a:stretch>
            <a:fillRect/>
          </a:stretch>
        </p:blipFill>
        <p:spPr>
          <a:xfrm>
            <a:off x="6355327" y="2465107"/>
            <a:ext cx="434190" cy="457200"/>
          </a:xfrm>
          <a:prstGeom prst="rect">
            <a:avLst/>
          </a:prstGeom>
        </p:spPr>
      </p:pic>
      <p:pic>
        <p:nvPicPr>
          <p:cNvPr id="138" name="Event Grid" descr="Event Grid">
            <a:extLst>
              <a:ext uri="{FF2B5EF4-FFF2-40B4-BE49-F238E27FC236}">
                <a16:creationId xmlns:a16="http://schemas.microsoft.com/office/drawing/2014/main" id="{24097FBB-549C-4D8B-8AE7-C1DDFDB3D727}"/>
              </a:ext>
            </a:extLst>
          </p:cNvPr>
          <p:cNvPicPr>
            <a:picLocks noChangeAspect="1"/>
          </p:cNvPicPr>
          <p:nvPr/>
        </p:nvPicPr>
        <p:blipFill>
          <a:blip r:embed="rId31"/>
          <a:stretch>
            <a:fillRect/>
          </a:stretch>
        </p:blipFill>
        <p:spPr>
          <a:xfrm>
            <a:off x="6343902" y="3583635"/>
            <a:ext cx="457040" cy="457200"/>
          </a:xfrm>
          <a:prstGeom prst="rect">
            <a:avLst/>
          </a:prstGeom>
        </p:spPr>
      </p:pic>
      <p:pic>
        <p:nvPicPr>
          <p:cNvPr id="139" name="IoT Hub" descr="IoT Hub">
            <a:extLst>
              <a:ext uri="{FF2B5EF4-FFF2-40B4-BE49-F238E27FC236}">
                <a16:creationId xmlns:a16="http://schemas.microsoft.com/office/drawing/2014/main" id="{00D315BB-80A8-4EC5-9A3E-B89EC5AC3F35}"/>
              </a:ext>
            </a:extLst>
          </p:cNvPr>
          <p:cNvPicPr>
            <a:picLocks noChangeAspect="1"/>
          </p:cNvPicPr>
          <p:nvPr/>
        </p:nvPicPr>
        <p:blipFill>
          <a:blip r:embed="rId32"/>
          <a:stretch>
            <a:fillRect/>
          </a:stretch>
        </p:blipFill>
        <p:spPr>
          <a:xfrm>
            <a:off x="6343902" y="3039131"/>
            <a:ext cx="457040" cy="457200"/>
          </a:xfrm>
          <a:prstGeom prst="rect">
            <a:avLst/>
          </a:prstGeom>
        </p:spPr>
      </p:pic>
      <p:pic>
        <p:nvPicPr>
          <p:cNvPr id="140" name="Service Bus (New)" descr="Service Bus (New)">
            <a:extLst>
              <a:ext uri="{FF2B5EF4-FFF2-40B4-BE49-F238E27FC236}">
                <a16:creationId xmlns:a16="http://schemas.microsoft.com/office/drawing/2014/main" id="{A03BA885-12D0-4CFF-80BF-62378FD38AA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343822" y="4104145"/>
            <a:ext cx="457200" cy="457200"/>
          </a:xfrm>
          <a:prstGeom prst="rect">
            <a:avLst/>
          </a:prstGeom>
        </p:spPr>
      </p:pic>
      <p:pic>
        <p:nvPicPr>
          <p:cNvPr id="235" name="Picture 234">
            <a:extLst>
              <a:ext uri="{FF2B5EF4-FFF2-40B4-BE49-F238E27FC236}">
                <a16:creationId xmlns:a16="http://schemas.microsoft.com/office/drawing/2014/main" id="{0767B810-6C21-43EF-9BB4-5E3F40A42AC7}"/>
              </a:ext>
            </a:extLst>
          </p:cNvPr>
          <p:cNvPicPr>
            <a:picLocks noChangeAspect="1"/>
          </p:cNvPicPr>
          <p:nvPr/>
        </p:nvPicPr>
        <p:blipFill>
          <a:blip r:embed="rId35">
            <a:clrChange>
              <a:clrFrom>
                <a:srgbClr val="000000"/>
              </a:clrFrom>
              <a:clrTo>
                <a:srgbClr val="000000">
                  <a:alpha val="0"/>
                </a:srgbClr>
              </a:clrTo>
            </a:clrChange>
          </a:blip>
          <a:stretch>
            <a:fillRect/>
          </a:stretch>
        </p:blipFill>
        <p:spPr>
          <a:xfrm>
            <a:off x="6345005" y="5206162"/>
            <a:ext cx="454835" cy="457200"/>
          </a:xfrm>
          <a:prstGeom prst="rect">
            <a:avLst/>
          </a:prstGeom>
        </p:spPr>
      </p:pic>
      <p:pic>
        <p:nvPicPr>
          <p:cNvPr id="236" name="Picture 235">
            <a:extLst>
              <a:ext uri="{FF2B5EF4-FFF2-40B4-BE49-F238E27FC236}">
                <a16:creationId xmlns:a16="http://schemas.microsoft.com/office/drawing/2014/main" id="{2ABE0501-4B48-4315-911A-FCC4111194E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8656356" y="5425519"/>
            <a:ext cx="548640" cy="548640"/>
          </a:xfrm>
          <a:prstGeom prst="rect">
            <a:avLst/>
          </a:prstGeom>
        </p:spPr>
      </p:pic>
      <p:pic>
        <p:nvPicPr>
          <p:cNvPr id="251" name="Graphic 250">
            <a:extLst>
              <a:ext uri="{FF2B5EF4-FFF2-40B4-BE49-F238E27FC236}">
                <a16:creationId xmlns:a16="http://schemas.microsoft.com/office/drawing/2014/main" id="{B6A6914B-34AD-4701-B3E6-9B2E7C45BD5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889077" y="4189263"/>
            <a:ext cx="457200" cy="457200"/>
          </a:xfrm>
          <a:prstGeom prst="rect">
            <a:avLst/>
          </a:prstGeom>
        </p:spPr>
      </p:pic>
      <p:pic>
        <p:nvPicPr>
          <p:cNvPr id="254" name="Graphic 253">
            <a:extLst>
              <a:ext uri="{FF2B5EF4-FFF2-40B4-BE49-F238E27FC236}">
                <a16:creationId xmlns:a16="http://schemas.microsoft.com/office/drawing/2014/main" id="{06F431A0-F89D-49F2-90D3-EE8FD8906EB7}"/>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343822" y="5866812"/>
            <a:ext cx="457200" cy="457200"/>
          </a:xfrm>
          <a:prstGeom prst="rect">
            <a:avLst/>
          </a:prstGeom>
        </p:spPr>
      </p:pic>
      <p:pic>
        <p:nvPicPr>
          <p:cNvPr id="134" name="Microsoft Teams" descr="Microsoft Teams">
            <a:extLst>
              <a:ext uri="{FF2B5EF4-FFF2-40B4-BE49-F238E27FC236}">
                <a16:creationId xmlns:a16="http://schemas.microsoft.com/office/drawing/2014/main" id="{0C0D3893-C86B-46F4-A96E-0990EC97727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889077" y="2944338"/>
            <a:ext cx="457200" cy="457200"/>
          </a:xfrm>
          <a:prstGeom prst="rect">
            <a:avLst/>
          </a:prstGeom>
        </p:spPr>
      </p:pic>
    </p:spTree>
    <p:extLst>
      <p:ext uri="{BB962C8B-B14F-4D97-AF65-F5344CB8AC3E}">
        <p14:creationId xmlns:p14="http://schemas.microsoft.com/office/powerpoint/2010/main" val="2243389796"/>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svg="http://schemas.microsoft.com/office/drawing/2016/SVG/main" xmlns:a16="http://schemas.microsoft.com/office/drawing/2014/main"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831</TotalTime>
  <Words>1229</Words>
  <Application>Microsoft Office PowerPoint</Application>
  <PresentationFormat>Widescreen</PresentationFormat>
  <Paragraphs>198</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Consolas</vt:lpstr>
      <vt:lpstr>Segoe UI</vt:lpstr>
      <vt:lpstr>Segoe UI Light</vt:lpstr>
      <vt:lpstr>Segoe UI Semibold</vt:lpstr>
      <vt:lpstr>Wingdings</vt:lpstr>
      <vt:lpstr>Celestial</vt:lpstr>
      <vt:lpstr>Using Service Fabric</vt:lpstr>
      <vt:lpstr>About us</vt:lpstr>
      <vt:lpstr>PowerPoint Presentation</vt:lpstr>
      <vt:lpstr>PowerPoint Presentation</vt:lpstr>
      <vt:lpstr>PowerPoint Presentation</vt:lpstr>
      <vt:lpstr>PowerPoint Presentation</vt:lpstr>
      <vt:lpstr>PowerPoint Presentation</vt:lpstr>
      <vt:lpstr>PowerPoint Presentation</vt:lpstr>
      <vt:lpstr>Service Fabric Powers Azure and Microsoft services</vt:lpstr>
      <vt:lpstr>PowerPoint Presentation</vt:lpstr>
      <vt:lpstr>PowerPoint Presentation</vt:lpstr>
      <vt:lpstr>PowerPoint Presentation</vt:lpstr>
      <vt:lpstr>PowerPoint Presentation</vt:lpstr>
      <vt:lpstr>PowerPoint Presentation</vt:lpstr>
      <vt:lpstr>Service types</vt:lpstr>
      <vt:lpstr>Communications</vt:lpstr>
      <vt:lpstr>Communications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Service Fabric</dc:title>
  <dc:creator>Will Tartak</dc:creator>
  <cp:lastModifiedBy>Javier Perez</cp:lastModifiedBy>
  <cp:revision>55</cp:revision>
  <dcterms:created xsi:type="dcterms:W3CDTF">2020-02-20T01:27:58Z</dcterms:created>
  <dcterms:modified xsi:type="dcterms:W3CDTF">2020-02-28T21:27:24Z</dcterms:modified>
</cp:coreProperties>
</file>