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363"/>
    <a:srgbClr val="4CD3D6"/>
    <a:srgbClr val="4ED2A1"/>
    <a:srgbClr val="B28BE8"/>
    <a:srgbClr val="B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>
        <p:scale>
          <a:sx n="110" d="100"/>
          <a:sy n="110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CA1-94BB-6648-8C92-5FC2CE9E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728" y="2453055"/>
            <a:ext cx="7286544" cy="1530193"/>
          </a:xfrm>
        </p:spPr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9507-6472-844D-ABFB-D86E9E0DA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885" y="4206841"/>
            <a:ext cx="2772230" cy="39902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0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0532-C6B6-D942-8CEA-34547805943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825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+mn-lt"/>
              </a:rPr>
              <a:t>III. Conventions,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07C3A-6863-454F-B3B0-28439D7584AE}"/>
              </a:ext>
            </a:extLst>
          </p:cNvPr>
          <p:cNvSpPr txBox="1"/>
          <p:nvPr/>
        </p:nvSpPr>
        <p:spPr>
          <a:xfrm>
            <a:off x="1736203" y="1875099"/>
            <a:ext cx="86416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Naming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b="1" dirty="0"/>
              <a:t>Feature branches: </a:t>
            </a:r>
            <a:r>
              <a:rPr lang="en-VN" dirty="0"/>
              <a:t>feature/NameOfFeature (PascalCase - </a:t>
            </a:r>
            <a:r>
              <a:rPr lang="en-VN" dirty="0">
                <a:solidFill>
                  <a:srgbClr val="FF0000"/>
                </a:solidFill>
              </a:rPr>
              <a:t>ExportCSVInvoice</a:t>
            </a:r>
            <a:r>
              <a:rPr lang="en-VN" dirty="0"/>
              <a:t>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b="1" dirty="0"/>
              <a:t>Release branches: </a:t>
            </a:r>
            <a:r>
              <a:rPr lang="en-VN" dirty="0"/>
              <a:t>release/NameOfRelease (PascalCase - </a:t>
            </a:r>
            <a:r>
              <a:rPr lang="en-VN" dirty="0">
                <a:solidFill>
                  <a:srgbClr val="FF0000"/>
                </a:solidFill>
              </a:rPr>
              <a:t>Version3.1</a:t>
            </a:r>
            <a:r>
              <a:rPr lang="en-VN" dirty="0"/>
              <a:t>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b="1" dirty="0"/>
              <a:t>Hotfix branches: </a:t>
            </a:r>
            <a:r>
              <a:rPr lang="en-VN" dirty="0"/>
              <a:t>hotfix/NameOfHotfix (PascalCase - </a:t>
            </a:r>
            <a:r>
              <a:rPr lang="en-VN" dirty="0">
                <a:solidFill>
                  <a:srgbClr val="FF0000"/>
                </a:solidFill>
              </a:rPr>
              <a:t>FixErrorLogin</a:t>
            </a:r>
            <a:r>
              <a:rPr lang="en-VN" dirty="0"/>
              <a:t>).</a:t>
            </a:r>
            <a:endParaRPr lang="en-V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Tag Version (Main Develop)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b="1" dirty="0"/>
              <a:t>Techlead/SA has permission to do that.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b="1" dirty="0"/>
              <a:t>After complete a sprint or hotfix </a:t>
            </a:r>
            <a:r>
              <a:rPr lang="en-VN" b="1" dirty="0">
                <a:sym typeface="Wingdings" pitchFamily="2" charset="2"/>
              </a:rPr>
              <a:t> must to be tagged version.</a:t>
            </a:r>
            <a:endParaRPr lang="en-VN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b="1" dirty="0"/>
              <a:t>NameOfVersion’s format like:  </a:t>
            </a:r>
            <a:r>
              <a:rPr lang="en-VN" b="1" dirty="0">
                <a:solidFill>
                  <a:srgbClr val="FF0000"/>
                </a:solidFill>
              </a:rPr>
              <a:t>Version3.1.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PullRequest/MergeRequest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VN" dirty="0"/>
              <a:t>Every change between in each branch (main, develop, feature,…) must be created </a:t>
            </a:r>
          </a:p>
          <a:p>
            <a:pPr lvl="1"/>
            <a:r>
              <a:rPr lang="en-VN" dirty="0"/>
              <a:t>pullrequest/merge request and review by Techlead/SA.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Role and Permission need configed to guaranteed GitFlow. </a:t>
            </a:r>
          </a:p>
        </p:txBody>
      </p:sp>
    </p:spTree>
    <p:extLst>
      <p:ext uri="{BB962C8B-B14F-4D97-AF65-F5344CB8AC3E}">
        <p14:creationId xmlns:p14="http://schemas.microsoft.com/office/powerpoint/2010/main" val="333429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0532-C6B6-D942-8CEA-34547805943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825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+mn-lt"/>
              </a:rPr>
              <a:t>III. Conventions, Rules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96BBF1-B856-CA4D-ADC2-E5740E8A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01834"/>
              </p:ext>
            </p:extLst>
          </p:nvPr>
        </p:nvGraphicFramePr>
        <p:xfrm>
          <a:off x="1251678" y="1640742"/>
          <a:ext cx="10178322" cy="4587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4046">
                  <a:extLst>
                    <a:ext uri="{9D8B030D-6E8A-4147-A177-3AD203B41FA5}">
                      <a16:colId xmlns:a16="http://schemas.microsoft.com/office/drawing/2014/main" val="1218208356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3656360451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731137175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4111631368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980366850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609831083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02155660"/>
                    </a:ext>
                  </a:extLst>
                </a:gridCol>
              </a:tblGrid>
              <a:tr h="977788">
                <a:tc>
                  <a:txBody>
                    <a:bodyPr/>
                    <a:lstStyle/>
                    <a:p>
                      <a:r>
                        <a:rPr lang="en-VN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Accept pullrequest/merge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TagVersion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0362"/>
                  </a:ext>
                </a:extLst>
              </a:tr>
              <a:tr h="566496">
                <a:tc rowSpan="3">
                  <a:txBody>
                    <a:bodyPr/>
                    <a:lstStyle/>
                    <a:p>
                      <a:pPr algn="ctr"/>
                      <a:r>
                        <a:rPr lang="en-VN" dirty="0"/>
                        <a:t>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3532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Techlead/SA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0437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84955"/>
                  </a:ext>
                </a:extLst>
              </a:tr>
              <a:tr h="566496">
                <a:tc rowSpan="3">
                  <a:txBody>
                    <a:bodyPr/>
                    <a:lstStyle/>
                    <a:p>
                      <a:pPr algn="ctr"/>
                      <a:r>
                        <a:rPr lang="en-VN" dirty="0"/>
                        <a:t>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38100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Techlead/SA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19954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5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4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0532-C6B6-D942-8CEA-34547805943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825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+mn-lt"/>
              </a:rPr>
              <a:t>III. Conventions, Rules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96BBF1-B856-CA4D-ADC2-E5740E8A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24750"/>
              </p:ext>
            </p:extLst>
          </p:nvPr>
        </p:nvGraphicFramePr>
        <p:xfrm>
          <a:off x="1251678" y="1640742"/>
          <a:ext cx="10178322" cy="4587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4046">
                  <a:extLst>
                    <a:ext uri="{9D8B030D-6E8A-4147-A177-3AD203B41FA5}">
                      <a16:colId xmlns:a16="http://schemas.microsoft.com/office/drawing/2014/main" val="1218208356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3656360451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731137175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4111631368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980366850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609831083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02155660"/>
                    </a:ext>
                  </a:extLst>
                </a:gridCol>
              </a:tblGrid>
              <a:tr h="977788">
                <a:tc>
                  <a:txBody>
                    <a:bodyPr/>
                    <a:lstStyle/>
                    <a:p>
                      <a:r>
                        <a:rPr lang="en-VN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Accept pullrequest/merge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TagVersion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0362"/>
                  </a:ext>
                </a:extLst>
              </a:tr>
              <a:tr h="566496">
                <a:tc rowSpan="3">
                  <a:txBody>
                    <a:bodyPr/>
                    <a:lstStyle/>
                    <a:p>
                      <a:pPr algn="ctr"/>
                      <a:r>
                        <a:rPr lang="en-V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3532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Techlead/SA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0437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84955"/>
                  </a:ext>
                </a:extLst>
              </a:tr>
              <a:tr h="566496">
                <a:tc rowSpan="3">
                  <a:txBody>
                    <a:bodyPr/>
                    <a:lstStyle/>
                    <a:p>
                      <a:pPr algn="ctr"/>
                      <a:r>
                        <a:rPr lang="en-VN" dirty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38100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Techlead/SA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19954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5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5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0532-C6B6-D942-8CEA-34547805943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825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+mn-lt"/>
              </a:rPr>
              <a:t>III. Conventions, Rules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96BBF1-B856-CA4D-ADC2-E5740E8A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95588"/>
              </p:ext>
            </p:extLst>
          </p:nvPr>
        </p:nvGraphicFramePr>
        <p:xfrm>
          <a:off x="1251678" y="1640742"/>
          <a:ext cx="10178322" cy="2888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4046">
                  <a:extLst>
                    <a:ext uri="{9D8B030D-6E8A-4147-A177-3AD203B41FA5}">
                      <a16:colId xmlns:a16="http://schemas.microsoft.com/office/drawing/2014/main" val="1218208356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3656360451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731137175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4111631368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980366850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609831083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02155660"/>
                    </a:ext>
                  </a:extLst>
                </a:gridCol>
              </a:tblGrid>
              <a:tr h="977788">
                <a:tc>
                  <a:txBody>
                    <a:bodyPr/>
                    <a:lstStyle/>
                    <a:p>
                      <a:r>
                        <a:rPr lang="en-VN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Accept pullrequest/merge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TagVersion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0362"/>
                  </a:ext>
                </a:extLst>
              </a:tr>
              <a:tr h="566496">
                <a:tc rowSpan="3">
                  <a:txBody>
                    <a:bodyPr/>
                    <a:lstStyle/>
                    <a:p>
                      <a:pPr algn="ctr"/>
                      <a:r>
                        <a:rPr lang="en-VN" dirty="0"/>
                        <a:t>Hotfix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3532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Techlead/SA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0437"/>
                  </a:ext>
                </a:extLst>
              </a:tr>
              <a:tr h="566496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8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C3CF4-5BB2-AC46-BB59-9FAECE1927DB}"/>
              </a:ext>
            </a:extLst>
          </p:cNvPr>
          <p:cNvSpPr txBox="1"/>
          <p:nvPr/>
        </p:nvSpPr>
        <p:spPr>
          <a:xfrm>
            <a:off x="2113808" y="2875002"/>
            <a:ext cx="3550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6600" dirty="0"/>
              <a:t>IV. DEMO</a:t>
            </a:r>
          </a:p>
        </p:txBody>
      </p:sp>
    </p:spTree>
    <p:extLst>
      <p:ext uri="{BB962C8B-B14F-4D97-AF65-F5344CB8AC3E}">
        <p14:creationId xmlns:p14="http://schemas.microsoft.com/office/powerpoint/2010/main" val="32348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1D309-C079-3E44-88AF-F90B144415D6}"/>
              </a:ext>
            </a:extLst>
          </p:cNvPr>
          <p:cNvSpPr txBox="1"/>
          <p:nvPr/>
        </p:nvSpPr>
        <p:spPr>
          <a:xfrm>
            <a:off x="3392727" y="2481943"/>
            <a:ext cx="5880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7200" dirty="0"/>
              <a:t>THANK YOU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BE983-CE88-604A-8C9D-FFBF3E1E42D7}"/>
              </a:ext>
            </a:extLst>
          </p:cNvPr>
          <p:cNvSpPr txBox="1"/>
          <p:nvPr/>
        </p:nvSpPr>
        <p:spPr>
          <a:xfrm>
            <a:off x="7587016" y="3835730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Vũ Đức Thắng</a:t>
            </a:r>
          </a:p>
        </p:txBody>
      </p:sp>
    </p:spTree>
    <p:extLst>
      <p:ext uri="{BB962C8B-B14F-4D97-AF65-F5344CB8AC3E}">
        <p14:creationId xmlns:p14="http://schemas.microsoft.com/office/powerpoint/2010/main" val="40656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>
            <a:extLst>
              <a:ext uri="{FF2B5EF4-FFF2-40B4-BE49-F238E27FC236}">
                <a16:creationId xmlns:a16="http://schemas.microsoft.com/office/drawing/2014/main" id="{ADC43252-38DB-9D44-BFB9-316BD8C3A909}"/>
              </a:ext>
            </a:extLst>
          </p:cNvPr>
          <p:cNvSpPr/>
          <p:nvPr/>
        </p:nvSpPr>
        <p:spPr>
          <a:xfrm>
            <a:off x="2597443" y="919976"/>
            <a:ext cx="6434667" cy="9934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cs typeface="Arial" panose="020B0604020202020204" pitchFamily="34" charset="0"/>
              </a:rPr>
              <a:t> I. What is </a:t>
            </a:r>
            <a:r>
              <a:rPr lang="en-US" sz="3600" dirty="0" err="1">
                <a:solidFill>
                  <a:schemeClr val="tx1"/>
                </a:solidFill>
                <a:cs typeface="Arial" panose="020B0604020202020204" pitchFamily="34" charset="0"/>
              </a:rPr>
              <a:t>GitFlow</a:t>
            </a:r>
            <a:r>
              <a:rPr lang="en-US" sz="3600" dirty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9DD1E904-7360-7244-A682-D8F4CF1035F6}"/>
              </a:ext>
            </a:extLst>
          </p:cNvPr>
          <p:cNvSpPr/>
          <p:nvPr/>
        </p:nvSpPr>
        <p:spPr>
          <a:xfrm>
            <a:off x="3105014" y="2143268"/>
            <a:ext cx="6434667" cy="9934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cs typeface="Arial" panose="020B0604020202020204" pitchFamily="34" charset="0"/>
              </a:rPr>
              <a:t> II. How it works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4D3814ED-6439-6A49-87BF-78103EAAE941}"/>
              </a:ext>
            </a:extLst>
          </p:cNvPr>
          <p:cNvSpPr/>
          <p:nvPr/>
        </p:nvSpPr>
        <p:spPr>
          <a:xfrm>
            <a:off x="4234264" y="4589852"/>
            <a:ext cx="6434667" cy="9934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cs typeface="Arial" panose="020B0604020202020204" pitchFamily="34" charset="0"/>
              </a:rPr>
              <a:t> IV. Demo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6BB21F-DFA6-C146-B624-309ECAADF045}"/>
              </a:ext>
            </a:extLst>
          </p:cNvPr>
          <p:cNvSpPr/>
          <p:nvPr/>
        </p:nvSpPr>
        <p:spPr>
          <a:xfrm>
            <a:off x="3697249" y="3366560"/>
            <a:ext cx="6434667" cy="9934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cs typeface="Arial" panose="020B0604020202020204" pitchFamily="34" charset="0"/>
              </a:rPr>
              <a:t> III. Conventions, Rules</a:t>
            </a:r>
          </a:p>
        </p:txBody>
      </p:sp>
    </p:spTree>
    <p:extLst>
      <p:ext uri="{BB962C8B-B14F-4D97-AF65-F5344CB8AC3E}">
        <p14:creationId xmlns:p14="http://schemas.microsoft.com/office/powerpoint/2010/main" val="354830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13A-5ED5-4E41-9D94-0156E0D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I. What is </a:t>
            </a:r>
            <a:r>
              <a:rPr lang="en-US" cap="none" dirty="0" err="1">
                <a:latin typeface="+mn-lt"/>
              </a:rPr>
              <a:t>GitFlow</a:t>
            </a:r>
            <a:r>
              <a:rPr lang="en-US" cap="none" dirty="0">
                <a:latin typeface="+mn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F114-42DF-DD43-ABBB-AA921547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10335"/>
            <a:ext cx="10178322" cy="1878640"/>
          </a:xfrm>
        </p:spPr>
        <p:txBody>
          <a:bodyPr/>
          <a:lstStyle/>
          <a:p>
            <a:r>
              <a:rPr lang="en-US" dirty="0"/>
              <a:t>Made by </a:t>
            </a:r>
            <a:r>
              <a:rPr lang="en-US" dirty="0" err="1"/>
              <a:t>Vicent</a:t>
            </a:r>
            <a:r>
              <a:rPr lang="en-US" dirty="0"/>
              <a:t> Driessen at </a:t>
            </a:r>
            <a:r>
              <a:rPr lang="en-US" dirty="0" err="1"/>
              <a:t>nvie</a:t>
            </a:r>
            <a:r>
              <a:rPr lang="en-US" dirty="0"/>
              <a:t>.</a:t>
            </a:r>
          </a:p>
          <a:p>
            <a:r>
              <a:rPr lang="en-US" dirty="0"/>
              <a:t>Git branching model – streamlining collaboration and scaling teams.</a:t>
            </a:r>
          </a:p>
          <a:p>
            <a:r>
              <a:rPr lang="en-US" dirty="0"/>
              <a:t>Give rules </a:t>
            </a:r>
            <a:r>
              <a:rPr lang="en-US" dirty="0" err="1"/>
              <a:t>fow</a:t>
            </a:r>
            <a:r>
              <a:rPr lang="en-US" dirty="0"/>
              <a:t> how to work with </a:t>
            </a:r>
            <a:r>
              <a:rPr lang="en-US" dirty="0" err="1"/>
              <a:t>invidual</a:t>
            </a:r>
            <a:r>
              <a:rPr lang="en-US" dirty="0"/>
              <a:t> branches by assigning specific roles and defining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38588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13A-5ED5-4E41-9D94-0156E0D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II. How it works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A7D16-1D67-1748-88CC-4F6A6B4BC9CD}"/>
              </a:ext>
            </a:extLst>
          </p:cNvPr>
          <p:cNvSpPr/>
          <p:nvPr/>
        </p:nvSpPr>
        <p:spPr>
          <a:xfrm>
            <a:off x="1343379" y="1851378"/>
            <a:ext cx="1444978" cy="733778"/>
          </a:xfrm>
          <a:prstGeom prst="roundRect">
            <a:avLst/>
          </a:prstGeom>
          <a:solidFill>
            <a:srgbClr val="B3E3FF"/>
          </a:solidFill>
          <a:ln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68F7F6-6A57-F44D-9348-7B7704DF9A5F}"/>
              </a:ext>
            </a:extLst>
          </p:cNvPr>
          <p:cNvSpPr/>
          <p:nvPr/>
        </p:nvSpPr>
        <p:spPr>
          <a:xfrm>
            <a:off x="3189112" y="1851378"/>
            <a:ext cx="1444978" cy="733778"/>
          </a:xfrm>
          <a:prstGeom prst="roundRect">
            <a:avLst/>
          </a:prstGeom>
          <a:solidFill>
            <a:srgbClr val="FD8363"/>
          </a:solidFill>
          <a:ln>
            <a:solidFill>
              <a:srgbClr val="FD8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Hotfix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189E71-8123-9E40-BE72-F547CAEAE27B}"/>
              </a:ext>
            </a:extLst>
          </p:cNvPr>
          <p:cNvSpPr/>
          <p:nvPr/>
        </p:nvSpPr>
        <p:spPr>
          <a:xfrm>
            <a:off x="5034845" y="1851378"/>
            <a:ext cx="1444978" cy="733778"/>
          </a:xfrm>
          <a:prstGeom prst="roundRect">
            <a:avLst/>
          </a:prstGeom>
          <a:solidFill>
            <a:srgbClr val="4CD3D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550020-92EE-D84C-8348-F687F21D761D}"/>
              </a:ext>
            </a:extLst>
          </p:cNvPr>
          <p:cNvSpPr/>
          <p:nvPr/>
        </p:nvSpPr>
        <p:spPr>
          <a:xfrm>
            <a:off x="6880578" y="1851378"/>
            <a:ext cx="1444978" cy="733778"/>
          </a:xfrm>
          <a:prstGeom prst="roundRect">
            <a:avLst/>
          </a:prstGeom>
          <a:solidFill>
            <a:srgbClr val="B28B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2C3E70-31A1-944F-A992-499BF2D4F60F}"/>
              </a:ext>
            </a:extLst>
          </p:cNvPr>
          <p:cNvSpPr/>
          <p:nvPr/>
        </p:nvSpPr>
        <p:spPr>
          <a:xfrm>
            <a:off x="8726311" y="1851378"/>
            <a:ext cx="1444978" cy="733778"/>
          </a:xfrm>
          <a:prstGeom prst="roundRect">
            <a:avLst/>
          </a:prstGeom>
          <a:solidFill>
            <a:srgbClr val="4ED2A1"/>
          </a:solidFill>
          <a:ln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6AAF4-B809-8846-803D-15AF6934BE3E}"/>
              </a:ext>
            </a:extLst>
          </p:cNvPr>
          <p:cNvCxnSpPr/>
          <p:nvPr/>
        </p:nvCxnSpPr>
        <p:spPr>
          <a:xfrm>
            <a:off x="2089618" y="3025419"/>
            <a:ext cx="0" cy="2980267"/>
          </a:xfrm>
          <a:prstGeom prst="line">
            <a:avLst/>
          </a:prstGeom>
          <a:ln w="101600">
            <a:solidFill>
              <a:srgbClr val="B3E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590319-90FB-944D-B7ED-10397027B612}"/>
              </a:ext>
            </a:extLst>
          </p:cNvPr>
          <p:cNvCxnSpPr/>
          <p:nvPr/>
        </p:nvCxnSpPr>
        <p:spPr>
          <a:xfrm>
            <a:off x="3911603" y="3025421"/>
            <a:ext cx="0" cy="2980267"/>
          </a:xfrm>
          <a:prstGeom prst="line">
            <a:avLst/>
          </a:prstGeom>
          <a:ln w="101600">
            <a:solidFill>
              <a:srgbClr val="FD8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78545-E8CD-D94A-813D-1C255E8C77F9}"/>
              </a:ext>
            </a:extLst>
          </p:cNvPr>
          <p:cNvCxnSpPr/>
          <p:nvPr/>
        </p:nvCxnSpPr>
        <p:spPr>
          <a:xfrm>
            <a:off x="9448800" y="3025420"/>
            <a:ext cx="0" cy="2980267"/>
          </a:xfrm>
          <a:prstGeom prst="line">
            <a:avLst/>
          </a:prstGeom>
          <a:ln w="101600">
            <a:solidFill>
              <a:srgbClr val="4ED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6561E4-45BC-C845-BDFA-4B5E8E57E2EF}"/>
              </a:ext>
            </a:extLst>
          </p:cNvPr>
          <p:cNvCxnSpPr/>
          <p:nvPr/>
        </p:nvCxnSpPr>
        <p:spPr>
          <a:xfrm>
            <a:off x="7603067" y="3025421"/>
            <a:ext cx="0" cy="2980267"/>
          </a:xfrm>
          <a:prstGeom prst="line">
            <a:avLst/>
          </a:prstGeom>
          <a:ln w="101600">
            <a:solidFill>
              <a:srgbClr val="B28B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DDFF9-4F4A-2448-9CE2-D331A27C7DC3}"/>
              </a:ext>
            </a:extLst>
          </p:cNvPr>
          <p:cNvCxnSpPr/>
          <p:nvPr/>
        </p:nvCxnSpPr>
        <p:spPr>
          <a:xfrm>
            <a:off x="5833774" y="3025419"/>
            <a:ext cx="0" cy="2980267"/>
          </a:xfrm>
          <a:prstGeom prst="line">
            <a:avLst/>
          </a:prstGeom>
          <a:ln w="101600">
            <a:solidFill>
              <a:srgbClr val="4CD3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13A-5ED5-4E41-9D94-0156E0D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Main – Develop branches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05A975-B68E-D348-8F85-0F07E684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7172"/>
          <a:stretch/>
        </p:blipFill>
        <p:spPr>
          <a:xfrm>
            <a:off x="1343379" y="2446200"/>
            <a:ext cx="7630513" cy="19656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A069BC-DA94-0C40-814C-C1C0317D3C9B}"/>
              </a:ext>
            </a:extLst>
          </p:cNvPr>
          <p:cNvSpPr/>
          <p:nvPr/>
        </p:nvSpPr>
        <p:spPr>
          <a:xfrm>
            <a:off x="1343379" y="1435742"/>
            <a:ext cx="1444978" cy="733778"/>
          </a:xfrm>
          <a:prstGeom prst="roundRect">
            <a:avLst/>
          </a:prstGeom>
          <a:solidFill>
            <a:srgbClr val="B3E3FF"/>
          </a:solidFill>
          <a:ln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AD1745-BFCC-6D44-AA37-3FEBD92EB51F}"/>
              </a:ext>
            </a:extLst>
          </p:cNvPr>
          <p:cNvSpPr/>
          <p:nvPr/>
        </p:nvSpPr>
        <p:spPr>
          <a:xfrm>
            <a:off x="3127976" y="1435742"/>
            <a:ext cx="1444978" cy="733778"/>
          </a:xfrm>
          <a:prstGeom prst="roundRect">
            <a:avLst/>
          </a:prstGeom>
          <a:solidFill>
            <a:srgbClr val="B28BE8"/>
          </a:solidFill>
          <a:ln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F9E78-D540-CC40-96A3-8310B4DA97B7}"/>
              </a:ext>
            </a:extLst>
          </p:cNvPr>
          <p:cNvSpPr txBox="1"/>
          <p:nvPr/>
        </p:nvSpPr>
        <p:spPr>
          <a:xfrm>
            <a:off x="1472540" y="4512623"/>
            <a:ext cx="787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Main branch stores official release branch (tag version: v0.1, v0.2,…).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Develop branch serves as an interation branch for features.</a:t>
            </a:r>
            <a:endParaRPr lang="en-V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Develop based on Main branch.</a:t>
            </a:r>
          </a:p>
        </p:txBody>
      </p:sp>
    </p:spTree>
    <p:extLst>
      <p:ext uri="{BB962C8B-B14F-4D97-AF65-F5344CB8AC3E}">
        <p14:creationId xmlns:p14="http://schemas.microsoft.com/office/powerpoint/2010/main" val="4351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13A-5ED5-4E41-9D94-0156E0D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Feature branches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2DFFCD-1596-FD49-94CF-FD04BC04E220}"/>
              </a:ext>
            </a:extLst>
          </p:cNvPr>
          <p:cNvSpPr/>
          <p:nvPr/>
        </p:nvSpPr>
        <p:spPr>
          <a:xfrm>
            <a:off x="1251678" y="1411991"/>
            <a:ext cx="1444978" cy="733778"/>
          </a:xfrm>
          <a:prstGeom prst="roundRect">
            <a:avLst/>
          </a:prstGeom>
          <a:solidFill>
            <a:srgbClr val="B3E3FF"/>
          </a:solidFill>
          <a:ln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Main/master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C43A7E-1644-764F-BC58-E72233DB641B}"/>
              </a:ext>
            </a:extLst>
          </p:cNvPr>
          <p:cNvSpPr/>
          <p:nvPr/>
        </p:nvSpPr>
        <p:spPr>
          <a:xfrm>
            <a:off x="3072780" y="1411991"/>
            <a:ext cx="1444978" cy="733778"/>
          </a:xfrm>
          <a:prstGeom prst="roundRect">
            <a:avLst/>
          </a:prstGeom>
          <a:solidFill>
            <a:srgbClr val="B28B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78CC7A-66C2-7343-8C03-33ED355DAAA6}"/>
              </a:ext>
            </a:extLst>
          </p:cNvPr>
          <p:cNvSpPr/>
          <p:nvPr/>
        </p:nvSpPr>
        <p:spPr>
          <a:xfrm>
            <a:off x="4893882" y="1411991"/>
            <a:ext cx="1444978" cy="733778"/>
          </a:xfrm>
          <a:prstGeom prst="roundRect">
            <a:avLst/>
          </a:prstGeom>
          <a:solidFill>
            <a:srgbClr val="4ED2A1"/>
          </a:solidFill>
          <a:ln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767075-470B-9E4E-A310-C5770376B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240"/>
          <a:stretch/>
        </p:blipFill>
        <p:spPr>
          <a:xfrm>
            <a:off x="1251678" y="2523317"/>
            <a:ext cx="7476685" cy="2713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3D4972-D566-9C46-9E19-49EE9620B9A3}"/>
              </a:ext>
            </a:extLst>
          </p:cNvPr>
          <p:cNvSpPr txBox="1"/>
          <p:nvPr/>
        </p:nvSpPr>
        <p:spPr>
          <a:xfrm>
            <a:off x="1251678" y="5446009"/>
            <a:ext cx="9103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Feature branches store functions/business in a sprint work (login, curd,…).</a:t>
            </a:r>
            <a:endParaRPr lang="en-V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Feature base on Develop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Feature never interact directly with Main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When complete, create pull request/merge request to Develop branch.</a:t>
            </a:r>
          </a:p>
        </p:txBody>
      </p:sp>
    </p:spTree>
    <p:extLst>
      <p:ext uri="{BB962C8B-B14F-4D97-AF65-F5344CB8AC3E}">
        <p14:creationId xmlns:p14="http://schemas.microsoft.com/office/powerpoint/2010/main" val="96306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13A-5ED5-4E41-9D94-0156E0D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Release branches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2DFFCD-1596-FD49-94CF-FD04BC04E220}"/>
              </a:ext>
            </a:extLst>
          </p:cNvPr>
          <p:cNvSpPr/>
          <p:nvPr/>
        </p:nvSpPr>
        <p:spPr>
          <a:xfrm>
            <a:off x="1251678" y="1242916"/>
            <a:ext cx="1444978" cy="733778"/>
          </a:xfrm>
          <a:prstGeom prst="roundRect">
            <a:avLst/>
          </a:prstGeom>
          <a:solidFill>
            <a:srgbClr val="B3E3FF"/>
          </a:solidFill>
          <a:ln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Main/master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C43A7E-1644-764F-BC58-E72233DB641B}"/>
              </a:ext>
            </a:extLst>
          </p:cNvPr>
          <p:cNvSpPr/>
          <p:nvPr/>
        </p:nvSpPr>
        <p:spPr>
          <a:xfrm>
            <a:off x="4893882" y="1242916"/>
            <a:ext cx="1444978" cy="733778"/>
          </a:xfrm>
          <a:prstGeom prst="roundRect">
            <a:avLst/>
          </a:prstGeom>
          <a:solidFill>
            <a:srgbClr val="B28B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78CC7A-66C2-7343-8C03-33ED355DAAA6}"/>
              </a:ext>
            </a:extLst>
          </p:cNvPr>
          <p:cNvSpPr/>
          <p:nvPr/>
        </p:nvSpPr>
        <p:spPr>
          <a:xfrm>
            <a:off x="6714984" y="1242916"/>
            <a:ext cx="1444978" cy="733778"/>
          </a:xfrm>
          <a:prstGeom prst="roundRect">
            <a:avLst/>
          </a:prstGeom>
          <a:solidFill>
            <a:srgbClr val="4ED2A1"/>
          </a:solidFill>
          <a:ln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D4972-D566-9C46-9E19-49EE9620B9A3}"/>
              </a:ext>
            </a:extLst>
          </p:cNvPr>
          <p:cNvSpPr txBox="1"/>
          <p:nvPr/>
        </p:nvSpPr>
        <p:spPr>
          <a:xfrm>
            <a:off x="1251677" y="5275484"/>
            <a:ext cx="910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When has enough features for release </a:t>
            </a:r>
            <a:r>
              <a:rPr lang="en-VN" dirty="0">
                <a:sym typeface="Wingdings" pitchFamily="2" charset="2"/>
              </a:rPr>
              <a:t> Release branch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>
                <a:sym typeface="Wingdings" pitchFamily="2" charset="2"/>
              </a:rPr>
              <a:t>Release branch only stores bug fixes, documentation generation, other config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>
                <a:sym typeface="Wingdings" pitchFamily="2" charset="2"/>
              </a:rPr>
              <a:t>When ready to ship Release branch merged into Main branch (tag version) and merged back to Develop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Release branch based on Develop branch.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8D23DB-A06F-7444-A0B7-B57355F9C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755"/>
          <a:stretch/>
        </p:blipFill>
        <p:spPr>
          <a:xfrm>
            <a:off x="1251677" y="2169539"/>
            <a:ext cx="7524187" cy="29131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25C8C4-5619-E74B-AEBF-4789FCF11D0B}"/>
              </a:ext>
            </a:extLst>
          </p:cNvPr>
          <p:cNvSpPr/>
          <p:nvPr/>
        </p:nvSpPr>
        <p:spPr>
          <a:xfrm>
            <a:off x="3072780" y="1242916"/>
            <a:ext cx="1444978" cy="733778"/>
          </a:xfrm>
          <a:prstGeom prst="roundRect">
            <a:avLst/>
          </a:prstGeom>
          <a:solidFill>
            <a:srgbClr val="4CD3D6"/>
          </a:solidFill>
          <a:ln>
            <a:solidFill>
              <a:srgbClr val="4CD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1428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13A-5ED5-4E41-9D94-0156E0D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Hotfix branches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D4972-D566-9C46-9E19-49EE9620B9A3}"/>
              </a:ext>
            </a:extLst>
          </p:cNvPr>
          <p:cNvSpPr txBox="1"/>
          <p:nvPr/>
        </p:nvSpPr>
        <p:spPr>
          <a:xfrm>
            <a:off x="1251677" y="5487909"/>
            <a:ext cx="9103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Hotfix branches are used to quickly path production releases.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 dirty="0"/>
              <a:t>Hotfix branch based on Main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When fix is complete, Hotfix branch merged into Main branch (update tag version) and Develop (or current Release branch).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9E8730-1154-6347-A835-3FA5A1E17219}"/>
              </a:ext>
            </a:extLst>
          </p:cNvPr>
          <p:cNvSpPr/>
          <p:nvPr/>
        </p:nvSpPr>
        <p:spPr>
          <a:xfrm>
            <a:off x="1251677" y="1207911"/>
            <a:ext cx="1444978" cy="733778"/>
          </a:xfrm>
          <a:prstGeom prst="roundRect">
            <a:avLst/>
          </a:prstGeom>
          <a:solidFill>
            <a:srgbClr val="B3E3FF"/>
          </a:solidFill>
          <a:ln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6E7BE1-D62B-C048-83CE-137D7AAAEA3D}"/>
              </a:ext>
            </a:extLst>
          </p:cNvPr>
          <p:cNvSpPr/>
          <p:nvPr/>
        </p:nvSpPr>
        <p:spPr>
          <a:xfrm>
            <a:off x="3097410" y="1207911"/>
            <a:ext cx="1444978" cy="733778"/>
          </a:xfrm>
          <a:prstGeom prst="roundRect">
            <a:avLst/>
          </a:prstGeom>
          <a:solidFill>
            <a:srgbClr val="FD8363"/>
          </a:solidFill>
          <a:ln>
            <a:solidFill>
              <a:srgbClr val="FD8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Hotfix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F4AFBAD-7A27-4740-B667-6C81A0ACDDCE}"/>
              </a:ext>
            </a:extLst>
          </p:cNvPr>
          <p:cNvSpPr/>
          <p:nvPr/>
        </p:nvSpPr>
        <p:spPr>
          <a:xfrm>
            <a:off x="4943143" y="1207911"/>
            <a:ext cx="1444978" cy="733778"/>
          </a:xfrm>
          <a:prstGeom prst="roundRect">
            <a:avLst/>
          </a:prstGeom>
          <a:solidFill>
            <a:srgbClr val="4CD3D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A4BA44-3D9F-9346-A662-882A765A3AC3}"/>
              </a:ext>
            </a:extLst>
          </p:cNvPr>
          <p:cNvSpPr/>
          <p:nvPr/>
        </p:nvSpPr>
        <p:spPr>
          <a:xfrm>
            <a:off x="6788876" y="1207911"/>
            <a:ext cx="1444978" cy="733778"/>
          </a:xfrm>
          <a:prstGeom prst="roundRect">
            <a:avLst/>
          </a:prstGeom>
          <a:solidFill>
            <a:srgbClr val="B28BE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7C2375-024A-ED4A-823B-F42A671AA022}"/>
              </a:ext>
            </a:extLst>
          </p:cNvPr>
          <p:cNvSpPr/>
          <p:nvPr/>
        </p:nvSpPr>
        <p:spPr>
          <a:xfrm>
            <a:off x="8634609" y="1207911"/>
            <a:ext cx="1444978" cy="733778"/>
          </a:xfrm>
          <a:prstGeom prst="roundRect">
            <a:avLst/>
          </a:prstGeom>
          <a:solidFill>
            <a:srgbClr val="4ED2A1"/>
          </a:solidFill>
          <a:ln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BD7D2C-308D-1246-8CC0-3FD3CD445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765"/>
          <a:stretch/>
        </p:blipFill>
        <p:spPr>
          <a:xfrm>
            <a:off x="1251677" y="2033437"/>
            <a:ext cx="7393340" cy="33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2CB316-57F8-5D42-9B52-8F8D9CED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37" y="233008"/>
            <a:ext cx="10178322" cy="82552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85E82-C0B8-464A-859F-31E82DCD08BF}"/>
              </a:ext>
            </a:extLst>
          </p:cNvPr>
          <p:cNvCxnSpPr>
            <a:cxnSpLocks/>
          </p:cNvCxnSpPr>
          <p:nvPr/>
        </p:nvCxnSpPr>
        <p:spPr>
          <a:xfrm>
            <a:off x="992265" y="1609651"/>
            <a:ext cx="10547807" cy="0"/>
          </a:xfrm>
          <a:prstGeom prst="line">
            <a:avLst/>
          </a:prstGeom>
          <a:ln w="101600">
            <a:solidFill>
              <a:srgbClr val="B3E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EA11A3-F800-EF4C-B2E4-EE3F1853793E}"/>
              </a:ext>
            </a:extLst>
          </p:cNvPr>
          <p:cNvCxnSpPr>
            <a:cxnSpLocks/>
          </p:cNvCxnSpPr>
          <p:nvPr/>
        </p:nvCxnSpPr>
        <p:spPr>
          <a:xfrm>
            <a:off x="1329055" y="3690258"/>
            <a:ext cx="10228536" cy="0"/>
          </a:xfrm>
          <a:prstGeom prst="line">
            <a:avLst/>
          </a:prstGeom>
          <a:ln w="101600">
            <a:solidFill>
              <a:srgbClr val="B28B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DCE1C5-A3AE-F94E-BB89-34D9069FBD6C}"/>
              </a:ext>
            </a:extLst>
          </p:cNvPr>
          <p:cNvCxnSpPr>
            <a:cxnSpLocks/>
          </p:cNvCxnSpPr>
          <p:nvPr/>
        </p:nvCxnSpPr>
        <p:spPr>
          <a:xfrm>
            <a:off x="1957752" y="5695208"/>
            <a:ext cx="9461607" cy="0"/>
          </a:xfrm>
          <a:prstGeom prst="line">
            <a:avLst/>
          </a:prstGeom>
          <a:ln w="101600">
            <a:solidFill>
              <a:srgbClr val="4ED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E4C50-3B01-4442-9038-ACB11BAE6697}"/>
              </a:ext>
            </a:extLst>
          </p:cNvPr>
          <p:cNvCxnSpPr>
            <a:cxnSpLocks/>
          </p:cNvCxnSpPr>
          <p:nvPr/>
        </p:nvCxnSpPr>
        <p:spPr>
          <a:xfrm>
            <a:off x="2279824" y="4671951"/>
            <a:ext cx="2450275" cy="0"/>
          </a:xfrm>
          <a:prstGeom prst="line">
            <a:avLst/>
          </a:prstGeom>
          <a:ln w="101600">
            <a:solidFill>
              <a:srgbClr val="4ED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BB15D9-AE73-E846-A06E-5A51619BBDF5}"/>
              </a:ext>
            </a:extLst>
          </p:cNvPr>
          <p:cNvCxnSpPr>
            <a:cxnSpLocks/>
          </p:cNvCxnSpPr>
          <p:nvPr/>
        </p:nvCxnSpPr>
        <p:spPr>
          <a:xfrm>
            <a:off x="6249651" y="2888675"/>
            <a:ext cx="1674981" cy="0"/>
          </a:xfrm>
          <a:prstGeom prst="line">
            <a:avLst/>
          </a:prstGeom>
          <a:ln w="101600">
            <a:solidFill>
              <a:srgbClr val="4CD3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11B94D-9A4E-9046-BB33-FFF50BC023C1}"/>
              </a:ext>
            </a:extLst>
          </p:cNvPr>
          <p:cNvCxnSpPr>
            <a:cxnSpLocks/>
          </p:cNvCxnSpPr>
          <p:nvPr/>
        </p:nvCxnSpPr>
        <p:spPr>
          <a:xfrm>
            <a:off x="9078170" y="2575374"/>
            <a:ext cx="1235411" cy="0"/>
          </a:xfrm>
          <a:prstGeom prst="line">
            <a:avLst/>
          </a:prstGeom>
          <a:ln w="101600">
            <a:solidFill>
              <a:srgbClr val="FD8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AC6B92E-BD18-7049-9716-4CF73A2CF54F}"/>
              </a:ext>
            </a:extLst>
          </p:cNvPr>
          <p:cNvSpPr/>
          <p:nvPr/>
        </p:nvSpPr>
        <p:spPr>
          <a:xfrm>
            <a:off x="890156" y="1501035"/>
            <a:ext cx="261257" cy="291635"/>
          </a:xfrm>
          <a:prstGeom prst="ellipse">
            <a:avLst/>
          </a:prstGeom>
          <a:noFill/>
          <a:ln w="38100"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2E74B-CE6D-A741-B77F-D948328E19BD}"/>
              </a:ext>
            </a:extLst>
          </p:cNvPr>
          <p:cNvSpPr txBox="1"/>
          <p:nvPr/>
        </p:nvSpPr>
        <p:spPr>
          <a:xfrm>
            <a:off x="1329055" y="120026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Main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464AB-DEE6-1E4E-A6B8-886408826CCB}"/>
              </a:ext>
            </a:extLst>
          </p:cNvPr>
          <p:cNvSpPr/>
          <p:nvPr/>
        </p:nvSpPr>
        <p:spPr>
          <a:xfrm>
            <a:off x="1204576" y="3565706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972D834-5DA7-B144-9B8A-5AFF5D74CB13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 rot="16200000" flipH="1">
            <a:off x="223938" y="2589516"/>
            <a:ext cx="1815745" cy="2220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17EEAA-5282-804A-B53F-4398FAEF28FD}"/>
              </a:ext>
            </a:extLst>
          </p:cNvPr>
          <p:cNvSpPr txBox="1"/>
          <p:nvPr/>
        </p:nvSpPr>
        <p:spPr>
          <a:xfrm>
            <a:off x="1480930" y="3244334"/>
            <a:ext cx="9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Develop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9A1605-3E6C-4E45-AF69-7460BB7C8AC0}"/>
              </a:ext>
            </a:extLst>
          </p:cNvPr>
          <p:cNvSpPr/>
          <p:nvPr/>
        </p:nvSpPr>
        <p:spPr>
          <a:xfrm>
            <a:off x="1555307" y="3565706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F38356-76A1-044F-AB46-86ADE7D3603D}"/>
              </a:ext>
            </a:extLst>
          </p:cNvPr>
          <p:cNvSpPr/>
          <p:nvPr/>
        </p:nvSpPr>
        <p:spPr>
          <a:xfrm>
            <a:off x="2156740" y="4546916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477F05A-0168-F84E-A82B-AC17708D7AEF}"/>
              </a:ext>
            </a:extLst>
          </p:cNvPr>
          <p:cNvCxnSpPr>
            <a:cxnSpLocks/>
            <a:stCxn id="36" idx="4"/>
            <a:endCxn id="28" idx="1"/>
          </p:cNvCxnSpPr>
          <p:nvPr/>
        </p:nvCxnSpPr>
        <p:spPr>
          <a:xfrm rot="16200000" flipH="1">
            <a:off x="1749691" y="4144316"/>
            <a:ext cx="732284" cy="15833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F8BB6D-CF29-7447-BAEE-DC3AB8E449D0}"/>
              </a:ext>
            </a:extLst>
          </p:cNvPr>
          <p:cNvSpPr txBox="1"/>
          <p:nvPr/>
        </p:nvSpPr>
        <p:spPr>
          <a:xfrm>
            <a:off x="2399022" y="4223483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Feature/T1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11B308-6BAB-3741-9ED8-5DF49B7A0B74}"/>
              </a:ext>
            </a:extLst>
          </p:cNvPr>
          <p:cNvSpPr/>
          <p:nvPr/>
        </p:nvSpPr>
        <p:spPr>
          <a:xfrm>
            <a:off x="1827124" y="5570656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2934CD-0196-DE47-8C3F-4E0310EA5E8F}"/>
              </a:ext>
            </a:extLst>
          </p:cNvPr>
          <p:cNvSpPr/>
          <p:nvPr/>
        </p:nvSpPr>
        <p:spPr>
          <a:xfrm>
            <a:off x="1906037" y="3565706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E06D7253-4242-C649-8D1D-3FA977E48C85}"/>
              </a:ext>
            </a:extLst>
          </p:cNvPr>
          <p:cNvCxnSpPr>
            <a:cxnSpLocks/>
            <a:stCxn id="27" idx="4"/>
            <a:endCxn id="34" idx="1"/>
          </p:cNvCxnSpPr>
          <p:nvPr/>
        </p:nvCxnSpPr>
        <p:spPr>
          <a:xfrm rot="16200000" flipH="1">
            <a:off x="897648" y="4645629"/>
            <a:ext cx="1756024" cy="17944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271D79-2B38-5C41-A958-7CADB51D4C66}"/>
              </a:ext>
            </a:extLst>
          </p:cNvPr>
          <p:cNvSpPr txBox="1"/>
          <p:nvPr/>
        </p:nvSpPr>
        <p:spPr>
          <a:xfrm>
            <a:off x="2152468" y="5252287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Feature/T2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C0F356-B9A9-F840-AB39-E3BFC6F8AF6D}"/>
              </a:ext>
            </a:extLst>
          </p:cNvPr>
          <p:cNvSpPr/>
          <p:nvPr/>
        </p:nvSpPr>
        <p:spPr>
          <a:xfrm>
            <a:off x="4599470" y="4546915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6B216C-FBB8-D24F-88A6-EEAECF3A0A2E}"/>
              </a:ext>
            </a:extLst>
          </p:cNvPr>
          <p:cNvSpPr/>
          <p:nvPr/>
        </p:nvSpPr>
        <p:spPr>
          <a:xfrm>
            <a:off x="4939861" y="3565706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6454AD5-1CF7-2F49-896C-FA0CEB217361}"/>
              </a:ext>
            </a:extLst>
          </p:cNvPr>
          <p:cNvCxnSpPr>
            <a:cxnSpLocks/>
            <a:stCxn id="42" idx="7"/>
            <a:endCxn id="44" idx="4"/>
          </p:cNvCxnSpPr>
          <p:nvPr/>
        </p:nvCxnSpPr>
        <p:spPr>
          <a:xfrm rot="5400000" flipH="1" flipV="1">
            <a:off x="4580337" y="4099472"/>
            <a:ext cx="732283" cy="24802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E866E8-AEAC-C242-A20D-D0EC430B5899}"/>
              </a:ext>
            </a:extLst>
          </p:cNvPr>
          <p:cNvSpPr txBox="1"/>
          <p:nvPr/>
        </p:nvSpPr>
        <p:spPr>
          <a:xfrm>
            <a:off x="3509858" y="483800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Stable and tested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639D6F-AC2D-1D46-AFF6-228C47C7E118}"/>
              </a:ext>
            </a:extLst>
          </p:cNvPr>
          <p:cNvSpPr/>
          <p:nvPr/>
        </p:nvSpPr>
        <p:spPr>
          <a:xfrm>
            <a:off x="5325597" y="3565706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EF9639-9BF9-9948-A00E-DA91ABF53D46}"/>
              </a:ext>
            </a:extLst>
          </p:cNvPr>
          <p:cNvSpPr/>
          <p:nvPr/>
        </p:nvSpPr>
        <p:spPr>
          <a:xfrm>
            <a:off x="5603848" y="5572911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CF0F4AF-CEC5-7A48-8CFE-C2F8653A3469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16200000" flipH="1">
            <a:off x="4737566" y="4576000"/>
            <a:ext cx="1715570" cy="2782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DF6BD32-42C5-B545-9C1E-306B76C26A5C}"/>
              </a:ext>
            </a:extLst>
          </p:cNvPr>
          <p:cNvSpPr txBox="1"/>
          <p:nvPr/>
        </p:nvSpPr>
        <p:spPr>
          <a:xfrm>
            <a:off x="5652390" y="4428596"/>
            <a:ext cx="247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Change must be merged</a:t>
            </a:r>
          </a:p>
          <a:p>
            <a:r>
              <a:rPr lang="en-US" dirty="0"/>
              <a:t>B</a:t>
            </a:r>
            <a:r>
              <a:rPr lang="en-VN" dirty="0"/>
              <a:t>ack into feature branch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A56B64-5A61-D748-9D60-50DF7B963633}"/>
              </a:ext>
            </a:extLst>
          </p:cNvPr>
          <p:cNvSpPr/>
          <p:nvPr/>
        </p:nvSpPr>
        <p:spPr>
          <a:xfrm>
            <a:off x="5707419" y="3560774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BC23E36-1477-814D-BC65-4FC40CDD5446}"/>
              </a:ext>
            </a:extLst>
          </p:cNvPr>
          <p:cNvSpPr/>
          <p:nvPr/>
        </p:nvSpPr>
        <p:spPr>
          <a:xfrm>
            <a:off x="6119022" y="2777748"/>
            <a:ext cx="261257" cy="291635"/>
          </a:xfrm>
          <a:prstGeom prst="ellipse">
            <a:avLst/>
          </a:prstGeom>
          <a:noFill/>
          <a:ln w="38100">
            <a:solidFill>
              <a:srgbClr val="4CD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71B42933-4A15-F840-BB8F-8176B029B53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rot="5400000" flipH="1" flipV="1">
            <a:off x="5659931" y="3101683"/>
            <a:ext cx="637208" cy="28097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376BE3-3359-0C4B-94E3-0B7B166F3CE5}"/>
              </a:ext>
            </a:extLst>
          </p:cNvPr>
          <p:cNvSpPr txBox="1"/>
          <p:nvPr/>
        </p:nvSpPr>
        <p:spPr>
          <a:xfrm>
            <a:off x="5586854" y="243661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Release/v0.1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3E613ED-B72E-1944-8528-8AC9F68DA121}"/>
              </a:ext>
            </a:extLst>
          </p:cNvPr>
          <p:cNvSpPr/>
          <p:nvPr/>
        </p:nvSpPr>
        <p:spPr>
          <a:xfrm>
            <a:off x="7028044" y="2774389"/>
            <a:ext cx="261257" cy="291635"/>
          </a:xfrm>
          <a:prstGeom prst="ellipse">
            <a:avLst/>
          </a:prstGeom>
          <a:noFill/>
          <a:ln w="38100">
            <a:solidFill>
              <a:srgbClr val="4CD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7ECD8A-034F-CD40-8117-99941C108869}"/>
              </a:ext>
            </a:extLst>
          </p:cNvPr>
          <p:cNvSpPr/>
          <p:nvPr/>
        </p:nvSpPr>
        <p:spPr>
          <a:xfrm>
            <a:off x="7416748" y="2778236"/>
            <a:ext cx="261257" cy="291635"/>
          </a:xfrm>
          <a:prstGeom prst="ellipse">
            <a:avLst/>
          </a:prstGeom>
          <a:noFill/>
          <a:ln w="38100">
            <a:solidFill>
              <a:srgbClr val="4CD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9A5B7B-964F-984C-A111-00FE9812A383}"/>
              </a:ext>
            </a:extLst>
          </p:cNvPr>
          <p:cNvSpPr txBox="1"/>
          <p:nvPr/>
        </p:nvSpPr>
        <p:spPr>
          <a:xfrm rot="17694469">
            <a:off x="6769906" y="21466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Bugfix1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610331-2046-0247-8EEB-18730AC0EDBE}"/>
              </a:ext>
            </a:extLst>
          </p:cNvPr>
          <p:cNvSpPr txBox="1"/>
          <p:nvPr/>
        </p:nvSpPr>
        <p:spPr>
          <a:xfrm rot="17694469">
            <a:off x="7133165" y="217773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Bugfix 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A0F929-F59B-5148-85C7-52E225009B40}"/>
              </a:ext>
            </a:extLst>
          </p:cNvPr>
          <p:cNvSpPr/>
          <p:nvPr/>
        </p:nvSpPr>
        <p:spPr>
          <a:xfrm>
            <a:off x="7273888" y="3565797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026810F-7640-D949-A1D8-D22F9C803EE0}"/>
              </a:ext>
            </a:extLst>
          </p:cNvPr>
          <p:cNvSpPr/>
          <p:nvPr/>
        </p:nvSpPr>
        <p:spPr>
          <a:xfrm>
            <a:off x="7663375" y="3561488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0BDEE8-7C55-F745-92EB-8631C9ED929D}"/>
              </a:ext>
            </a:extLst>
          </p:cNvPr>
          <p:cNvCxnSpPr>
            <a:stCxn id="65" idx="4"/>
            <a:endCxn id="70" idx="0"/>
          </p:cNvCxnSpPr>
          <p:nvPr/>
        </p:nvCxnSpPr>
        <p:spPr>
          <a:xfrm>
            <a:off x="7158673" y="3066024"/>
            <a:ext cx="245844" cy="499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43936F-7267-1749-A883-7D3C0ED5346F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>
            <a:off x="7547377" y="3069871"/>
            <a:ext cx="246627" cy="491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6AC6549-9329-C64A-9756-29D8D2213E30}"/>
              </a:ext>
            </a:extLst>
          </p:cNvPr>
          <p:cNvSpPr/>
          <p:nvPr/>
        </p:nvSpPr>
        <p:spPr>
          <a:xfrm>
            <a:off x="9208798" y="5569473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C19B67B-09C9-AF4A-A007-8FFC6EFF21E7}"/>
              </a:ext>
            </a:extLst>
          </p:cNvPr>
          <p:cNvSpPr/>
          <p:nvPr/>
        </p:nvSpPr>
        <p:spPr>
          <a:xfrm>
            <a:off x="8816913" y="5569474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6399D7-F129-2545-B8CE-C9CD4EA11AF5}"/>
              </a:ext>
            </a:extLst>
          </p:cNvPr>
          <p:cNvCxnSpPr>
            <a:cxnSpLocks/>
            <a:stCxn id="70" idx="5"/>
            <a:endCxn id="79" idx="0"/>
          </p:cNvCxnSpPr>
          <p:nvPr/>
        </p:nvCxnSpPr>
        <p:spPr>
          <a:xfrm>
            <a:off x="7496885" y="3814723"/>
            <a:ext cx="1450657" cy="1754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CEFE0C-9B97-1840-8D9D-06C8D3B90969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7886372" y="3810414"/>
            <a:ext cx="1453055" cy="1759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3D635E3-B4E8-4445-A77B-D9A52F19F1BE}"/>
              </a:ext>
            </a:extLst>
          </p:cNvPr>
          <p:cNvSpPr/>
          <p:nvPr/>
        </p:nvSpPr>
        <p:spPr>
          <a:xfrm>
            <a:off x="7802331" y="2771869"/>
            <a:ext cx="261257" cy="291635"/>
          </a:xfrm>
          <a:prstGeom prst="ellipse">
            <a:avLst/>
          </a:prstGeom>
          <a:noFill/>
          <a:ln w="38100">
            <a:solidFill>
              <a:srgbClr val="4CD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5FD8D94-0C1F-E84C-849D-7DB4187F1A98}"/>
              </a:ext>
            </a:extLst>
          </p:cNvPr>
          <p:cNvSpPr/>
          <p:nvPr/>
        </p:nvSpPr>
        <p:spPr>
          <a:xfrm>
            <a:off x="8091584" y="1487440"/>
            <a:ext cx="261257" cy="291635"/>
          </a:xfrm>
          <a:prstGeom prst="ellipse">
            <a:avLst/>
          </a:prstGeom>
          <a:noFill/>
          <a:ln w="38100"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5BBF6BA-A34E-2946-AA98-9A73A491AB5E}"/>
              </a:ext>
            </a:extLst>
          </p:cNvPr>
          <p:cNvCxnSpPr>
            <a:cxnSpLocks/>
            <a:stCxn id="90" idx="0"/>
            <a:endCxn id="94" idx="4"/>
          </p:cNvCxnSpPr>
          <p:nvPr/>
        </p:nvCxnSpPr>
        <p:spPr>
          <a:xfrm rot="5400000" flipH="1" flipV="1">
            <a:off x="7581189" y="2130846"/>
            <a:ext cx="992794" cy="28925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8C35E35-10CF-0343-83E4-C6C0E2F3CDFC}"/>
              </a:ext>
            </a:extLst>
          </p:cNvPr>
          <p:cNvSpPr txBox="1"/>
          <p:nvPr/>
        </p:nvSpPr>
        <p:spPr>
          <a:xfrm>
            <a:off x="7924632" y="11116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v0.1</a:t>
            </a:r>
            <a:endParaRPr lang="en-VN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01C624A-F191-C34B-AE81-404F218AFAAC}"/>
              </a:ext>
            </a:extLst>
          </p:cNvPr>
          <p:cNvSpPr/>
          <p:nvPr/>
        </p:nvSpPr>
        <p:spPr>
          <a:xfrm>
            <a:off x="8047139" y="3565838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7F5CB8-D6F8-774F-879E-DD8C73837F2D}"/>
              </a:ext>
            </a:extLst>
          </p:cNvPr>
          <p:cNvCxnSpPr>
            <a:cxnSpLocks/>
            <a:stCxn id="90" idx="4"/>
            <a:endCxn id="101" idx="0"/>
          </p:cNvCxnSpPr>
          <p:nvPr/>
        </p:nvCxnSpPr>
        <p:spPr>
          <a:xfrm>
            <a:off x="7932960" y="3063504"/>
            <a:ext cx="244808" cy="502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3171B02-1469-D348-A426-68F2CC65ED94}"/>
              </a:ext>
            </a:extLst>
          </p:cNvPr>
          <p:cNvSpPr/>
          <p:nvPr/>
        </p:nvSpPr>
        <p:spPr>
          <a:xfrm>
            <a:off x="9600683" y="5572113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026E0F-8F1C-8E41-80CF-6AC4920F3EAF}"/>
              </a:ext>
            </a:extLst>
          </p:cNvPr>
          <p:cNvCxnSpPr>
            <a:cxnSpLocks/>
            <a:stCxn id="101" idx="5"/>
            <a:endCxn id="105" idx="0"/>
          </p:cNvCxnSpPr>
          <p:nvPr/>
        </p:nvCxnSpPr>
        <p:spPr>
          <a:xfrm>
            <a:off x="8270136" y="3814764"/>
            <a:ext cx="1461176" cy="17573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63D0E9CB-9460-694B-A24F-E1A05C5E6936}"/>
              </a:ext>
            </a:extLst>
          </p:cNvPr>
          <p:cNvSpPr/>
          <p:nvPr/>
        </p:nvSpPr>
        <p:spPr>
          <a:xfrm>
            <a:off x="8958004" y="2456616"/>
            <a:ext cx="261257" cy="291635"/>
          </a:xfrm>
          <a:prstGeom prst="ellipse">
            <a:avLst/>
          </a:prstGeom>
          <a:noFill/>
          <a:ln w="38100">
            <a:solidFill>
              <a:srgbClr val="FD8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51E2659-8234-DD41-AFEA-3B6C440661AC}"/>
              </a:ext>
            </a:extLst>
          </p:cNvPr>
          <p:cNvSpPr/>
          <p:nvPr/>
        </p:nvSpPr>
        <p:spPr>
          <a:xfrm>
            <a:off x="10182952" y="2456616"/>
            <a:ext cx="261257" cy="291635"/>
          </a:xfrm>
          <a:prstGeom prst="ellipse">
            <a:avLst/>
          </a:prstGeom>
          <a:noFill/>
          <a:ln w="38100">
            <a:solidFill>
              <a:srgbClr val="FD8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516DBDF-0970-D047-95DF-1CAAA4B65BB6}"/>
              </a:ext>
            </a:extLst>
          </p:cNvPr>
          <p:cNvSpPr/>
          <p:nvPr/>
        </p:nvSpPr>
        <p:spPr>
          <a:xfrm>
            <a:off x="8595510" y="1501035"/>
            <a:ext cx="261257" cy="291635"/>
          </a:xfrm>
          <a:prstGeom prst="ellipse">
            <a:avLst/>
          </a:prstGeom>
          <a:noFill/>
          <a:ln w="38100"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1AD295D6-2C5B-5441-9312-751DC9B8EE73}"/>
              </a:ext>
            </a:extLst>
          </p:cNvPr>
          <p:cNvCxnSpPr>
            <a:cxnSpLocks/>
            <a:stCxn id="118" idx="4"/>
            <a:endCxn id="113" idx="1"/>
          </p:cNvCxnSpPr>
          <p:nvPr/>
        </p:nvCxnSpPr>
        <p:spPr>
          <a:xfrm rot="16200000" flipH="1">
            <a:off x="8507874" y="2010934"/>
            <a:ext cx="706655" cy="2701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A85B84D-4F91-8041-BB92-53B013148793}"/>
              </a:ext>
            </a:extLst>
          </p:cNvPr>
          <p:cNvSpPr/>
          <p:nvPr/>
        </p:nvSpPr>
        <p:spPr>
          <a:xfrm>
            <a:off x="10375435" y="1491364"/>
            <a:ext cx="261257" cy="291635"/>
          </a:xfrm>
          <a:prstGeom prst="ellipse">
            <a:avLst/>
          </a:prstGeom>
          <a:noFill/>
          <a:ln w="38100">
            <a:solidFill>
              <a:srgbClr val="B3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8C9F6E-E8A1-4C4B-829F-AC9D7FFE7601}"/>
              </a:ext>
            </a:extLst>
          </p:cNvPr>
          <p:cNvSpPr/>
          <p:nvPr/>
        </p:nvSpPr>
        <p:spPr>
          <a:xfrm>
            <a:off x="10375436" y="3560773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2D850BF1-E5CF-7C49-B3BA-D9437A594472}"/>
              </a:ext>
            </a:extLst>
          </p:cNvPr>
          <p:cNvCxnSpPr>
            <a:cxnSpLocks/>
            <a:stCxn id="116" idx="0"/>
            <a:endCxn id="126" idx="4"/>
          </p:cNvCxnSpPr>
          <p:nvPr/>
        </p:nvCxnSpPr>
        <p:spPr>
          <a:xfrm rot="5400000" flipH="1" flipV="1">
            <a:off x="10073014" y="2023567"/>
            <a:ext cx="673617" cy="192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A22358A5-8986-E948-B924-2516F2A4762F}"/>
              </a:ext>
            </a:extLst>
          </p:cNvPr>
          <p:cNvCxnSpPr>
            <a:cxnSpLocks/>
            <a:stCxn id="116" idx="4"/>
            <a:endCxn id="127" idx="0"/>
          </p:cNvCxnSpPr>
          <p:nvPr/>
        </p:nvCxnSpPr>
        <p:spPr>
          <a:xfrm rot="16200000" flipH="1">
            <a:off x="10003562" y="3058270"/>
            <a:ext cx="812522" cy="1924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9A32A777-91B0-2A4A-B78F-3F0184599DEF}"/>
              </a:ext>
            </a:extLst>
          </p:cNvPr>
          <p:cNvSpPr/>
          <p:nvPr/>
        </p:nvSpPr>
        <p:spPr>
          <a:xfrm>
            <a:off x="10668486" y="5569473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76FFF43-909A-5245-9367-AA4FE68733AC}"/>
              </a:ext>
            </a:extLst>
          </p:cNvPr>
          <p:cNvSpPr txBox="1"/>
          <p:nvPr/>
        </p:nvSpPr>
        <p:spPr>
          <a:xfrm>
            <a:off x="9060107" y="206653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Hotfix/HF1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5E3879C-B00E-6845-A2AF-F3D265172A61}"/>
              </a:ext>
            </a:extLst>
          </p:cNvPr>
          <p:cNvCxnSpPr>
            <a:cxnSpLocks/>
            <a:stCxn id="127" idx="4"/>
            <a:endCxn id="139" idx="0"/>
          </p:cNvCxnSpPr>
          <p:nvPr/>
        </p:nvCxnSpPr>
        <p:spPr>
          <a:xfrm>
            <a:off x="10506065" y="3852408"/>
            <a:ext cx="293050" cy="1717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ACE479D-C83A-CC4C-9AC8-6A8E700CC424}"/>
              </a:ext>
            </a:extLst>
          </p:cNvPr>
          <p:cNvSpPr txBox="1"/>
          <p:nvPr/>
        </p:nvSpPr>
        <p:spPr>
          <a:xfrm>
            <a:off x="10169006" y="111674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v0.1.1</a:t>
            </a:r>
            <a:endParaRPr lang="en-VN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5DEF13A-8A49-5A41-A36F-85E9BA530D4F}"/>
              </a:ext>
            </a:extLst>
          </p:cNvPr>
          <p:cNvSpPr/>
          <p:nvPr/>
        </p:nvSpPr>
        <p:spPr>
          <a:xfrm>
            <a:off x="11409444" y="3564759"/>
            <a:ext cx="261257" cy="291635"/>
          </a:xfrm>
          <a:prstGeom prst="ellipse">
            <a:avLst/>
          </a:prstGeom>
          <a:noFill/>
          <a:ln w="38100">
            <a:solidFill>
              <a:srgbClr val="B28B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E62C551-503C-DD49-AB35-FBA46402CD8E}"/>
              </a:ext>
            </a:extLst>
          </p:cNvPr>
          <p:cNvSpPr/>
          <p:nvPr/>
        </p:nvSpPr>
        <p:spPr>
          <a:xfrm>
            <a:off x="11267464" y="5569472"/>
            <a:ext cx="261257" cy="291635"/>
          </a:xfrm>
          <a:prstGeom prst="ellipse">
            <a:avLst/>
          </a:prstGeom>
          <a:noFill/>
          <a:ln w="38100">
            <a:solidFill>
              <a:srgbClr val="4ED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8D155F3E-A14D-ED40-8D63-8E1654DE2DEB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rot="5400000" flipH="1" flipV="1">
            <a:off x="10612544" y="4641943"/>
            <a:ext cx="1713078" cy="1419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26" grpId="0"/>
      <p:bldP spid="27" grpId="0" animBg="1"/>
      <p:bldP spid="28" grpId="0" animBg="1"/>
      <p:bldP spid="32" grpId="0"/>
      <p:bldP spid="34" grpId="0" animBg="1"/>
      <p:bldP spid="36" grpId="0" animBg="1"/>
      <p:bldP spid="41" grpId="0"/>
      <p:bldP spid="42" grpId="0" animBg="1"/>
      <p:bldP spid="44" grpId="0" animBg="1"/>
      <p:bldP spid="48" grpId="0"/>
      <p:bldP spid="49" grpId="0" animBg="1"/>
      <p:bldP spid="50" grpId="0" animBg="1"/>
      <p:bldP spid="54" grpId="0"/>
      <p:bldP spid="56" grpId="0" animBg="1"/>
      <p:bldP spid="59" grpId="0" animBg="1"/>
      <p:bldP spid="63" grpId="0"/>
      <p:bldP spid="65" grpId="0" animBg="1"/>
      <p:bldP spid="67" grpId="0" animBg="1"/>
      <p:bldP spid="68" grpId="0"/>
      <p:bldP spid="69" grpId="0"/>
      <p:bldP spid="70" grpId="0" animBg="1"/>
      <p:bldP spid="71" grpId="0" animBg="1"/>
      <p:bldP spid="78" grpId="0" animBg="1"/>
      <p:bldP spid="79" grpId="0" animBg="1"/>
      <p:bldP spid="90" grpId="0" animBg="1"/>
      <p:bldP spid="94" grpId="0" animBg="1"/>
      <p:bldP spid="100" grpId="0"/>
      <p:bldP spid="101" grpId="0" animBg="1"/>
      <p:bldP spid="105" grpId="0" animBg="1"/>
      <p:bldP spid="113" grpId="0" animBg="1"/>
      <p:bldP spid="116" grpId="0" animBg="1"/>
      <p:bldP spid="118" grpId="0" animBg="1"/>
      <p:bldP spid="126" grpId="0" animBg="1"/>
      <p:bldP spid="127" grpId="0" animBg="1"/>
      <p:bldP spid="139" grpId="0" animBg="1"/>
      <p:bldP spid="141" grpId="0"/>
      <p:bldP spid="147" grpId="0"/>
      <p:bldP spid="149" grpId="0" animBg="1"/>
      <p:bldP spid="151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800</TotalTime>
  <Words>568</Words>
  <Application>Microsoft Macintosh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Gill Sans MT</vt:lpstr>
      <vt:lpstr>Impact</vt:lpstr>
      <vt:lpstr>Badge</vt:lpstr>
      <vt:lpstr>GITFlow</vt:lpstr>
      <vt:lpstr>PowerPoint Presentation</vt:lpstr>
      <vt:lpstr>I. What is GitFlow?</vt:lpstr>
      <vt:lpstr>II. How it works</vt:lpstr>
      <vt:lpstr>Main – Develop branches</vt:lpstr>
      <vt:lpstr>Feature branches</vt:lpstr>
      <vt:lpstr>Release branches</vt:lpstr>
      <vt:lpstr>Hotfix branches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Duc Thang (FHN.FLT)</dc:creator>
  <cp:lastModifiedBy>Vu Duc Thang (FHN.FLT)</cp:lastModifiedBy>
  <cp:revision>99</cp:revision>
  <dcterms:created xsi:type="dcterms:W3CDTF">2022-02-21T14:03:01Z</dcterms:created>
  <dcterms:modified xsi:type="dcterms:W3CDTF">2022-02-22T03:24:23Z</dcterms:modified>
</cp:coreProperties>
</file>