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64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5AF077-CE3C-4810-8673-6C7A9E8F07A6}">
          <p14:sldIdLst>
            <p14:sldId id="256"/>
          </p14:sldIdLst>
        </p14:section>
        <p14:section name="What is Bootstrap?" id="{1D1DAA44-D7D7-4064-A929-D9542D14CA2E}">
          <p14:sldIdLst>
            <p14:sldId id="261"/>
            <p14:sldId id="257"/>
            <p14:sldId id="258"/>
            <p14:sldId id="260"/>
            <p14:sldId id="262"/>
          </p14:sldIdLst>
        </p14:section>
        <p14:section name="Responsive Design" id="{C9AE9647-DBA8-4132-877A-D26074127115}">
          <p14:sldIdLst>
            <p14:sldId id="263"/>
            <p14:sldId id="265"/>
            <p14:sldId id="266"/>
            <p14:sldId id="267"/>
            <p14:sldId id="268"/>
          </p14:sldIdLst>
        </p14:section>
        <p14:section name="Grid System" id="{0F03E1C2-C437-4965-ACF2-15AB4763812D}">
          <p14:sldIdLst>
            <p14:sldId id="269"/>
            <p14:sldId id="270"/>
            <p14:sldId id="272"/>
            <p14:sldId id="264"/>
            <p14:sldId id="271"/>
          </p14:sldIdLst>
        </p14:section>
        <p14:section name="Themes &amp; LESS" id="{C97C2D51-9AD1-42F5-9305-5DC82B542C6C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7BE27-A9B5-4D1F-9D61-DF49E0F9B490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2F12B-7F57-454F-8784-D64338FB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https://developer.mozilla.org/en-US/docs/Web/Guide/CSS/Media_queries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2F12B-7F57-454F-8784-D64338FBD0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http://bootswatch.com/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2F12B-7F57-454F-8784-D64338FBD0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2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http://lesscss.org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2F12B-7F57-454F-8784-D64338FBD0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esscs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Bootstrap &amp; 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S. Kyle Korndoerfer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CSS Media 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ways to define a media query</a:t>
            </a:r>
          </a:p>
          <a:p>
            <a:pPr lvl="1"/>
            <a:r>
              <a:rPr lang="en-US" dirty="0" smtClean="0"/>
              <a:t>As part of the link element</a:t>
            </a:r>
          </a:p>
          <a:p>
            <a:pPr lvl="2"/>
            <a:r>
              <a:rPr lang="en-US" dirty="0" smtClean="0"/>
              <a:t>all linked </a:t>
            </a:r>
            <a:r>
              <a:rPr lang="en-US" dirty="0" err="1" smtClean="0"/>
              <a:t>stylesheets</a:t>
            </a:r>
            <a:r>
              <a:rPr lang="en-US" dirty="0" smtClean="0"/>
              <a:t> are still downloaded, just not applied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Inside the </a:t>
            </a:r>
            <a:r>
              <a:rPr lang="en-US" dirty="0" err="1" smtClean="0"/>
              <a:t>stylesheet</a:t>
            </a:r>
            <a:r>
              <a:rPr lang="en-US" dirty="0" smtClean="0"/>
              <a:t> itself</a:t>
            </a:r>
          </a:p>
          <a:p>
            <a:pPr lvl="2"/>
            <a:r>
              <a:rPr lang="en-US" dirty="0" smtClean="0"/>
              <a:t>Separate regions</a:t>
            </a:r>
          </a:p>
          <a:p>
            <a:pPr lvl="2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65866" y="3666067"/>
            <a:ext cx="947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Code Pro" panose="020B0509030403020204" pitchFamily="49" charset="0"/>
              </a:rPr>
              <a:t>&lt;link </a:t>
            </a:r>
            <a:r>
              <a:rPr lang="en-US" dirty="0" err="1" smtClean="0">
                <a:latin typeface="Source Code Pro" panose="020B0509030403020204" pitchFamily="49" charset="0"/>
              </a:rPr>
              <a:t>rel</a:t>
            </a:r>
            <a:r>
              <a:rPr lang="en-US" dirty="0" smtClean="0">
                <a:latin typeface="Source Code Pro" panose="020B0509030403020204" pitchFamily="49" charset="0"/>
              </a:rPr>
              <a:t>=“</a:t>
            </a:r>
            <a:r>
              <a:rPr lang="en-US" dirty="0" err="1" smtClean="0">
                <a:latin typeface="Source Code Pro" panose="020B0509030403020204" pitchFamily="49" charset="0"/>
              </a:rPr>
              <a:t>stylesheet</a:t>
            </a:r>
            <a:r>
              <a:rPr lang="en-US" dirty="0" smtClean="0">
                <a:latin typeface="Source Code Pro" panose="020B0509030403020204" pitchFamily="49" charset="0"/>
              </a:rPr>
              <a:t>” </a:t>
            </a:r>
            <a:r>
              <a:rPr lang="en-US" b="1" dirty="0" smtClean="0">
                <a:latin typeface="Source Code Pro" panose="020B0509030403020204" pitchFamily="49" charset="0"/>
              </a:rPr>
              <a:t>media=“(max-width: 800px)”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href</a:t>
            </a:r>
            <a:r>
              <a:rPr lang="en-US" dirty="0" smtClean="0">
                <a:latin typeface="Source Code Pro" panose="020B0509030403020204" pitchFamily="49" charset="0"/>
              </a:rPr>
              <a:t>=“site.css” /&gt;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5866" y="4936067"/>
            <a:ext cx="9609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ource Code Pro" panose="020B0509030403020204" pitchFamily="49" charset="0"/>
              </a:rPr>
              <a:t>@media (max-width: 800px)</a:t>
            </a:r>
            <a:r>
              <a:rPr lang="en-US" dirty="0" smtClean="0">
                <a:latin typeface="Source Code Pro" panose="020B0509030403020204" pitchFamily="49" charset="0"/>
              </a:rPr>
              <a:t> {</a:t>
            </a:r>
          </a:p>
          <a:p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/* standard </a:t>
            </a:r>
            <a:r>
              <a:rPr lang="en-US" dirty="0" err="1" smtClean="0">
                <a:latin typeface="Source Code Pro" panose="020B0509030403020204" pitchFamily="49" charset="0"/>
              </a:rPr>
              <a:t>css</a:t>
            </a:r>
            <a:r>
              <a:rPr lang="en-US" dirty="0" smtClean="0">
                <a:latin typeface="Source Code Pro" panose="020B0509030403020204" pitchFamily="49" charset="0"/>
              </a:rPr>
              <a:t> rules */</a:t>
            </a:r>
          </a:p>
          <a:p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endParaRPr lang="en-US" dirty="0">
              <a:latin typeface="Source Code Pro" panose="020B0509030403020204" pitchFamily="49" charset="0"/>
            </a:endParaRPr>
          </a:p>
          <a:p>
            <a:r>
              <a:rPr lang="en-US" b="1" dirty="0" smtClean="0">
                <a:latin typeface="Source Code Pro" panose="020B0509030403020204" pitchFamily="49" charset="0"/>
              </a:rPr>
              <a:t>@media (max-width: 640px)</a:t>
            </a:r>
            <a:r>
              <a:rPr lang="en-US" dirty="0" smtClean="0">
                <a:latin typeface="Source Code Pro" panose="020B0509030403020204" pitchFamily="49" charset="0"/>
              </a:rPr>
              <a:t> {</a:t>
            </a:r>
          </a:p>
          <a:p>
            <a:r>
              <a:rPr lang="en-US" dirty="0"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68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Grid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grid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Divides the page into 12 equal columns</a:t>
            </a:r>
          </a:p>
          <a:p>
            <a:r>
              <a:rPr lang="en-US" dirty="0" smtClean="0"/>
              <a:t>Each is the same size with the same padding around it</a:t>
            </a:r>
          </a:p>
          <a:p>
            <a:r>
              <a:rPr lang="en-US" dirty="0" smtClean="0"/>
              <a:t>Combine columns to create ‘regions’</a:t>
            </a:r>
          </a:p>
          <a:p>
            <a:pPr lvl="1"/>
            <a:r>
              <a:rPr lang="en-US" dirty="0" smtClean="0"/>
              <a:t>2 column layout</a:t>
            </a:r>
          </a:p>
          <a:p>
            <a:pPr lvl="1"/>
            <a:r>
              <a:rPr lang="en-US" dirty="0" smtClean="0"/>
              <a:t>1/3 &amp; 2/3 column layout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Columns can be contained by ‘rows’ so you can change the layouts for different parts of the page while maintaining clear separation</a:t>
            </a:r>
          </a:p>
          <a:p>
            <a:r>
              <a:rPr lang="en-US" dirty="0" smtClean="0"/>
              <a:t>Can have offsets - skip (indent) without having to specify ‘empty’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grid system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really 4 grid types with 2 variations</a:t>
            </a:r>
          </a:p>
          <a:p>
            <a:r>
              <a:rPr lang="en-US" dirty="0" smtClean="0"/>
              <a:t>Variations are…</a:t>
            </a:r>
          </a:p>
          <a:p>
            <a:pPr lvl="1"/>
            <a:r>
              <a:rPr lang="en-US" dirty="0" smtClean="0"/>
              <a:t>Fixed – constant sizes for each column within certain ranges</a:t>
            </a:r>
          </a:p>
          <a:p>
            <a:pPr lvl="1"/>
            <a:r>
              <a:rPr lang="en-US" dirty="0" smtClean="0"/>
              <a:t>Fluid – column sizes are dynamic and grid fills the whole viewport</a:t>
            </a:r>
          </a:p>
          <a:p>
            <a:r>
              <a:rPr lang="en-US" dirty="0" smtClean="0"/>
              <a:t>Grid types</a:t>
            </a:r>
          </a:p>
          <a:p>
            <a:pPr lvl="1"/>
            <a:r>
              <a:rPr lang="en-US" b="1" dirty="0" err="1" smtClean="0">
                <a:solidFill>
                  <a:schemeClr val="accent4"/>
                </a:solidFill>
              </a:rPr>
              <a:t>xs</a:t>
            </a:r>
            <a:r>
              <a:rPr lang="en-US" dirty="0" smtClean="0"/>
              <a:t> = extra small (</a:t>
            </a:r>
            <a:r>
              <a:rPr lang="en-US" i="1" dirty="0" smtClean="0"/>
              <a:t>viewport size</a:t>
            </a:r>
            <a:r>
              <a:rPr lang="en-US" dirty="0" smtClean="0"/>
              <a:t> &lt; 768)</a:t>
            </a:r>
          </a:p>
          <a:p>
            <a:pPr lvl="1"/>
            <a:r>
              <a:rPr lang="en-US" b="1" dirty="0" err="1">
                <a:solidFill>
                  <a:schemeClr val="accent4"/>
                </a:solidFill>
              </a:rPr>
              <a:t>s</a:t>
            </a:r>
            <a:r>
              <a:rPr lang="en-US" b="1" dirty="0" err="1" smtClean="0">
                <a:solidFill>
                  <a:schemeClr val="accent4"/>
                </a:solidFill>
              </a:rPr>
              <a:t>m</a:t>
            </a:r>
            <a:r>
              <a:rPr lang="en-US" dirty="0" smtClean="0"/>
              <a:t> = small (768 &lt;= </a:t>
            </a:r>
            <a:r>
              <a:rPr lang="en-US" i="1" dirty="0" smtClean="0"/>
              <a:t>viewport size</a:t>
            </a:r>
            <a:r>
              <a:rPr lang="en-US" dirty="0" smtClean="0"/>
              <a:t> &lt; 992)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md</a:t>
            </a:r>
            <a:r>
              <a:rPr lang="en-US" dirty="0" smtClean="0"/>
              <a:t> = medium (992 &lt;= </a:t>
            </a:r>
            <a:r>
              <a:rPr lang="en-US" i="1" dirty="0" smtClean="0"/>
              <a:t>viewport size</a:t>
            </a:r>
            <a:r>
              <a:rPr lang="en-US" dirty="0" smtClean="0"/>
              <a:t> &lt; 1200)</a:t>
            </a:r>
          </a:p>
          <a:p>
            <a:pPr lvl="1"/>
            <a:r>
              <a:rPr lang="en-US" b="1" dirty="0" err="1">
                <a:solidFill>
                  <a:schemeClr val="accent4"/>
                </a:solidFill>
              </a:rPr>
              <a:t>l</a:t>
            </a:r>
            <a:r>
              <a:rPr lang="en-US" b="1" dirty="0" err="1" smtClean="0">
                <a:solidFill>
                  <a:schemeClr val="accent4"/>
                </a:solidFill>
              </a:rPr>
              <a:t>g</a:t>
            </a:r>
            <a:r>
              <a:rPr lang="en-US" dirty="0" smtClean="0"/>
              <a:t> = large (1200 &lt;= </a:t>
            </a:r>
            <a:r>
              <a:rPr lang="en-US" i="1" dirty="0" smtClean="0"/>
              <a:t>viewport size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12-Column Grid 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463330"/>
              </p:ext>
            </p:extLst>
          </p:nvPr>
        </p:nvGraphicFramePr>
        <p:xfrm>
          <a:off x="508000" y="2603500"/>
          <a:ext cx="11175996" cy="379730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931333"/>
                <a:gridCol w="931333"/>
                <a:gridCol w="931333"/>
                <a:gridCol w="931333"/>
                <a:gridCol w="931333"/>
                <a:gridCol w="931333"/>
                <a:gridCol w="931333"/>
                <a:gridCol w="931333"/>
                <a:gridCol w="931333"/>
                <a:gridCol w="931333"/>
                <a:gridCol w="931333"/>
                <a:gridCol w="931333"/>
              </a:tblGrid>
              <a:tr h="949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93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93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93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8000" y="2599267"/>
            <a:ext cx="5571067" cy="93133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12956" y="2599261"/>
            <a:ext cx="5571067" cy="93133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7994" y="3556005"/>
            <a:ext cx="3716873" cy="93133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0279" y="3556009"/>
            <a:ext cx="7433744" cy="93133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79138" y="4512741"/>
            <a:ext cx="7450662" cy="93133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66430" y="2803325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</a:rPr>
              <a:t>col-md-6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95036" y="2803325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</a:rPr>
              <a:t>col-md-6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2977" y="3715210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</a:rPr>
              <a:t>col-md-4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63698" y="3760061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</a:rPr>
              <a:t>col-md-8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00793" y="4716797"/>
            <a:ext cx="4607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</a:rPr>
              <a:t>col-md-offset-2 col-md-8</a:t>
            </a:r>
            <a:endParaRPr lang="en-US" sz="2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3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Grid System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 &amp; LESS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standardized type system = easier theming</a:t>
            </a:r>
          </a:p>
          <a:p>
            <a:pPr lvl="1"/>
            <a:r>
              <a:rPr lang="en-US" dirty="0" smtClean="0"/>
              <a:t>‘Types’ are just CSS classes (or combinations of classes)</a:t>
            </a:r>
          </a:p>
          <a:p>
            <a:r>
              <a:rPr lang="en-US" dirty="0" smtClean="0"/>
              <a:t>Design is independent of the structure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=“#” class=“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-success”&gt;Link&lt;/a&gt;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&lt;button type=“button” class=“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-primary”&gt;Button&lt;/button&gt;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Lots of pre-made themes available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Easy to hire a designer to create a custom theme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9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themes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Bootstrap?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was built for designers, not developers</a:t>
            </a:r>
          </a:p>
          <a:p>
            <a:pPr lvl="1"/>
            <a:r>
              <a:rPr lang="en-US" dirty="0" smtClean="0"/>
              <a:t>no variables, functions, etc.</a:t>
            </a:r>
          </a:p>
          <a:p>
            <a:pPr lvl="1"/>
            <a:r>
              <a:rPr lang="en-US" dirty="0" smtClean="0"/>
              <a:t>very repetitive</a:t>
            </a:r>
          </a:p>
          <a:p>
            <a:r>
              <a:rPr lang="en-US" dirty="0" smtClean="0"/>
              <a:t>LESS is a super-set of CSS that adds these capabilities and more</a:t>
            </a:r>
          </a:p>
          <a:p>
            <a:pPr lvl="1"/>
            <a:r>
              <a:rPr lang="en-US" i="1" dirty="0" smtClean="0"/>
              <a:t>LESS is to CSS as </a:t>
            </a:r>
            <a:r>
              <a:rPr lang="en-US" i="1" dirty="0" err="1" smtClean="0"/>
              <a:t>TypeScript</a:t>
            </a:r>
            <a:r>
              <a:rPr lang="en-US" i="1" dirty="0" smtClean="0"/>
              <a:t> is to </a:t>
            </a:r>
            <a:r>
              <a:rPr lang="en-US" i="1" dirty="0" err="1" smtClean="0"/>
              <a:t>JavScript</a:t>
            </a:r>
            <a:endParaRPr lang="en-US" dirty="0" smtClean="0"/>
          </a:p>
          <a:p>
            <a:r>
              <a:rPr lang="en-US" dirty="0" smtClean="0"/>
              <a:t>Variables, </a:t>
            </a:r>
            <a:r>
              <a:rPr lang="en-US" dirty="0" err="1" smtClean="0"/>
              <a:t>Mixins</a:t>
            </a:r>
            <a:r>
              <a:rPr lang="en-US" dirty="0" smtClean="0"/>
              <a:t>/Functions, Nested rules, Imports, Guards, etc.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http://lesscss.org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480359"/>
          </a:xfrm>
        </p:spPr>
        <p:txBody>
          <a:bodyPr/>
          <a:lstStyle/>
          <a:p>
            <a:r>
              <a:rPr lang="en-US" dirty="0" smtClean="0"/>
              <a:t>Define a variable for common or repetitive </a:t>
            </a:r>
            <a:r>
              <a:rPr lang="en-US" dirty="0" err="1" smtClean="0"/>
              <a:t>stylings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54953" y="3478304"/>
            <a:ext cx="5021727" cy="2272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LESS: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@primary-color:  #ABC;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button { color: @primary-color;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h1 { color: @primary-color; 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76680" y="3478304"/>
            <a:ext cx="5178475" cy="2272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</a:t>
            </a:r>
            <a:r>
              <a:rPr lang="en-US" b="1" dirty="0" smtClean="0"/>
              <a:t>SS: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button { color: #ABC;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h1 { color: #ABC;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1161676"/>
          </a:xfrm>
        </p:spPr>
        <p:txBody>
          <a:bodyPr>
            <a:normAutofit/>
          </a:bodyPr>
          <a:lstStyle/>
          <a:p>
            <a:r>
              <a:rPr lang="en-US" dirty="0" smtClean="0"/>
              <a:t>A ‘</a:t>
            </a:r>
            <a:r>
              <a:rPr lang="en-US" dirty="0" err="1" smtClean="0"/>
              <a:t>mixin</a:t>
            </a:r>
            <a:r>
              <a:rPr lang="en-US" dirty="0" smtClean="0"/>
              <a:t>’ is a collection of CSS styles that can be re-used</a:t>
            </a:r>
          </a:p>
          <a:p>
            <a:r>
              <a:rPr lang="en-US" dirty="0" smtClean="0"/>
              <a:t>Adding ‘()’ to the </a:t>
            </a:r>
            <a:r>
              <a:rPr lang="en-US" dirty="0" err="1" smtClean="0"/>
              <a:t>mixin</a:t>
            </a:r>
            <a:r>
              <a:rPr lang="en-US" dirty="0" smtClean="0"/>
              <a:t> prevents it from being outputted (if desired)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4953" y="3961903"/>
            <a:ext cx="4394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LESS:</a:t>
            </a:r>
          </a:p>
          <a:p>
            <a:r>
              <a:rPr lang="en-US" dirty="0"/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.rounded()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webkit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-border-radius: 5px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moz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-border-radius: 5px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border-radius: 5px;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div { .rounded();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{ .rounded;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7225" y="3970868"/>
            <a:ext cx="4295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SS:</a:t>
            </a:r>
          </a:p>
          <a:p>
            <a:r>
              <a:rPr lang="en-US" dirty="0"/>
              <a:t>	</a:t>
            </a:r>
            <a:r>
              <a:rPr lang="en-US" dirty="0" smtClean="0"/>
              <a:t>div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webkit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-border-radius: 5px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moz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-border-radius: 5px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border-radius: 5px;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webkit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-border-radius: 5px;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moz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-border-radius: 5px;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-border-radius: 5px;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00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r>
              <a:rPr lang="en-US" dirty="0" smtClean="0"/>
              <a:t> w/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561041"/>
          </a:xfrm>
        </p:spPr>
        <p:txBody>
          <a:bodyPr/>
          <a:lstStyle/>
          <a:p>
            <a:r>
              <a:rPr lang="en-US" dirty="0" smtClean="0"/>
              <a:t>Similar to a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4953" y="3379197"/>
            <a:ext cx="495001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LESS:</a:t>
            </a:r>
          </a:p>
          <a:p>
            <a:r>
              <a:rPr lang="en-US" dirty="0"/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.rounded(@radius: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5px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webkit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-border-radius: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@radius;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moz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-border-radius: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@radius;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border-radius: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@radius;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div { .rounded();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{ .rounded(</a:t>
            </a:r>
            <a:r>
              <a:rPr lang="en-US" sz="16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10px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6189" y="3379197"/>
            <a:ext cx="4295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SS:</a:t>
            </a:r>
          </a:p>
          <a:p>
            <a:r>
              <a:rPr lang="en-US" dirty="0"/>
              <a:t>	</a:t>
            </a:r>
            <a:r>
              <a:rPr lang="en-US" dirty="0" smtClean="0"/>
              <a:t>div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webkit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-border-radius: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5px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moz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-border-radius: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5px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border-radius: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5px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webkit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-border-radius: </a:t>
            </a:r>
            <a:r>
              <a:rPr lang="en-US" sz="16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10px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moz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-border-radius: </a:t>
            </a:r>
            <a:r>
              <a:rPr lang="en-US" sz="16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10px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border-radius: </a:t>
            </a:r>
            <a:r>
              <a:rPr lang="en-US" sz="16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10px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5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</a:t>
            </a:r>
            <a:r>
              <a:rPr lang="en-US" dirty="0" smtClean="0"/>
              <a:t> 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570006"/>
          </a:xfrm>
        </p:spPr>
        <p:txBody>
          <a:bodyPr/>
          <a:lstStyle/>
          <a:p>
            <a:r>
              <a:rPr lang="en-US" dirty="0" smtClean="0"/>
              <a:t>Conditional logic using media query-like syntax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635" y="3298343"/>
            <a:ext cx="54326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LESS:</a:t>
            </a:r>
          </a:p>
          <a:p>
            <a:r>
              <a:rPr lang="en-US" dirty="0"/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.rounded(@r: 5px) 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(@r &lt; 10)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background-color: #</a:t>
            </a:r>
            <a:r>
              <a:rPr lang="en-US" sz="16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fff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rounded(@r: 5px)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(@r </a:t>
            </a:r>
            <a:r>
              <a:rPr lang="en-US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background-color: #</a:t>
            </a:r>
            <a:r>
              <a:rPr lang="en-US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div { .rounded();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{ .rounded(10);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2731" y="3298343"/>
            <a:ext cx="42955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SS:</a:t>
            </a:r>
          </a:p>
          <a:p>
            <a:r>
              <a:rPr lang="en-US" dirty="0"/>
              <a:t>	</a:t>
            </a:r>
            <a:r>
              <a:rPr lang="en-US" dirty="0" smtClean="0"/>
              <a:t>div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background-color: #</a:t>
            </a:r>
            <a:r>
              <a:rPr lang="en-US" sz="16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fff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background-color: #</a:t>
            </a:r>
            <a:r>
              <a:rPr lang="en-US" sz="16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</a:t>
            </a:r>
            <a:r>
              <a:rPr lang="en-US" dirty="0" err="1" smtClean="0"/>
              <a:t>uri</a:t>
            </a:r>
            <a:r>
              <a:rPr lang="en-US" dirty="0" smtClean="0"/>
              <a:t> – </a:t>
            </a:r>
            <a:r>
              <a:rPr lang="en-US" dirty="0" err="1" smtClean="0"/>
              <a:t>inlines</a:t>
            </a:r>
            <a:r>
              <a:rPr lang="en-US" dirty="0" smtClean="0"/>
              <a:t> an image directly into the CSS</a:t>
            </a:r>
          </a:p>
          <a:p>
            <a:r>
              <a:rPr lang="en-US" dirty="0" smtClean="0"/>
              <a:t>mod – modulus operations; good for applying odd/even styling</a:t>
            </a:r>
          </a:p>
          <a:p>
            <a:r>
              <a:rPr lang="en-US" dirty="0" smtClean="0"/>
              <a:t>Lots of color operations</a:t>
            </a:r>
          </a:p>
          <a:p>
            <a:pPr lvl="1"/>
            <a:r>
              <a:rPr lang="en-US" dirty="0" smtClean="0"/>
              <a:t>greyscale/saturate/</a:t>
            </a:r>
            <a:r>
              <a:rPr lang="en-US" dirty="0" err="1" smtClean="0"/>
              <a:t>desaturate</a:t>
            </a:r>
            <a:r>
              <a:rPr lang="en-US" dirty="0" smtClean="0"/>
              <a:t>/lighten/darken/</a:t>
            </a:r>
            <a:r>
              <a:rPr lang="en-US" b="1" dirty="0" smtClean="0"/>
              <a:t>contrast</a:t>
            </a:r>
            <a:endParaRPr lang="en-US" dirty="0" smtClean="0"/>
          </a:p>
          <a:p>
            <a:pPr lvl="1"/>
            <a:r>
              <a:rPr lang="en-US" dirty="0" smtClean="0"/>
              <a:t>Color blending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it </a:t>
            </a:r>
            <a:r>
              <a:rPr lang="en-US" smtClean="0"/>
              <a:t>all together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Bootstrap?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internally by Twitter to create a common design framework for internal tools</a:t>
            </a:r>
          </a:p>
          <a:p>
            <a:r>
              <a:rPr lang="en-US" dirty="0" smtClean="0"/>
              <a:t>Gained rapid adoption internally</a:t>
            </a:r>
          </a:p>
          <a:p>
            <a:r>
              <a:rPr lang="en-US" dirty="0" smtClean="0"/>
              <a:t>Open Sourced in August 2011</a:t>
            </a:r>
          </a:p>
          <a:p>
            <a:r>
              <a:rPr lang="en-US" dirty="0" smtClean="0"/>
              <a:t>By February 2012, it became the most starred project on GitHub</a:t>
            </a:r>
          </a:p>
          <a:p>
            <a:pPr lvl="1"/>
            <a:r>
              <a:rPr lang="en-US" dirty="0" smtClean="0"/>
              <a:t>still 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design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websites have the same types of elements</a:t>
            </a:r>
          </a:p>
          <a:p>
            <a:pPr lvl="1"/>
            <a:r>
              <a:rPr lang="en-US" dirty="0" smtClean="0"/>
              <a:t>Navigation Bar / Menu</a:t>
            </a:r>
          </a:p>
          <a:p>
            <a:pPr lvl="1"/>
            <a:r>
              <a:rPr lang="en-US" dirty="0" smtClean="0"/>
              <a:t>Layout / Grid System</a:t>
            </a:r>
          </a:p>
          <a:p>
            <a:pPr lvl="1"/>
            <a:r>
              <a:rPr lang="en-US" dirty="0" smtClean="0"/>
              <a:t>Panels</a:t>
            </a:r>
          </a:p>
          <a:p>
            <a:r>
              <a:rPr lang="en-US" dirty="0" smtClean="0"/>
              <a:t>These ‘common’ elements were given logical names and then built by merging some of the best ideas from multiple sources</a:t>
            </a:r>
          </a:p>
          <a:p>
            <a:r>
              <a:rPr lang="en-US" dirty="0" smtClean="0"/>
              <a:t>Easily allow individuals to move between projects without having to learn a whole new system</a:t>
            </a:r>
          </a:p>
          <a:p>
            <a:r>
              <a:rPr lang="en-US" dirty="0" smtClean="0"/>
              <a:t>Startup time for new projects could be greatly reduced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9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‘common’ elements?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Grid system</a:t>
            </a:r>
          </a:p>
          <a:p>
            <a:r>
              <a:rPr lang="en-US" dirty="0"/>
              <a:t>Typography</a:t>
            </a:r>
          </a:p>
          <a:p>
            <a:r>
              <a:rPr lang="en-US" dirty="0" smtClean="0"/>
              <a:t>Regions / Panels / Wells</a:t>
            </a:r>
            <a:endParaRPr lang="en-US" dirty="0"/>
          </a:p>
          <a:p>
            <a:r>
              <a:rPr lang="en-US" dirty="0"/>
              <a:t>Buttons</a:t>
            </a:r>
          </a:p>
          <a:p>
            <a:r>
              <a:rPr lang="en-US" dirty="0" smtClean="0"/>
              <a:t>Tables</a:t>
            </a:r>
            <a:endParaRPr lang="en-US" dirty="0"/>
          </a:p>
          <a:p>
            <a:r>
              <a:rPr lang="en-US" dirty="0" smtClean="0"/>
              <a:t>Progress bars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Labels &amp; Badges</a:t>
            </a:r>
          </a:p>
          <a:p>
            <a:r>
              <a:rPr lang="en-US" dirty="0" smtClean="0"/>
              <a:t>Alerts</a:t>
            </a:r>
          </a:p>
          <a:p>
            <a:r>
              <a:rPr lang="en-US" dirty="0" smtClean="0"/>
              <a:t>Forms</a:t>
            </a:r>
          </a:p>
          <a:p>
            <a:r>
              <a:rPr lang="en-US" dirty="0" smtClean="0"/>
              <a:t>Modals</a:t>
            </a:r>
          </a:p>
          <a:p>
            <a:r>
              <a:rPr lang="en-US" dirty="0" err="1" smtClean="0"/>
              <a:t>Carosel</a:t>
            </a:r>
            <a:endParaRPr lang="en-US" dirty="0" smtClean="0"/>
          </a:p>
          <a:p>
            <a:r>
              <a:rPr lang="en-US" dirty="0" smtClean="0"/>
              <a:t>Hero / </a:t>
            </a:r>
            <a:r>
              <a:rPr lang="en-US" dirty="0" err="1" smtClean="0"/>
              <a:t>Jumbotron</a:t>
            </a:r>
            <a:r>
              <a:rPr lang="en-US" dirty="0" smtClean="0"/>
              <a:t> / Splash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CSS Media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1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‘Responsive’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past, websites were designed for specific screen sizes</a:t>
            </a:r>
          </a:p>
          <a:p>
            <a:pPr lvl="1"/>
            <a:r>
              <a:rPr lang="en-US" dirty="0" smtClean="0"/>
              <a:t>960 &amp; 1140 grid systems being the most popular</a:t>
            </a:r>
          </a:p>
          <a:p>
            <a:pPr lvl="1"/>
            <a:r>
              <a:rPr lang="en-US" dirty="0" smtClean="0"/>
              <a:t>If the screen was bigger, then you would have lots of whitespace</a:t>
            </a:r>
          </a:p>
          <a:p>
            <a:pPr lvl="1"/>
            <a:r>
              <a:rPr lang="en-US" dirty="0" smtClean="0"/>
              <a:t>If the screen was smaller, then you were forced to scroll sideways</a:t>
            </a:r>
          </a:p>
          <a:p>
            <a:r>
              <a:rPr lang="en-US" dirty="0" smtClean="0"/>
              <a:t>‘Responsive’ means the layout adapts to the available screen size</a:t>
            </a:r>
          </a:p>
          <a:p>
            <a:pPr lvl="1"/>
            <a:r>
              <a:rPr lang="en-US" dirty="0" smtClean="0"/>
              <a:t>CSS Media Queries allow different rules for different screen sizes/orientations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‘responsive’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‘Responsive’ design</a:t>
            </a:r>
          </a:p>
          <a:p>
            <a:pPr lvl="1"/>
            <a:r>
              <a:rPr lang="en-US" dirty="0" smtClean="0"/>
              <a:t>Design for the desktop as normal, but add media queries for the smaller devices</a:t>
            </a:r>
          </a:p>
          <a:p>
            <a:pPr lvl="1"/>
            <a:r>
              <a:rPr lang="en-US" dirty="0" smtClean="0"/>
              <a:t>Better than nothing, but forces more content down to mobile devices… the most resource constrained device</a:t>
            </a:r>
          </a:p>
          <a:p>
            <a:pPr lvl="1"/>
            <a:r>
              <a:rPr lang="en-US" dirty="0" smtClean="0"/>
              <a:t>Bootstrap 2 defaulted to this</a:t>
            </a:r>
          </a:p>
          <a:p>
            <a:r>
              <a:rPr lang="en-US" dirty="0" smtClean="0"/>
              <a:t>‘Mobile First’ Responsive design</a:t>
            </a:r>
          </a:p>
          <a:p>
            <a:pPr lvl="1"/>
            <a:r>
              <a:rPr lang="en-US" dirty="0" smtClean="0"/>
              <a:t>Design for the smallest screen first and then progressively enhance the experience for the more capable devices</a:t>
            </a:r>
          </a:p>
          <a:p>
            <a:pPr lvl="1"/>
            <a:r>
              <a:rPr lang="en-US" dirty="0" smtClean="0"/>
              <a:t>Bootstrap 3 was designed as ‘Mobile First’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8844</TotalTime>
  <Words>803</Words>
  <Application>Microsoft Office PowerPoint</Application>
  <PresentationFormat>Widescreen</PresentationFormat>
  <Paragraphs>201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Consolas</vt:lpstr>
      <vt:lpstr>Source Code Pro</vt:lpstr>
      <vt:lpstr>Wingdings 3</vt:lpstr>
      <vt:lpstr>Ion Boardroom</vt:lpstr>
      <vt:lpstr>Twitter Bootstrap &amp; LESS</vt:lpstr>
      <vt:lpstr>What is Bootstrap?</vt:lpstr>
      <vt:lpstr>What is Bootstrap?</vt:lpstr>
      <vt:lpstr>What is a design language?</vt:lpstr>
      <vt:lpstr>What are the ‘common’ elements?</vt:lpstr>
      <vt:lpstr>Demo</vt:lpstr>
      <vt:lpstr>Responsive Design</vt:lpstr>
      <vt:lpstr>What does ‘Responsive’ mean?</vt:lpstr>
      <vt:lpstr>Types of ‘responsive’ design</vt:lpstr>
      <vt:lpstr>What is a CSS Media Query?</vt:lpstr>
      <vt:lpstr>Demo</vt:lpstr>
      <vt:lpstr>The Grid System</vt:lpstr>
      <vt:lpstr>The grid system</vt:lpstr>
      <vt:lpstr>The grid system (con’t)</vt:lpstr>
      <vt:lpstr>12-Column Grid System</vt:lpstr>
      <vt:lpstr>Demo</vt:lpstr>
      <vt:lpstr>Themes &amp; LESS</vt:lpstr>
      <vt:lpstr>Themes</vt:lpstr>
      <vt:lpstr>Demo</vt:lpstr>
      <vt:lpstr>What is LESS</vt:lpstr>
      <vt:lpstr>Variables</vt:lpstr>
      <vt:lpstr>Mixins</vt:lpstr>
      <vt:lpstr>Mixins w/ parameters</vt:lpstr>
      <vt:lpstr>Mixin Guards</vt:lpstr>
      <vt:lpstr>Functions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Bootstrap &amp; LESS</dc:title>
  <dc:creator>Kyle Korndoerfer</dc:creator>
  <cp:lastModifiedBy>Kyle Korndoerfer</cp:lastModifiedBy>
  <cp:revision>38</cp:revision>
  <dcterms:created xsi:type="dcterms:W3CDTF">2014-10-31T01:37:56Z</dcterms:created>
  <dcterms:modified xsi:type="dcterms:W3CDTF">2014-11-20T03:37:29Z</dcterms:modified>
</cp:coreProperties>
</file>