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9C73DE0-D636-4EA9-BB57-FFA0D458827C}">
          <p14:sldIdLst>
            <p14:sldId id="256"/>
          </p14:sldIdLst>
        </p14:section>
        <p14:section name="Common Architectures" id="{50263357-7120-4189-9082-D53EC4AD973D}">
          <p14:sldIdLst>
            <p14:sldId id="257"/>
            <p14:sldId id="260"/>
          </p14:sldIdLst>
        </p14:section>
        <p14:section name="Distributed Architectures" id="{F7FEE40F-42F6-4BD4-A8D3-5D602668AED4}">
          <p14:sldIdLst>
            <p14:sldId id="259"/>
            <p14:sldId id="269"/>
          </p14:sldIdLst>
        </p14:section>
        <p14:section name="Service Bus" id="{B760C0F4-DDAE-4A31-9A12-B5EC757CA244}">
          <p14:sldIdLst>
            <p14:sldId id="261"/>
            <p14:sldId id="262"/>
            <p14:sldId id="263"/>
            <p14:sldId id="264"/>
            <p14:sldId id="265"/>
          </p14:sldIdLst>
        </p14:section>
        <p14:section name="Message Processing" id="{DBC70918-52BA-49F3-83FA-5CA7229B0F6B}">
          <p14:sldIdLst>
            <p14:sldId id="266"/>
            <p14:sldId id="267"/>
          </p14:sldIdLst>
        </p14:section>
        <p14:section name="Demos" id="{4777E32B-3B3E-4A9A-A547-79BA3B24E5C7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890D0-162F-4875-B04F-DD0F907A0244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374F7-E4A4-4DD8-ADF6-3CE28D00A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5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call .Abandon(), but that makes the message immediately</a:t>
            </a:r>
            <a:r>
              <a:rPr lang="en-US" baseline="0" dirty="0" smtClean="0"/>
              <a:t> available for processing which isn’t good if the service is dependent on system that might be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374F7-E4A4-4DD8-ADF6-3CE28D00A4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Enabling Distributed Architectures with </a:t>
            </a:r>
            <a:br>
              <a:rPr lang="en-US" dirty="0" smtClean="0"/>
            </a:br>
            <a:r>
              <a:rPr lang="en-US" dirty="0" smtClean="0"/>
              <a:t>a Service 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Kyle </a:t>
            </a:r>
            <a:r>
              <a:rPr lang="en-US" dirty="0" err="1" smtClean="0"/>
              <a:t>Korndoerfer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1" y="1056050"/>
            <a:ext cx="8591516" cy="42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“Post Office” metaphor…</a:t>
            </a:r>
          </a:p>
          <a:p>
            <a:pPr lvl="1"/>
            <a:r>
              <a:rPr lang="en-US" dirty="0" smtClean="0"/>
              <a:t>Queues/Topics are the Post Office Boxes</a:t>
            </a:r>
          </a:p>
          <a:p>
            <a:pPr lvl="2"/>
            <a:r>
              <a:rPr lang="en-US" dirty="0"/>
              <a:t>Holds the messages until they </a:t>
            </a:r>
            <a:r>
              <a:rPr lang="en-US" dirty="0" smtClean="0"/>
              <a:t>expire, retry counts, max queue size, etc.</a:t>
            </a:r>
          </a:p>
          <a:p>
            <a:pPr lvl="1"/>
            <a:r>
              <a:rPr lang="en-US" dirty="0" smtClean="0"/>
              <a:t>Message Properties are the text on the outside of the envelope</a:t>
            </a:r>
          </a:p>
          <a:p>
            <a:pPr lvl="2"/>
            <a:r>
              <a:rPr lang="en-US" dirty="0" smtClean="0"/>
              <a:t>Useful for topic subscriptions to only subscribe to certain messages; unique message id</a:t>
            </a:r>
          </a:p>
          <a:p>
            <a:pPr lvl="1"/>
            <a:r>
              <a:rPr lang="en-US" dirty="0"/>
              <a:t>Messages are the contents </a:t>
            </a:r>
            <a:r>
              <a:rPr lang="en-US" dirty="0" smtClean="0"/>
              <a:t>inside </a:t>
            </a:r>
            <a:r>
              <a:rPr lang="en-US" dirty="0"/>
              <a:t>an </a:t>
            </a:r>
            <a:r>
              <a:rPr lang="en-US" dirty="0" smtClean="0"/>
              <a:t>envelope</a:t>
            </a:r>
          </a:p>
          <a:p>
            <a:pPr lvl="2"/>
            <a:r>
              <a:rPr lang="en-US" dirty="0" smtClean="0"/>
              <a:t>Body content; usually need to know the message format to process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Retrieval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ReceiveAndDelete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Reads the message from the queue/topic and then immediately deletes it</a:t>
            </a:r>
          </a:p>
          <a:p>
            <a:pPr lvl="1"/>
            <a:r>
              <a:rPr lang="en-US" dirty="0" smtClean="0"/>
              <a:t>No durability; if the service crashes then the message is lost unless it is persisted locally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PeekLock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Durable, 2-stage retrieval process</a:t>
            </a:r>
          </a:p>
          <a:p>
            <a:pPr lvl="1"/>
            <a:r>
              <a:rPr lang="en-US" dirty="0" smtClean="0"/>
              <a:t>Message is locked when retrieved to prevent other services from retrieving it</a:t>
            </a:r>
          </a:p>
          <a:p>
            <a:pPr lvl="1"/>
            <a:r>
              <a:rPr lang="en-US" dirty="0" smtClean="0"/>
              <a:t>Must call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.Complete()</a:t>
            </a:r>
            <a:r>
              <a:rPr lang="en-US" dirty="0" smtClean="0"/>
              <a:t> on the message before lock expires</a:t>
            </a:r>
          </a:p>
          <a:p>
            <a:pPr lvl="1"/>
            <a:r>
              <a:rPr lang="en-US" dirty="0" smtClean="0"/>
              <a:t>If service crashes, then the lock will expire allowing others to process</a:t>
            </a:r>
          </a:p>
          <a:p>
            <a:pPr lvl="1"/>
            <a:r>
              <a:rPr lang="en-US" dirty="0" smtClean="0"/>
              <a:t>If you receive a bad message, call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DeadLetter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on it to prevent reprocessing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Existing/Common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application does everything!</a:t>
            </a:r>
          </a:p>
          <a:p>
            <a:pPr lvl="1"/>
            <a:r>
              <a:rPr lang="en-US" dirty="0" smtClean="0"/>
              <a:t>Sends email notifications</a:t>
            </a:r>
          </a:p>
          <a:p>
            <a:pPr lvl="1"/>
            <a:r>
              <a:rPr lang="en-US" dirty="0" smtClean="0"/>
              <a:t>Submits data to web services (internal or external)</a:t>
            </a:r>
          </a:p>
          <a:p>
            <a:pPr lvl="1"/>
            <a:r>
              <a:rPr lang="en-US" dirty="0" smtClean="0"/>
              <a:t>Generates/Writes files to disk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What happens when any of these steps fail?</a:t>
            </a:r>
          </a:p>
          <a:p>
            <a:r>
              <a:rPr lang="en-US" dirty="0" smtClean="0"/>
              <a:t>What if it is responding very slowly?</a:t>
            </a:r>
          </a:p>
          <a:p>
            <a:r>
              <a:rPr lang="en-US" dirty="0" smtClean="0"/>
              <a:t>What about system resources?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85365" y="1631576"/>
            <a:ext cx="1936376" cy="1667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/ Web Site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40188" y="1313331"/>
            <a:ext cx="2133600" cy="636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-Party/External Svc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40188" y="2384612"/>
            <a:ext cx="2133600" cy="654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40188" y="3473823"/>
            <a:ext cx="2133600" cy="6544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61528" y="4128247"/>
            <a:ext cx="1712259" cy="2958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61528" y="4424082"/>
            <a:ext cx="1712259" cy="2958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3"/>
            <a:endCxn id="3" idx="1"/>
          </p:cNvCxnSpPr>
          <p:nvPr/>
        </p:nvCxnSpPr>
        <p:spPr>
          <a:xfrm flipV="1">
            <a:off x="3621741" y="1631578"/>
            <a:ext cx="1918447" cy="833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4" idx="1"/>
          </p:cNvCxnSpPr>
          <p:nvPr/>
        </p:nvCxnSpPr>
        <p:spPr>
          <a:xfrm>
            <a:off x="3621741" y="2465294"/>
            <a:ext cx="1918447" cy="246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5" idx="1"/>
          </p:cNvCxnSpPr>
          <p:nvPr/>
        </p:nvCxnSpPr>
        <p:spPr>
          <a:xfrm>
            <a:off x="3621741" y="2465294"/>
            <a:ext cx="1918447" cy="1335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down your application into ‘services’ that each have a singular focus (the Single Responsibility Principle of SOLID design)</a:t>
            </a:r>
          </a:p>
          <a:p>
            <a:pPr lvl="1"/>
            <a:r>
              <a:rPr lang="en-US" dirty="0" smtClean="0"/>
              <a:t>Your User Interface layer should (primarily) be about serving and collecting data from your users.</a:t>
            </a:r>
          </a:p>
          <a:p>
            <a:pPr lvl="1"/>
            <a:r>
              <a:rPr lang="en-US" dirty="0" smtClean="0"/>
              <a:t>Email service for notifying users when things are ready (think order confirmation emails from Amazon)</a:t>
            </a:r>
          </a:p>
          <a:p>
            <a:pPr lvl="1"/>
            <a:r>
              <a:rPr lang="en-US" dirty="0" smtClean="0"/>
              <a:t>Receipt Service for generating customer receipt PDF’s</a:t>
            </a:r>
          </a:p>
          <a:p>
            <a:pPr lvl="1"/>
            <a:r>
              <a:rPr lang="en-US" dirty="0" smtClean="0"/>
              <a:t>Submitting data to external sources (like CRM’s, Data Warehouses,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978" y="618559"/>
            <a:ext cx="1936376" cy="1667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/ Web Site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983506" y="1887072"/>
            <a:ext cx="2133600" cy="636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-Party/External Svc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83506" y="2958353"/>
            <a:ext cx="2133600" cy="654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83506" y="4047564"/>
            <a:ext cx="2133600" cy="6544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04846" y="4701988"/>
            <a:ext cx="1712259" cy="2958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04846" y="4997823"/>
            <a:ext cx="1712259" cy="2958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83862" y="1048870"/>
            <a:ext cx="2501153" cy="41013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59978" y="2380124"/>
            <a:ext cx="1936376" cy="1667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 / Service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343838" y="1990160"/>
            <a:ext cx="2017059" cy="9233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343838" y="3554501"/>
            <a:ext cx="2017059" cy="9233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0"/>
            <a:endCxn id="16" idx="2"/>
          </p:cNvCxnSpPr>
          <p:nvPr/>
        </p:nvCxnSpPr>
        <p:spPr>
          <a:xfrm flipV="1">
            <a:off x="4352368" y="2913524"/>
            <a:ext cx="0" cy="640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6" idx="1"/>
          </p:cNvCxnSpPr>
          <p:nvPr/>
        </p:nvCxnSpPr>
        <p:spPr>
          <a:xfrm>
            <a:off x="2196354" y="1452277"/>
            <a:ext cx="1147484" cy="99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</p:cNvCxnSpPr>
          <p:nvPr/>
        </p:nvCxnSpPr>
        <p:spPr>
          <a:xfrm flipV="1">
            <a:off x="2196354" y="2451842"/>
            <a:ext cx="1134039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3" idx="1"/>
          </p:cNvCxnSpPr>
          <p:nvPr/>
        </p:nvCxnSpPr>
        <p:spPr>
          <a:xfrm flipV="1">
            <a:off x="5360897" y="2205319"/>
            <a:ext cx="1622609" cy="1810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" idx="1"/>
          </p:cNvCxnSpPr>
          <p:nvPr/>
        </p:nvCxnSpPr>
        <p:spPr>
          <a:xfrm flipV="1">
            <a:off x="5374342" y="3285565"/>
            <a:ext cx="1609164" cy="761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1"/>
          </p:cNvCxnSpPr>
          <p:nvPr/>
        </p:nvCxnSpPr>
        <p:spPr>
          <a:xfrm>
            <a:off x="5374342" y="4092382"/>
            <a:ext cx="1609164" cy="282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Bus as the Enabler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Service Bus</a:t>
            </a:r>
            <a:r>
              <a:rPr lang="en-US" dirty="0" smtClean="0"/>
              <a:t> is the ‘post office’ for services, holding and coordinating the messages that need to sent to the services.</a:t>
            </a:r>
          </a:p>
          <a:p>
            <a:r>
              <a:rPr lang="en-US" dirty="0" smtClean="0"/>
              <a:t>Can be live/real-time (Relay)</a:t>
            </a:r>
          </a:p>
          <a:p>
            <a:pPr lvl="1"/>
            <a:r>
              <a:rPr lang="en-US" dirty="0" smtClean="0"/>
              <a:t>Great for applications/services that sit behind a firewall but need an open communication channel that allows messages to be sent/received in real-time.</a:t>
            </a:r>
          </a:p>
          <a:p>
            <a:pPr lvl="1"/>
            <a:r>
              <a:rPr lang="en-US" i="1" dirty="0" smtClean="0"/>
              <a:t>Both ends of the Relay service need to be active at the same time</a:t>
            </a:r>
          </a:p>
          <a:p>
            <a:r>
              <a:rPr lang="en-US" dirty="0" smtClean="0"/>
              <a:t>Can be delayed (Brokered)</a:t>
            </a:r>
          </a:p>
          <a:p>
            <a:pPr lvl="1"/>
            <a:r>
              <a:rPr lang="en-US" dirty="0" smtClean="0"/>
              <a:t>Great for services that are asynchronous messages or when connectivity cannot be guaranteed (mobile).</a:t>
            </a:r>
          </a:p>
          <a:p>
            <a:pPr lvl="1"/>
            <a:r>
              <a:rPr lang="en-US" dirty="0" smtClean="0"/>
              <a:t>Either end can be taken offline because of upgrades, loss of connectivity, or (gulp) crashes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Brokered Messaging: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to work with</a:t>
            </a:r>
          </a:p>
          <a:p>
            <a:r>
              <a:rPr lang="en-US" dirty="0" smtClean="0"/>
              <a:t>Messages are added to a queue and processed in the order they are received</a:t>
            </a:r>
          </a:p>
          <a:p>
            <a:r>
              <a:rPr lang="en-US" dirty="0" smtClean="0"/>
              <a:t>Usually one queue for each service or message type, but can be mixed</a:t>
            </a:r>
          </a:p>
          <a:p>
            <a:pPr lvl="1"/>
            <a:r>
              <a:rPr lang="en-US" dirty="0" smtClean="0"/>
              <a:t>If mixing message types, they should be destined for the same service</a:t>
            </a:r>
          </a:p>
          <a:p>
            <a:r>
              <a:rPr lang="en-US" dirty="0" smtClean="0"/>
              <a:t>Meant for Single Delivery</a:t>
            </a:r>
          </a:p>
          <a:p>
            <a:pPr lvl="1"/>
            <a:r>
              <a:rPr lang="en-US" dirty="0" smtClean="0"/>
              <a:t>Processed by only one or more competing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0" y="1316027"/>
            <a:ext cx="8646215" cy="42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Brokered Messaging: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functions like a Queue, but </a:t>
            </a:r>
            <a:r>
              <a:rPr lang="en-US" dirty="0"/>
              <a:t>w</a:t>
            </a:r>
            <a:r>
              <a:rPr lang="en-US" dirty="0" smtClean="0"/>
              <a:t>orks in a Pub/Sub manner for multi-cast messaging</a:t>
            </a:r>
          </a:p>
          <a:p>
            <a:r>
              <a:rPr lang="en-US" dirty="0">
                <a:solidFill>
                  <a:schemeClr val="tx1"/>
                </a:solidFill>
              </a:rPr>
              <a:t>Allows more than one service to receive the same message on their own schedule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Topic</a:t>
            </a:r>
            <a:r>
              <a:rPr lang="en-US" dirty="0" smtClean="0"/>
              <a:t> is created (either manually or by a </a:t>
            </a:r>
            <a:r>
              <a:rPr lang="en-US" dirty="0" smtClean="0">
                <a:solidFill>
                  <a:schemeClr val="accent2"/>
                </a:solidFill>
              </a:rPr>
              <a:t>Publisher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Publisher</a:t>
            </a:r>
            <a:r>
              <a:rPr lang="en-US" dirty="0" smtClean="0"/>
              <a:t> sends a message to the </a:t>
            </a:r>
            <a:r>
              <a:rPr lang="en-US" dirty="0" smtClean="0">
                <a:solidFill>
                  <a:schemeClr val="accent2"/>
                </a:solidFill>
              </a:rPr>
              <a:t>Topic</a:t>
            </a:r>
            <a:r>
              <a:rPr lang="en-US" dirty="0" smtClean="0">
                <a:solidFill>
                  <a:schemeClr val="tx1"/>
                </a:solidFill>
              </a:rPr>
              <a:t> where it is queued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Messages/Topics can have a delivery timeout to avoid buildup of messages that never get delivered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Subscribers</a:t>
            </a:r>
            <a:r>
              <a:rPr lang="en-US" dirty="0" smtClean="0">
                <a:solidFill>
                  <a:schemeClr val="tx1"/>
                </a:solidFill>
              </a:rPr>
              <a:t> register to receive messages from the </a:t>
            </a:r>
            <a:r>
              <a:rPr lang="en-US" dirty="0" smtClean="0">
                <a:solidFill>
                  <a:schemeClr val="accent2"/>
                </a:solidFill>
              </a:rPr>
              <a:t>Topic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623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Facet</vt:lpstr>
      <vt:lpstr>Enabling Distributed Architectures with  a Service Bus</vt:lpstr>
      <vt:lpstr>Existing/Common Architectures</vt:lpstr>
      <vt:lpstr>PowerPoint Presentation</vt:lpstr>
      <vt:lpstr>Distributed Architecture</vt:lpstr>
      <vt:lpstr>PowerPoint Presentation</vt:lpstr>
      <vt:lpstr>Service Bus as the Enabler</vt:lpstr>
      <vt:lpstr>Brokered Messaging: Queues</vt:lpstr>
      <vt:lpstr>PowerPoint Presentation</vt:lpstr>
      <vt:lpstr>Brokered Messaging: Topics</vt:lpstr>
      <vt:lpstr>PowerPoint Presentation</vt:lpstr>
      <vt:lpstr>Message Processing</vt:lpstr>
      <vt:lpstr>Message Retrieval Modes</vt:lpstr>
      <vt:lpstr>Demos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Distributed Architectures with  a Service Bus</dc:title>
  <dc:creator>Kyle Korndoerfer</dc:creator>
  <cp:lastModifiedBy>Kyle Korndoerfer</cp:lastModifiedBy>
  <cp:revision>19</cp:revision>
  <dcterms:created xsi:type="dcterms:W3CDTF">2015-04-11T14:51:16Z</dcterms:created>
  <dcterms:modified xsi:type="dcterms:W3CDTF">2015-04-20T23:50:36Z</dcterms:modified>
</cp:coreProperties>
</file>