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Source Sans Pr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12" d="100"/>
          <a:sy n="112" d="100"/>
        </p:scale>
        <p:origin x="-72" y="-6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79845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4420125"/>
            <a:ext cx="8982599" cy="64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Design Patterns (02/04/16)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743000"/>
            <a:ext cx="8520599" cy="200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2845181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499" cy="4982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199" cy="15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Patterns: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Someone’s Already Solved It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Larry O’Heron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Laboratory for Laser Energetics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087" y="2586037"/>
            <a:ext cx="6000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625" y="2719387"/>
            <a:ext cx="7829550" cy="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Environment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36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>
                <a:solidFill>
                  <a:srgbClr val="000000"/>
                </a:solidFill>
              </a:rPr>
              <a:t>Visual Studio 2013 Update 4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>
                <a:solidFill>
                  <a:srgbClr val="000000"/>
                </a:solidFill>
              </a:rPr>
              <a:t>.NET Framework 4.5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10</a:t>
            </a:fld>
            <a:endParaRPr lang="en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Example(s)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36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>
                <a:solidFill>
                  <a:srgbClr val="000000"/>
                </a:solidFill>
              </a:rPr>
              <a:t>Strategy Pattern (VB.Net)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>
                <a:solidFill>
                  <a:srgbClr val="000000"/>
                </a:solidFill>
              </a:rPr>
              <a:t>Adapter Pattern (C#)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>
                <a:solidFill>
                  <a:srgbClr val="000000"/>
                </a:solidFill>
              </a:rPr>
              <a:t>Singleton Pattern (C#)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>
                <a:solidFill>
                  <a:srgbClr val="000000"/>
                </a:solidFill>
              </a:rPr>
              <a:t>Observer Pattern (C++/CLI)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>
                <a:solidFill>
                  <a:srgbClr val="000000"/>
                </a:solidFill>
              </a:rPr>
              <a:t>Command Pattern (C#)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11</a:t>
            </a:fld>
            <a:endParaRPr lang="en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599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Strategy Pattern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742950"/>
            <a:ext cx="8520599" cy="336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Identify what </a:t>
            </a:r>
            <a:r>
              <a:rPr lang="en" b="1" dirty="0" smtClean="0">
                <a:solidFill>
                  <a:srgbClr val="000000"/>
                </a:solidFill>
              </a:rPr>
              <a:t>changes: Mallard </a:t>
            </a:r>
            <a:r>
              <a:rPr lang="en" b="1" dirty="0">
                <a:solidFill>
                  <a:srgbClr val="000000"/>
                </a:solidFill>
              </a:rPr>
              <a:t>Duck versus Toy Duck (Flying)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Encapsulate the </a:t>
            </a:r>
            <a:r>
              <a:rPr lang="en" b="1" dirty="0" smtClean="0">
                <a:solidFill>
                  <a:srgbClr val="000000"/>
                </a:solidFill>
              </a:rPr>
              <a:t>changes: Each </a:t>
            </a:r>
            <a:r>
              <a:rPr lang="en" b="1" dirty="0">
                <a:solidFill>
                  <a:srgbClr val="000000"/>
                </a:solidFill>
              </a:rPr>
              <a:t>behavior is its own class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Program to interface or super class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Each duck type inherits a flight interface from the super class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Each flight behavior programs to the flight interface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Identify the balance between advantages and disadvantages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Upfront class/interface interaction design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Adding/replacing a type of hardware or functional specification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12</a:t>
            </a:fld>
            <a:endParaRPr lang="en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599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Adapter Pattern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742950"/>
            <a:ext cx="8520599" cy="336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Identify what changes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An underlying api, e.g. 32-bit to 64-bit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Encapsulate the changes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Wrap the new api calls inside the existing interface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Program to interface or super class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Identify the balance between advantage and disadvantage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Time to update all components anyway?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Cost or time-wise prohibitive to update all parts of the system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000000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13</a:t>
            </a:fld>
            <a:endParaRPr lang="en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599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Singleton Pattern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891000"/>
            <a:ext cx="8520599" cy="336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Identify what changes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External data source limited by real-world constraints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Encapsulate the changes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Hide the constructor; provide a class method for creation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Program to interface or super class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Identify the balance between advantage and disadvantage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Some setup, but reduction in run-time multi-threading errors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14</a:t>
            </a:fld>
            <a:endParaRPr lang="en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599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Observer Pattern</a:t>
            </a:r>
            <a:r>
              <a:rPr lang="en" sz="18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819150"/>
            <a:ext cx="8520599" cy="336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Identify what changes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Encapsulate the changes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Program to interface or super class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Identify the balance between advantage and disadvantage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15</a:t>
            </a:fld>
            <a:endParaRPr lang="en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599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Command Pattern</a:t>
            </a:r>
            <a:r>
              <a:rPr lang="en" sz="18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819150"/>
            <a:ext cx="8520599" cy="336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Identify what </a:t>
            </a:r>
            <a:r>
              <a:rPr lang="en" b="1" dirty="0" smtClean="0">
                <a:solidFill>
                  <a:schemeClr val="dk2"/>
                </a:solidFill>
              </a:rPr>
              <a:t>changes: the </a:t>
            </a:r>
            <a:r>
              <a:rPr lang="en" b="1" dirty="0">
                <a:solidFill>
                  <a:schemeClr val="dk2"/>
                </a:solidFill>
              </a:rPr>
              <a:t>behavior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Encapsulate the </a:t>
            </a:r>
            <a:r>
              <a:rPr lang="en" b="1" dirty="0" smtClean="0">
                <a:solidFill>
                  <a:schemeClr val="dk2"/>
                </a:solidFill>
              </a:rPr>
              <a:t>changes: Create </a:t>
            </a:r>
            <a:r>
              <a:rPr lang="en" b="1" dirty="0">
                <a:solidFill>
                  <a:schemeClr val="dk2"/>
                </a:solidFill>
              </a:rPr>
              <a:t>command objects rather than methods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Program to interface or super class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ICommand and RelayCommand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Identify the balance between advantage and disadvantage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Fair amount of indirection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O/S takes over invocations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Setup can be error prone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16</a:t>
            </a:fld>
            <a:endParaRPr lang="en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Conclusion(s)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36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>
                <a:solidFill>
                  <a:srgbClr val="000000"/>
                </a:solidFill>
              </a:rPr>
              <a:t>Long term benefits in code re-use for new requirements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>
                <a:solidFill>
                  <a:srgbClr val="000000"/>
                </a:solidFill>
              </a:rPr>
              <a:t>Requires problem domain knowledge and design experience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>
                <a:solidFill>
                  <a:srgbClr val="000000"/>
                </a:solidFill>
              </a:rPr>
              <a:t>QUESTIONS / COMMENTS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17</a:t>
            </a:fld>
            <a:endParaRPr lang="en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Summary: DesigPatterns = a way of thinking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505900"/>
            <a:ext cx="8520599" cy="293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Source Sans Pro"/>
            </a:pPr>
            <a:r>
              <a:rPr lang="en" b="1">
                <a:solidFill>
                  <a:srgbClr val="000000"/>
                </a:solidFill>
              </a:rPr>
              <a:t>Reduce/eliminate modifications to the existing code base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 b="1">
                <a:solidFill>
                  <a:srgbClr val="000000"/>
                </a:solidFill>
              </a:rPr>
              <a:t>Up-front effort to understand the problem domain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 b="1">
                <a:solidFill>
                  <a:srgbClr val="000000"/>
                </a:solidFill>
              </a:rPr>
              <a:t>Thinking before coding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 b="1">
                <a:solidFill>
                  <a:srgbClr val="000000"/>
                </a:solidFill>
              </a:rPr>
              <a:t>Not a be-all/end-all to faster and more reliable delivery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fld>
            <a:endParaRPr lang="en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599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Outline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819150"/>
            <a:ext cx="8520599" cy="336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Motivation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Required knowledge base/experience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Often Used Design Patterns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Upfront effort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Development Decisions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Development Environment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Design Pattern Examples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fld>
            <a:endParaRPr lang="en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599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Motivation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742950"/>
            <a:ext cx="8520599" cy="336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Personal Roadblocks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Not understanding the problem domain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Coding before planning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Change learned behavior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Lack of experience in seeing the value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Advantages</a:t>
            </a:r>
          </a:p>
          <a:p>
            <a:pPr marL="9144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Maintainability</a:t>
            </a:r>
          </a:p>
          <a:p>
            <a:pPr marL="9144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Changeability</a:t>
            </a:r>
          </a:p>
          <a:p>
            <a:pPr marL="9144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Deployability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4</a:t>
            </a:fld>
            <a:endParaRPr lang="en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Required Knowledge Base/Experience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36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>
                <a:solidFill>
                  <a:srgbClr val="000000"/>
                </a:solidFill>
              </a:rPr>
              <a:t>A good book: </a:t>
            </a:r>
            <a:r>
              <a:rPr lang="en" b="1" u="sng">
                <a:solidFill>
                  <a:srgbClr val="000000"/>
                </a:solidFill>
              </a:rPr>
              <a:t>Head First Design Patterns</a:t>
            </a:r>
            <a:r>
              <a:rPr lang="en" b="1">
                <a:solidFill>
                  <a:srgbClr val="000000"/>
                </a:solidFill>
              </a:rPr>
              <a:t>, Freeman, Freeman, Sierra, Bates. O’Reilly © 2004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>
                <a:solidFill>
                  <a:srgbClr val="000000"/>
                </a:solidFill>
              </a:rPr>
              <a:t>Some design experience; subject matter expertise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>
                <a:solidFill>
                  <a:srgbClr val="000000"/>
                </a:solidFill>
              </a:rPr>
              <a:t>Identifying what varies and what ‘stays the same’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>
                <a:solidFill>
                  <a:srgbClr val="000000"/>
                </a:solidFill>
              </a:rPr>
              <a:t>Separating behaviors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>
                <a:solidFill>
                  <a:srgbClr val="000000"/>
                </a:solidFill>
              </a:rPr>
              <a:t>Programming to interfaces, not objects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>
                <a:solidFill>
                  <a:srgbClr val="000000"/>
                </a:solidFill>
              </a:rPr>
              <a:t>Favoring aggregation over inheritance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5</a:t>
            </a:fld>
            <a:endParaRPr lang="en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599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Solved Issues (Often used design patterns)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742950"/>
            <a:ext cx="8520599" cy="336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Handling varying behavior: Strategy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Make a square peg fit a round hole: Adapter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The one and only one: Singleton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You decide when to be told of something: Observer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New features but DON’T touch the old code: Decorator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Private instantiation without coupling: Factory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Hide the action: </a:t>
            </a:r>
            <a:r>
              <a:rPr lang="en" b="1" dirty="0" smtClean="0">
                <a:solidFill>
                  <a:srgbClr val="000000"/>
                </a:solidFill>
              </a:rPr>
              <a:t>Command</a:t>
            </a:r>
            <a:endParaRPr lang="en" b="1" dirty="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Hide implementation during iteration: </a:t>
            </a:r>
            <a:r>
              <a:rPr lang="en" b="1" dirty="0" smtClean="0">
                <a:solidFill>
                  <a:srgbClr val="000000"/>
                </a:solidFill>
              </a:rPr>
              <a:t>Iterator</a:t>
            </a:r>
            <a:endParaRPr lang="en" b="1" dirty="0">
              <a:solidFill>
                <a:srgbClr val="000000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6</a:t>
            </a:fld>
            <a:endParaRPr lang="en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133350"/>
            <a:ext cx="8520599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Design Pattern: Requirements and Analysis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742950"/>
            <a:ext cx="8520599" cy="293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dk2"/>
                </a:solidFill>
              </a:rPr>
              <a:t>Dog d = new Dog();	Animal a = new Dog();		Animal a = GetAnimal();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dk2"/>
                </a:solidFill>
              </a:rPr>
              <a:t>d.bark();			a.MakeSound();			a.MakeSound();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Identify the apps changeable aspects and separate from what stays the same.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That is, encapsulate what varies; alter/extend without affecting the rest.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Give each varying implementation it own class; all using an interface.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Program to an interface; not an implementation.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Or, program to the super class (parent class), not the derived class.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Balance btwn the benefits of inherited properties and differing behaviors.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7</a:t>
            </a:fld>
            <a:endParaRPr lang="en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41150" y="187350"/>
            <a:ext cx="8520599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Development Decisions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742950"/>
            <a:ext cx="8520599" cy="413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Requirements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Requires subject matter experience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</a:pPr>
            <a:r>
              <a:rPr lang="en" b="1" dirty="0">
                <a:solidFill>
                  <a:schemeClr val="dk2"/>
                </a:solidFill>
              </a:rPr>
              <a:t>Good set of requirements: users, interactions, end goal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You know what you know.				You know what you don’t know.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You don’t know what you know.			You don’t know what you don’t know</a:t>
            </a:r>
            <a:r>
              <a:rPr lang="en" b="1" dirty="0" smtClean="0">
                <a:solidFill>
                  <a:srgbClr val="000000"/>
                </a:solidFill>
              </a:rPr>
              <a:t>.</a:t>
            </a:r>
            <a:endParaRPr lang="en" b="1" dirty="0">
              <a:solidFill>
                <a:srgbClr val="000000"/>
              </a:solidFill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8</a:t>
            </a:fld>
            <a:endParaRPr lang="en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41150" y="187350"/>
            <a:ext cx="8520599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Development Decisions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742950"/>
            <a:ext cx="8520599" cy="413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 smtClean="0">
                <a:solidFill>
                  <a:srgbClr val="000000"/>
                </a:solidFill>
              </a:rPr>
              <a:t>External </a:t>
            </a:r>
            <a:r>
              <a:rPr lang="en" b="1" dirty="0">
                <a:solidFill>
                  <a:srgbClr val="000000"/>
                </a:solidFill>
              </a:rPr>
              <a:t>Data Sources / Communication Protocols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Internal policy prefers one set of tools over another, e.g. WCF vs ICE.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 b="1" dirty="0">
                <a:solidFill>
                  <a:schemeClr val="dk2"/>
                </a:solidFill>
              </a:rPr>
              <a:t>Impedance Mismatch btwn Data and Objects: </a:t>
            </a:r>
            <a:r>
              <a:rPr lang="en" b="1" dirty="0">
                <a:solidFill>
                  <a:schemeClr val="dk2"/>
                </a:solidFill>
              </a:rPr>
              <a:t>2D database vs n-level depth object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 b="1" dirty="0">
                <a:solidFill>
                  <a:schemeClr val="dk2"/>
                </a:solidFill>
              </a:rPr>
              <a:t>Focus : “What are we manipulating?” vs “How do we manipulate?”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Integration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Prevent downstream mismatches.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Deployment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Quicker and more reliable.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b="1" dirty="0">
                <a:solidFill>
                  <a:schemeClr val="dk2"/>
                </a:solidFill>
              </a:rPr>
              <a:t>Delivery Schedule and </a:t>
            </a:r>
            <a:r>
              <a:rPr lang="en" sz="1800" b="1" dirty="0">
                <a:solidFill>
                  <a:schemeClr val="dk2"/>
                </a:solidFill>
              </a:rPr>
              <a:t>Costs</a:t>
            </a: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rgbClr val="000000"/>
              </a:solidFill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9</a:t>
            </a:fld>
            <a:endParaRPr lang="en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11021959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On-screen Show (16:9)</PresentationFormat>
  <Paragraphs>138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Source Sans Pro</vt:lpstr>
      <vt:lpstr>Raleway</vt:lpstr>
      <vt:lpstr>plum</vt:lpstr>
      <vt:lpstr>Design Patterns: Someone’s Already Solved It</vt:lpstr>
      <vt:lpstr>Summary: DesigPatterns = a way of thinking</vt:lpstr>
      <vt:lpstr>Outline</vt:lpstr>
      <vt:lpstr>Motivation</vt:lpstr>
      <vt:lpstr>Required Knowledge Base/Experience</vt:lpstr>
      <vt:lpstr>Solved Issues (Often used design patterns)</vt:lpstr>
      <vt:lpstr>Design Pattern: Requirements and Analysis</vt:lpstr>
      <vt:lpstr>Development Decisions</vt:lpstr>
      <vt:lpstr>Development Decisions</vt:lpstr>
      <vt:lpstr>Development Environment</vt:lpstr>
      <vt:lpstr>Code Example(s)</vt:lpstr>
      <vt:lpstr>Strategy Pattern</vt:lpstr>
      <vt:lpstr>Adapter Pattern</vt:lpstr>
      <vt:lpstr>Singleton Pattern</vt:lpstr>
      <vt:lpstr>Observer Pattern </vt:lpstr>
      <vt:lpstr>Command Pattern </vt:lpstr>
      <vt:lpstr>Conclusion(s)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Patterns: Someone’s Already Solved It</dc:title>
  <cp:lastModifiedBy>Lawrence O'Heron</cp:lastModifiedBy>
  <cp:revision>1</cp:revision>
  <dcterms:modified xsi:type="dcterms:W3CDTF">2016-02-17T14:55:25Z</dcterms:modified>
</cp:coreProperties>
</file>