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57" r:id="rId5"/>
    <p:sldId id="259" r:id="rId6"/>
    <p:sldId id="263" r:id="rId7"/>
    <p:sldId id="264" r:id="rId8"/>
    <p:sldId id="258" r:id="rId9"/>
    <p:sldId id="262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E00C2F-9F22-41CC-8E75-A2B947856C78}" v="53" dt="2016-12-15T06:34:42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1995" autoAdjust="0"/>
  </p:normalViewPr>
  <p:slideViewPr>
    <p:cSldViewPr snapToGrid="0">
      <p:cViewPr varScale="1">
        <p:scale>
          <a:sx n="64" d="100"/>
          <a:sy n="64" d="100"/>
        </p:scale>
        <p:origin x="87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0860E-37FD-48F7-80B7-AB389B490B3F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83817-E5D9-4F86-92A3-85EB8D2C0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6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coreclr/blob/master/Documentation/project-docs/dotnet-standards.md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rganizational_structur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.NET Standard Library</a:t>
            </a:r>
            <a:r>
              <a:rPr lang="en-US" dirty="0"/>
              <a:t> is a formal specification of the .NET APIs that are intended to be available on all .NET runtimes.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Minimal APIs - </a:t>
            </a:r>
            <a:r>
              <a:rPr lang="en-US" dirty="0"/>
              <a:t>The goal is to establish greater uniformity in the .NET ecosystem. While </a:t>
            </a:r>
            <a:r>
              <a:rPr lang="en-US" dirty="0">
                <a:hlinkClick r:id="rId3"/>
              </a:rPr>
              <a:t>ECMA 335</a:t>
            </a:r>
            <a:r>
              <a:rPr lang="en-US" dirty="0"/>
              <a:t> continues to establish uniformity for .NET runtime behavior, the .NET Standard Library provides a specification for the .NET library implementations in the Base Class Libraries (BCL). That is, it defines a uniform set of BCL APIs for all .NET platforms to implement, independent of the supported workloads.</a:t>
            </a:r>
          </a:p>
          <a:p>
            <a:endParaRPr lang="en-US" dirty="0"/>
          </a:p>
          <a:p>
            <a:r>
              <a:rPr lang="en-US" dirty="0"/>
              <a:t>It also enables developers to produce portable libraries that are used across .NET runtimes.</a:t>
            </a:r>
          </a:p>
          <a:p>
            <a:endParaRPr lang="en-US" dirty="0"/>
          </a:p>
          <a:p>
            <a:r>
              <a:rPr lang="en-US" b="1" dirty="0"/>
              <a:t>Incremental - </a:t>
            </a:r>
            <a:r>
              <a:rPr lang="en-US" dirty="0"/>
              <a:t>Each version includes support for previous versions.</a:t>
            </a:r>
          </a:p>
          <a:p>
            <a:endParaRPr lang="en-US" dirty="0"/>
          </a:p>
          <a:p>
            <a:r>
              <a:rPr lang="en-US" dirty="0"/>
              <a:t>https://docs.microsoft.com/en-us/dotnet/articles/standard/library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83817-E5D9-4F86-92A3-85EB8D2C07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6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To open source – </a:t>
            </a:r>
            <a:r>
              <a:rPr lang="en-US" b="0" dirty="0"/>
              <a:t>I should address </a:t>
            </a:r>
            <a:r>
              <a:rPr lang="en-US" dirty="0"/>
              <a:t>the myth of “just release the source” – the fact is that open source projects must adhere to really different governing bodies which basically require a different architecture. See also: Conway’s law: organizations which design systems ... are constrained to produce designs which are copies of the communication </a:t>
            </a:r>
            <a:r>
              <a:rPr lang="en-US" dirty="0">
                <a:hlinkClick r:id="rId3" tooltip="Organizational structure"/>
              </a:rPr>
              <a:t>structures</a:t>
            </a:r>
            <a:r>
              <a:rPr lang="en-US" dirty="0"/>
              <a:t> of these organizations – Melvin Conway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83817-E5D9-4F86-92A3-85EB8D2C07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01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do a quick demo of the </a:t>
            </a:r>
            <a:r>
              <a:rPr lang="en-US" b="1" i="1" dirty="0"/>
              <a:t>*really*</a:t>
            </a:r>
            <a:r>
              <a:rPr lang="en-US" b="0" i="0" dirty="0"/>
              <a:t> basic </a:t>
            </a:r>
            <a:r>
              <a:rPr lang="en-US" b="0" i="0" dirty="0" err="1"/>
              <a:t>dotnet</a:t>
            </a:r>
            <a:r>
              <a:rPr lang="en-US" b="0" i="0" dirty="0"/>
              <a:t> app. How about a command-line app?</a:t>
            </a:r>
          </a:p>
          <a:p>
            <a:r>
              <a:rPr lang="en-US" b="0" i="0" dirty="0"/>
              <a:t>The new ‘</a:t>
            </a:r>
            <a:r>
              <a:rPr lang="en-US" b="0" i="0" dirty="0" err="1"/>
              <a:t>dotnet</a:t>
            </a:r>
            <a:r>
              <a:rPr lang="en-US" b="0" i="0" dirty="0"/>
              <a:t>’ command can do … everything. It templates new projects, it updates </a:t>
            </a:r>
            <a:r>
              <a:rPr lang="en-US" b="0" i="0" dirty="0" err="1"/>
              <a:t>nuget</a:t>
            </a:r>
            <a:r>
              <a:rPr lang="en-US" b="0" i="0" dirty="0"/>
              <a:t> packages, it builds, publishes, packages, and runs tests…</a:t>
            </a:r>
          </a:p>
          <a:p>
            <a:r>
              <a:rPr lang="en-US" b="1" i="1" dirty="0"/>
              <a:t>Check it out in an editor…</a:t>
            </a:r>
            <a:endParaRPr lang="en-US" b="0" i="0" dirty="0"/>
          </a:p>
          <a:p>
            <a:r>
              <a:rPr lang="en-US" b="0" i="0" dirty="0"/>
              <a:t>Look at the project file – see how simple it is?</a:t>
            </a:r>
          </a:p>
          <a:p>
            <a:r>
              <a:rPr lang="en-US" b="0" i="0" dirty="0"/>
              <a:t>See the wildcard compile, and resources? &lt;Compile Include="**\*.</a:t>
            </a:r>
            <a:r>
              <a:rPr lang="en-US" b="0" i="0" dirty="0" err="1"/>
              <a:t>cs</a:t>
            </a:r>
            <a:r>
              <a:rPr lang="en-US" b="0" i="0" dirty="0"/>
              <a:t>" /&gt;</a:t>
            </a:r>
          </a:p>
          <a:p>
            <a:r>
              <a:rPr lang="en-US" b="0" i="0" dirty="0"/>
              <a:t>See the package references? No longer does NuGet unpack and add a reference to the actual .</a:t>
            </a:r>
            <a:r>
              <a:rPr lang="en-US" b="0" i="0" dirty="0" err="1"/>
              <a:t>dll</a:t>
            </a:r>
            <a:r>
              <a:rPr lang="en-US" b="0" i="0" dirty="0"/>
              <a:t>…</a:t>
            </a:r>
          </a:p>
          <a:p>
            <a:endParaRPr lang="en-US" b="0" i="0" dirty="0"/>
          </a:p>
          <a:p>
            <a:r>
              <a:rPr lang="en-US" b="0" i="0" dirty="0"/>
              <a:t>Since I’m showing you the </a:t>
            </a:r>
            <a:r>
              <a:rPr lang="en-US" b="0" i="0" dirty="0" err="1"/>
              <a:t>dotnet</a:t>
            </a:r>
            <a:r>
              <a:rPr lang="en-US" b="0" i="0" dirty="0"/>
              <a:t> command-line, let me show you their web app…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83817-E5D9-4F86-92A3-85EB8D2C07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0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Since I’m showing you the </a:t>
            </a:r>
            <a:r>
              <a:rPr lang="en-US" b="0" i="0" dirty="0" err="1"/>
              <a:t>dotnet</a:t>
            </a:r>
            <a:r>
              <a:rPr lang="en-US" b="0" i="0" dirty="0"/>
              <a:t> command-line, let me show you their web app…</a:t>
            </a:r>
          </a:p>
          <a:p>
            <a:endParaRPr lang="en-US" b="0" i="0" dirty="0"/>
          </a:p>
          <a:p>
            <a:r>
              <a:rPr lang="en-US" dirty="0"/>
              <a:t>When we create a new web app, it won’t initially be buildable – the template includes references to a bunch of NuGet packages that aren’t present.</a:t>
            </a:r>
          </a:p>
          <a:p>
            <a:r>
              <a:rPr lang="en-US" dirty="0"/>
              <a:t>We have to run `</a:t>
            </a:r>
            <a:r>
              <a:rPr lang="en-US" dirty="0" err="1"/>
              <a:t>dotnet</a:t>
            </a:r>
            <a:r>
              <a:rPr lang="en-US" dirty="0"/>
              <a:t> restore` before `</a:t>
            </a:r>
            <a:r>
              <a:rPr lang="en-US" dirty="0" err="1"/>
              <a:t>dotnet</a:t>
            </a:r>
            <a:r>
              <a:rPr lang="en-US" dirty="0"/>
              <a:t> build` will work. Watch how many packages are required for this – it’s crazy!</a:t>
            </a:r>
          </a:p>
          <a:p>
            <a:r>
              <a:rPr lang="en-US" dirty="0"/>
              <a:t>But once that’s done, we can `</a:t>
            </a:r>
            <a:r>
              <a:rPr lang="en-US" dirty="0" err="1"/>
              <a:t>dotnet</a:t>
            </a:r>
            <a:r>
              <a:rPr lang="en-US" dirty="0"/>
              <a:t> run` to start the web server …</a:t>
            </a:r>
          </a:p>
          <a:p>
            <a:r>
              <a:rPr lang="en-US" dirty="0"/>
              <a:t>And then hit it in a web browser!</a:t>
            </a:r>
          </a:p>
          <a:p>
            <a:endParaRPr lang="en-US" dirty="0"/>
          </a:p>
          <a:p>
            <a:r>
              <a:rPr lang="en-US" dirty="0"/>
              <a:t>Notice there’s logging output in the console</a:t>
            </a:r>
          </a:p>
          <a:p>
            <a:r>
              <a:rPr lang="en-US" dirty="0"/>
              <a:t>Check out the “About” page</a:t>
            </a:r>
          </a:p>
          <a:p>
            <a:r>
              <a:rPr lang="en-US" dirty="0"/>
              <a:t>Check out the way the page scales to window size (thank you, Bootstrap)</a:t>
            </a:r>
          </a:p>
          <a:p>
            <a:endParaRPr lang="en-US" dirty="0"/>
          </a:p>
          <a:p>
            <a:r>
              <a:rPr lang="en-US" dirty="0"/>
              <a:t>Of course, at the end of the day, on Windows, you’ll usually use Visual Studio. Over there, we have wizards with a lot more functionality built in than what’s currently in `</a:t>
            </a:r>
            <a:r>
              <a:rPr lang="en-US" dirty="0" err="1"/>
              <a:t>dotnet</a:t>
            </a:r>
            <a:r>
              <a:rPr lang="en-US" dirty="0"/>
              <a:t> new`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83817-E5D9-4F86-92A3-85EB8D2C07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6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 Windows, you’ll usually use Visual Studio. Over there, we have wizards with a lot more functionality built in than what’s currently in `</a:t>
            </a:r>
            <a:r>
              <a:rPr lang="en-US" dirty="0" err="1"/>
              <a:t>dotnet</a:t>
            </a:r>
            <a:r>
              <a:rPr lang="en-US" dirty="0"/>
              <a:t> new` 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ASP.NET Core Web Application (.NET Core)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ASP.NET Core Web Application (.NET Core)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Web 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Docker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…</a:t>
            </a:r>
            <a:endParaRPr lang="en-US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0" dirty="0"/>
              <a:t>Start debugging. Show About. Show Bootstrap (features scaling).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0" i="1" dirty="0"/>
              <a:t>Compare this to the project we made with `</a:t>
            </a:r>
            <a:r>
              <a:rPr lang="en-US" b="0" i="1" dirty="0" err="1"/>
              <a:t>dotnet</a:t>
            </a:r>
            <a:r>
              <a:rPr lang="en-US" b="0" i="1" dirty="0"/>
              <a:t> new`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83817-E5D9-4F86-92A3-85EB8D2C07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10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83817-E5D9-4F86-92A3-85EB8D2C07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35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how the logging happens.</a:t>
            </a:r>
          </a:p>
          <a:p>
            <a:r>
              <a:rPr lang="en-US" dirty="0"/>
              <a:t>You’ll notice that a </a:t>
            </a:r>
            <a:r>
              <a:rPr lang="en-US" dirty="0" err="1"/>
              <a:t>Ilogger</a:t>
            </a:r>
            <a:r>
              <a:rPr lang="en-US" baseline="0" dirty="0" err="1"/>
              <a:t>Factory</a:t>
            </a:r>
            <a:r>
              <a:rPr lang="en-US" baseline="0" dirty="0"/>
              <a:t> is injected to the controllers, and then the methods actually do logging independently</a:t>
            </a:r>
          </a:p>
          <a:p>
            <a:endParaRPr lang="en-US" dirty="0"/>
          </a:p>
          <a:p>
            <a:r>
              <a:rPr lang="en-US" dirty="0"/>
              <a:t>Also, just so you can see – the default ASP.NET</a:t>
            </a:r>
            <a:r>
              <a:rPr lang="en-US" baseline="0" dirty="0"/>
              <a:t> project is creating this </a:t>
            </a:r>
            <a:r>
              <a:rPr lang="en-US" baseline="0" dirty="0" err="1"/>
              <a:t>EntityFramework</a:t>
            </a:r>
            <a:r>
              <a:rPr lang="en-US" baseline="0" dirty="0"/>
              <a:t> code-first model – in the main ASP.NET project</a:t>
            </a:r>
          </a:p>
          <a:p>
            <a:br>
              <a:rPr lang="en-US" dirty="0"/>
            </a:br>
            <a:r>
              <a:rPr lang="en-US" dirty="0"/>
              <a:t>The one other thing I want to make sure to</a:t>
            </a:r>
            <a:r>
              <a:rPr lang="en-US" baseline="0" dirty="0"/>
              <a:t> point out is the “</a:t>
            </a:r>
            <a:r>
              <a:rPr lang="en-US" baseline="0" dirty="0" err="1"/>
              <a:t>src</a:t>
            </a:r>
            <a:r>
              <a:rPr lang="en-US" baseline="0" dirty="0"/>
              <a:t>” folder. Microsoft has opted to have their solution source folders organized </a:t>
            </a:r>
            <a:r>
              <a:rPr lang="en-US" i="1" baseline="0" dirty="0"/>
              <a:t>the way people do things on GitHub</a:t>
            </a:r>
            <a:r>
              <a:rPr lang="en-US" baseline="0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83817-E5D9-4F86-92A3-85EB8D2C07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59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hit the debug button, by default, this runs in </a:t>
            </a:r>
            <a:r>
              <a:rPr lang="en-US" dirty="0" err="1"/>
              <a:t>docker</a:t>
            </a:r>
            <a:r>
              <a:rPr lang="en-US" baseline="0" dirty="0"/>
              <a:t> – it triggers a series of </a:t>
            </a:r>
            <a:r>
              <a:rPr lang="en-US" baseline="0" dirty="0" err="1"/>
              <a:t>docker</a:t>
            </a:r>
            <a:r>
              <a:rPr lang="en-US" baseline="0" dirty="0"/>
              <a:t>-compose calls to make sure there’s not a copy running already, and then fires up a new one.</a:t>
            </a:r>
          </a:p>
          <a:p>
            <a:r>
              <a:rPr lang="en-US" dirty="0"/>
              <a:t>If</a:t>
            </a:r>
            <a:r>
              <a:rPr lang="en-US" baseline="0" dirty="0"/>
              <a:t> you haven’t shared your C: drive in </a:t>
            </a:r>
            <a:r>
              <a:rPr lang="en-US" baseline="0" dirty="0" err="1"/>
              <a:t>docker</a:t>
            </a:r>
            <a:r>
              <a:rPr lang="en-US" baseline="0" dirty="0"/>
              <a:t>, you’ll hit a block there – but that’s simple.</a:t>
            </a:r>
          </a:p>
          <a:p>
            <a:r>
              <a:rPr lang="en-US" baseline="0" dirty="0"/>
              <a:t>Otherwise, the whole thing starts up almost as if there was nothing special ;-)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83817-E5D9-4F86-92A3-85EB8D2C07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you’d like, I can start</a:t>
            </a:r>
            <a:r>
              <a:rPr lang="en-US" baseline="0" dirty="0"/>
              <a:t> the process of </a:t>
            </a:r>
            <a:r>
              <a:rPr lang="en-US" dirty="0"/>
              <a:t>turning this into a “real” application.</a:t>
            </a:r>
          </a:p>
          <a:p>
            <a:r>
              <a:rPr lang="en-US" dirty="0"/>
              <a:t>Would you like to </a:t>
            </a:r>
            <a:r>
              <a:rPr lang="en-US" i="1" dirty="0"/>
              <a:t>watch</a:t>
            </a:r>
            <a:r>
              <a:rPr lang="en-US" i="0" dirty="0"/>
              <a:t> me do that? Do we have time?</a:t>
            </a:r>
            <a:br>
              <a:rPr lang="en-US" i="0" dirty="0"/>
            </a:br>
            <a:r>
              <a:rPr lang="en-US" i="0" dirty="0"/>
              <a:t>Or should I just pull a Julia Childs and produce a finished product?</a:t>
            </a:r>
            <a:br>
              <a:rPr lang="en-US" i="0" dirty="0"/>
            </a:br>
            <a:r>
              <a:rPr lang="en-US" i="0" dirty="0"/>
              <a:t>If we walk through it, we can talk about MVC and how models and views and controllers work…</a:t>
            </a:r>
            <a:br>
              <a:rPr lang="en-US" i="0" dirty="0"/>
            </a:br>
            <a:r>
              <a:rPr lang="en-US" i="0" dirty="0"/>
              <a:t>But if we skip it, we can talk about ASP.NET tools and tech you might want to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83817-E5D9-4F86-92A3-85EB8D2C07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2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NETStandard.Libra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rticles/standard/librar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spnet/core/tutorials/first-mvc-app/" TargetMode="External"/><Relationship Id="rId13" Type="http://schemas.openxmlformats.org/officeDocument/2006/relationships/image" Target="../media/image2.svg"/><Relationship Id="rId3" Type="http://schemas.openxmlformats.org/officeDocument/2006/relationships/hyperlink" Target="https://channel9.msdn.com/Events/Build/2016/B812" TargetMode="External"/><Relationship Id="rId7" Type="http://schemas.openxmlformats.org/officeDocument/2006/relationships/hyperlink" Target="https://mva.microsoft.com/en-US/training-courses/introduction-to-net-core-16764" TargetMode="External"/><Relationship Id="rId12" Type="http://schemas.openxmlformats.org/officeDocument/2006/relationships/image" Target="../media/image1.png"/><Relationship Id="rId2" Type="http://schemas.openxmlformats.org/officeDocument/2006/relationships/hyperlink" Target="https://channel9.msdn.com/Events/Build/2016/B810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va.microsoft.com/en-US/training-courses/intermediate-aspnet-core-10-16964" TargetMode="External"/><Relationship Id="rId11" Type="http://schemas.openxmlformats.org/officeDocument/2006/relationships/hyperlink" Target="https://docs.microsoft.com/en-us/aspnet/core/mobile/native-mobile-backend" TargetMode="External"/><Relationship Id="rId5" Type="http://schemas.openxmlformats.org/officeDocument/2006/relationships/hyperlink" Target="https://mva.microsoft.com/en-US/training-courses/introduction-to-aspnet-core-10-16841" TargetMode="External"/><Relationship Id="rId10" Type="http://schemas.openxmlformats.org/officeDocument/2006/relationships/hyperlink" Target="https://azure.microsoft.com/documentation/articles/service-fabric-add-a-web-frontend/.md" TargetMode="External"/><Relationship Id="rId4" Type="http://schemas.openxmlformats.org/officeDocument/2006/relationships/hyperlink" Target="https://channel9.msdn.com/Events/Build/2016/B811" TargetMode="External"/><Relationship Id="rId9" Type="http://schemas.openxmlformats.org/officeDocument/2006/relationships/hyperlink" Target="https://docs.microsoft.com/en-us/aspnet/core/tutorials/first-web-ap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utorials/first-mvc-app/adding-mode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5632698" cy="2971801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 err="1"/>
              <a:t>AsP.Net</a:t>
            </a:r>
            <a:r>
              <a:rPr lang="en-US" dirty="0"/>
              <a:t> 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new lean &amp; </a:t>
            </a:r>
            <a:r>
              <a:rPr lang="en-US" dirty="0" err="1"/>
              <a:t>composable</a:t>
            </a:r>
            <a:r>
              <a:rPr lang="en-US" dirty="0"/>
              <a:t> cross-platform framework for web and cloud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98823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801532"/>
          </a:xfrm>
        </p:spPr>
        <p:txBody>
          <a:bodyPr>
            <a:normAutofit/>
          </a:bodyPr>
          <a:lstStyle/>
          <a:p>
            <a:r>
              <a:rPr lang="en-US" dirty="0"/>
              <a:t>Check out the </a:t>
            </a:r>
            <a:r>
              <a:rPr lang="en-US" dirty="0" err="1"/>
              <a:t>AccountController</a:t>
            </a:r>
            <a:endParaRPr lang="en-US" dirty="0"/>
          </a:p>
          <a:p>
            <a:pPr lvl="1"/>
            <a:r>
              <a:rPr lang="en-US" dirty="0"/>
              <a:t>Notice </a:t>
            </a:r>
            <a:r>
              <a:rPr lang="en-US" dirty="0" err="1"/>
              <a:t>ILoggerFactory</a:t>
            </a:r>
            <a:r>
              <a:rPr lang="en-US" dirty="0"/>
              <a:t> dependency Injection</a:t>
            </a:r>
          </a:p>
          <a:p>
            <a:pPr lvl="1"/>
            <a:r>
              <a:rPr lang="en-US" dirty="0"/>
              <a:t>Notice [</a:t>
            </a:r>
            <a:r>
              <a:rPr lang="en-US" dirty="0" err="1"/>
              <a:t>HttpGet</a:t>
            </a:r>
            <a:r>
              <a:rPr lang="en-US" dirty="0"/>
              <a:t>] vs [</a:t>
            </a:r>
            <a:r>
              <a:rPr lang="en-US" dirty="0" err="1"/>
              <a:t>HttpPost</a:t>
            </a:r>
            <a:r>
              <a:rPr lang="en-US" dirty="0"/>
              <a:t>], [</a:t>
            </a:r>
            <a:r>
              <a:rPr lang="en-US" dirty="0" err="1"/>
              <a:t>AllowAnonymous</a:t>
            </a:r>
            <a:r>
              <a:rPr lang="en-US" dirty="0"/>
              <a:t>], [</a:t>
            </a:r>
            <a:r>
              <a:rPr lang="en-US" dirty="0" err="1"/>
              <a:t>ValidateAntiForgeryToken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See logging in Login(model, string) and Register(string)</a:t>
            </a:r>
          </a:p>
          <a:p>
            <a:r>
              <a:rPr lang="en-US" dirty="0"/>
              <a:t>Briefly note the “Data” is a </a:t>
            </a:r>
            <a:r>
              <a:rPr lang="en-US" dirty="0" err="1"/>
              <a:t>EntityFramework</a:t>
            </a:r>
            <a:r>
              <a:rPr lang="en-US" dirty="0"/>
              <a:t> project </a:t>
            </a:r>
          </a:p>
          <a:p>
            <a:pPr lvl="1"/>
            <a:r>
              <a:rPr lang="en-US" dirty="0"/>
              <a:t>A code-first </a:t>
            </a:r>
            <a:r>
              <a:rPr lang="en-US" dirty="0" err="1"/>
              <a:t>DbContext</a:t>
            </a:r>
            <a:r>
              <a:rPr lang="en-US" dirty="0"/>
              <a:t> with schema migration</a:t>
            </a:r>
          </a:p>
          <a:p>
            <a:r>
              <a:rPr lang="en-US" dirty="0"/>
              <a:t>Note Models for Account and Manage</a:t>
            </a:r>
          </a:p>
          <a:p>
            <a:r>
              <a:rPr lang="en-US" b="1" dirty="0"/>
              <a:t>Check out the “</a:t>
            </a:r>
            <a:r>
              <a:rPr lang="en-US" b="1" dirty="0" err="1"/>
              <a:t>src</a:t>
            </a:r>
            <a:r>
              <a:rPr lang="en-US" b="1" dirty="0"/>
              <a:t>” folder in explorer…	</a:t>
            </a:r>
          </a:p>
        </p:txBody>
      </p:sp>
    </p:spTree>
    <p:extLst>
      <p:ext uri="{BB962C8B-B14F-4D97-AF65-F5344CB8AC3E}">
        <p14:creationId xmlns:p14="http://schemas.microsoft.com/office/powerpoint/2010/main" val="184668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we run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Docker-compose of course!</a:t>
            </a:r>
          </a:p>
          <a:p>
            <a:r>
              <a:rPr lang="en-US" dirty="0"/>
              <a:t>Note you have to “share” your C: drive</a:t>
            </a:r>
          </a:p>
          <a:p>
            <a:r>
              <a:rPr lang="en-US" dirty="0"/>
              <a:t>Notice we have authentication now!</a:t>
            </a:r>
          </a:p>
          <a:p>
            <a:pPr lvl="1"/>
            <a:r>
              <a:rPr lang="en-US" dirty="0"/>
              <a:t>And “external authentication services” are easy to set up</a:t>
            </a:r>
          </a:p>
          <a:p>
            <a:r>
              <a:rPr lang="en-US" i="1" dirty="0"/>
              <a:t>There is a </a:t>
            </a:r>
            <a:r>
              <a:rPr lang="en-US" b="1" i="1" dirty="0"/>
              <a:t>major</a:t>
            </a:r>
            <a:r>
              <a:rPr lang="en-US" i="1" dirty="0"/>
              <a:t> problem: the template’s </a:t>
            </a:r>
            <a:r>
              <a:rPr lang="en-US" i="1" dirty="0" err="1"/>
              <a:t>docker</a:t>
            </a:r>
            <a:r>
              <a:rPr lang="en-US" i="1" dirty="0"/>
              <a:t> configuration is </a:t>
            </a:r>
            <a:r>
              <a:rPr lang="en-US" i="1" dirty="0" err="1"/>
              <a:t>linux</a:t>
            </a:r>
            <a:r>
              <a:rPr lang="en-US" i="1" dirty="0"/>
              <a:t>, but the default project won’t run properly there because it needs SQL…</a:t>
            </a:r>
          </a:p>
        </p:txBody>
      </p:sp>
    </p:spTree>
    <p:extLst>
      <p:ext uri="{BB962C8B-B14F-4D97-AF65-F5344CB8AC3E}">
        <p14:creationId xmlns:p14="http://schemas.microsoft.com/office/powerpoint/2010/main" val="196375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see me write this app?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044462"/>
          </a:xfrm>
        </p:spPr>
        <p:txBody>
          <a:bodyPr/>
          <a:lstStyle/>
          <a:p>
            <a:r>
              <a:rPr lang="en-US" dirty="0"/>
              <a:t>Add a model</a:t>
            </a:r>
          </a:p>
          <a:p>
            <a:r>
              <a:rPr lang="en-US" dirty="0"/>
              <a:t>Add a movie </a:t>
            </a:r>
            <a:r>
              <a:rPr lang="en-US" b="1" dirty="0"/>
              <a:t>C</a:t>
            </a:r>
            <a:r>
              <a:rPr lang="en-US" dirty="0"/>
              <a:t>ontroller (Add Controller wizard)</a:t>
            </a:r>
          </a:p>
          <a:p>
            <a:pPr lvl="1"/>
            <a:r>
              <a:rPr lang="en-US" sz="2000" dirty="0"/>
              <a:t>MVC Controller with views, using Entity Framework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Add-Migration initial</a:t>
            </a:r>
            <a:r>
              <a:rPr lang="en-US" dirty="0"/>
              <a:t> and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Update-Database</a:t>
            </a:r>
          </a:p>
          <a:p>
            <a:pPr lvl="1"/>
            <a:r>
              <a:rPr lang="en-US" dirty="0"/>
              <a:t>See also:</a:t>
            </a:r>
          </a:p>
          <a:p>
            <a:pPr marL="914400" lvl="2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dotnet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ef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migrations add initial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dotnet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ef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database update</a:t>
            </a:r>
          </a:p>
          <a:p>
            <a:r>
              <a:rPr lang="en-US" dirty="0"/>
              <a:t>Add a index </a:t>
            </a:r>
            <a:r>
              <a:rPr lang="en-US" b="1" dirty="0"/>
              <a:t>V</a:t>
            </a:r>
            <a:r>
              <a:rPr lang="en-US" dirty="0"/>
              <a:t>iew</a:t>
            </a:r>
          </a:p>
          <a:p>
            <a:r>
              <a:rPr lang="en-US" dirty="0"/>
              <a:t>Add a </a:t>
            </a:r>
            <a:r>
              <a:rPr lang="en-US" b="1" dirty="0"/>
              <a:t>M</a:t>
            </a:r>
            <a:r>
              <a:rPr lang="en-US" dirty="0"/>
              <a:t>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7395795"/>
              </p:ext>
            </p:extLst>
          </p:nvPr>
        </p:nvGraphicFramePr>
        <p:xfrm>
          <a:off x="852758" y="501594"/>
          <a:ext cx="11157730" cy="4152601"/>
        </p:xfrm>
        <a:graphic>
          <a:graphicData uri="http://schemas.openxmlformats.org/drawingml/2006/table">
            <a:tbl>
              <a:tblPr/>
              <a:tblGrid>
                <a:gridCol w="3576195">
                  <a:extLst>
                    <a:ext uri="{9D8B030D-6E8A-4147-A177-3AD203B41FA5}">
                      <a16:colId xmlns:a16="http://schemas.microsoft.com/office/drawing/2014/main" val="316067887"/>
                    </a:ext>
                  </a:extLst>
                </a:gridCol>
                <a:gridCol w="1626917">
                  <a:extLst>
                    <a:ext uri="{9D8B030D-6E8A-4147-A177-3AD203B41FA5}">
                      <a16:colId xmlns:a16="http://schemas.microsoft.com/office/drawing/2014/main" val="3442172560"/>
                    </a:ext>
                  </a:extLst>
                </a:gridCol>
                <a:gridCol w="569300">
                  <a:extLst>
                    <a:ext uri="{9D8B030D-6E8A-4147-A177-3AD203B41FA5}">
                      <a16:colId xmlns:a16="http://schemas.microsoft.com/office/drawing/2014/main" val="1952307719"/>
                    </a:ext>
                  </a:extLst>
                </a:gridCol>
                <a:gridCol w="569300">
                  <a:extLst>
                    <a:ext uri="{9D8B030D-6E8A-4147-A177-3AD203B41FA5}">
                      <a16:colId xmlns:a16="http://schemas.microsoft.com/office/drawing/2014/main" val="120485197"/>
                    </a:ext>
                  </a:extLst>
                </a:gridCol>
                <a:gridCol w="790388">
                  <a:extLst>
                    <a:ext uri="{9D8B030D-6E8A-4147-A177-3AD203B41FA5}">
                      <a16:colId xmlns:a16="http://schemas.microsoft.com/office/drawing/2014/main" val="1998131095"/>
                    </a:ext>
                  </a:extLst>
                </a:gridCol>
                <a:gridCol w="569300">
                  <a:extLst>
                    <a:ext uri="{9D8B030D-6E8A-4147-A177-3AD203B41FA5}">
                      <a16:colId xmlns:a16="http://schemas.microsoft.com/office/drawing/2014/main" val="854843369"/>
                    </a:ext>
                  </a:extLst>
                </a:gridCol>
                <a:gridCol w="790388">
                  <a:extLst>
                    <a:ext uri="{9D8B030D-6E8A-4147-A177-3AD203B41FA5}">
                      <a16:colId xmlns:a16="http://schemas.microsoft.com/office/drawing/2014/main" val="2491426717"/>
                    </a:ext>
                  </a:extLst>
                </a:gridCol>
                <a:gridCol w="790388">
                  <a:extLst>
                    <a:ext uri="{9D8B030D-6E8A-4147-A177-3AD203B41FA5}">
                      <a16:colId xmlns:a16="http://schemas.microsoft.com/office/drawing/2014/main" val="1587617871"/>
                    </a:ext>
                  </a:extLst>
                </a:gridCol>
                <a:gridCol w="937777">
                  <a:extLst>
                    <a:ext uri="{9D8B030D-6E8A-4147-A177-3AD203B41FA5}">
                      <a16:colId xmlns:a16="http://schemas.microsoft.com/office/drawing/2014/main" val="3685976425"/>
                    </a:ext>
                  </a:extLst>
                </a:gridCol>
                <a:gridCol w="937777">
                  <a:extLst>
                    <a:ext uri="{9D8B030D-6E8A-4147-A177-3AD203B41FA5}">
                      <a16:colId xmlns:a16="http://schemas.microsoft.com/office/drawing/2014/main" val="1159726100"/>
                    </a:ext>
                  </a:extLst>
                </a:gridCol>
              </a:tblGrid>
              <a:tr h="431427"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Platform Name</a:t>
                      </a:r>
                    </a:p>
                  </a:txBody>
                  <a:tcPr marL="30123" marR="30123" marT="15061" marB="1506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Alias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804630"/>
                  </a:ext>
                </a:extLst>
              </a:tr>
              <a:tr h="364993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.NET Standard</a:t>
                      </a:r>
                    </a:p>
                  </a:txBody>
                  <a:tcPr marL="30123" marR="30123" marT="15061" marB="1506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netstandard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1.0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1.1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1.2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1.3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1.4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1.5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1.6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2.0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372229"/>
                  </a:ext>
                </a:extLst>
              </a:tr>
              <a:tr h="364993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.NET Core</a:t>
                      </a:r>
                    </a:p>
                  </a:txBody>
                  <a:tcPr marL="30123" marR="30123" marT="15061" marB="1506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netcoreapp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→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→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→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→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→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→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1.0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1" kern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vNext</a:t>
                      </a:r>
                      <a:endParaRPr lang="en-US" sz="2000" i="1" kern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087222"/>
                  </a:ext>
                </a:extLst>
              </a:tr>
              <a:tr h="426757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.NET Framework</a:t>
                      </a:r>
                    </a:p>
                  </a:txBody>
                  <a:tcPr marL="30123" marR="30123" marT="15061" marB="1506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net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→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4.5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4.5.1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4.6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4.6.1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4.6.2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1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vNext</a:t>
                      </a:r>
                      <a:endParaRPr lang="en-US" sz="2000" i="1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4.6.1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339239"/>
                  </a:ext>
                </a:extLst>
              </a:tr>
              <a:tr h="525239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Mono/</a:t>
                      </a:r>
                      <a:r>
                        <a:rPr lang="en-US" sz="2000" b="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Xamarin</a:t>
                      </a:r>
                      <a:r>
                        <a:rPr lang="en-US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Platforms</a:t>
                      </a:r>
                    </a:p>
                  </a:txBody>
                  <a:tcPr marL="30123" marR="30123" marT="15061" marB="1506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 b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→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→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→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→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→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→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→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1" kern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vNext</a:t>
                      </a:r>
                      <a:endParaRPr lang="en-US" sz="2000" i="1" kern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580436"/>
                  </a:ext>
                </a:extLst>
              </a:tr>
              <a:tr h="623721"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Universal Windows Platform</a:t>
                      </a:r>
                    </a:p>
                  </a:txBody>
                  <a:tcPr marL="30123" marR="30123" marT="15061" marB="1506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uap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→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→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→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→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10.0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→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→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1" kern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vNext</a:t>
                      </a:r>
                      <a:endParaRPr lang="en-US" sz="2000" i="1" kern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378084"/>
                  </a:ext>
                </a:extLst>
              </a:tr>
              <a:tr h="364993"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Windows</a:t>
                      </a:r>
                    </a:p>
                  </a:txBody>
                  <a:tcPr marL="30123" marR="30123" marT="15061" marB="1506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win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→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8.0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8.1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935369"/>
                  </a:ext>
                </a:extLst>
              </a:tr>
              <a:tr h="426757"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Windows Phone</a:t>
                      </a:r>
                    </a:p>
                  </a:txBody>
                  <a:tcPr marL="30123" marR="30123" marT="15061" marB="1506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wpa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→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→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8.1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129603"/>
                  </a:ext>
                </a:extLst>
              </a:tr>
              <a:tr h="623721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Windows Phone Silverlight</a:t>
                      </a:r>
                    </a:p>
                  </a:txBody>
                  <a:tcPr marL="30123" marR="30123" marT="15061" marB="1506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wp</a:t>
                      </a:r>
                      <a:endParaRPr lang="en-US" sz="2000" b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8.0</a:t>
                      </a: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0123" marR="30123" marT="15061" marB="150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30123" marR="30123" marT="15061" marB="150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30123" marR="30123" marT="15061" marB="150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30123" marR="30123" marT="15061" marB="150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35425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.NET Standard Library?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curated set of APIs</a:t>
            </a:r>
          </a:p>
          <a:p>
            <a:r>
              <a:rPr lang="en-US" dirty="0"/>
              <a:t>That is, an </a:t>
            </a:r>
            <a:r>
              <a:rPr lang="en-US" b="1" dirty="0"/>
              <a:t>API specification</a:t>
            </a:r>
            <a:r>
              <a:rPr lang="en-US" dirty="0"/>
              <a:t> for a BCL</a:t>
            </a:r>
          </a:p>
          <a:p>
            <a:r>
              <a:rPr lang="en-US" dirty="0"/>
              <a:t>Supported Version declared by each framework</a:t>
            </a:r>
          </a:p>
          <a:p>
            <a:r>
              <a:rPr lang="en-US" dirty="0"/>
              <a:t>Versions are Incremental</a:t>
            </a:r>
          </a:p>
          <a:p>
            <a:r>
              <a:rPr lang="en-US" dirty="0">
                <a:hlinkClick r:id="rId3"/>
              </a:rPr>
              <a:t>NuGet package </a:t>
            </a:r>
            <a:r>
              <a:rPr lang="en-US" dirty="0" err="1">
                <a:hlinkClick r:id="rId3"/>
              </a:rPr>
              <a:t>NETStandard.Library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hlinkClick r:id="rId4"/>
              </a:rPr>
              <a:t>dotnet</a:t>
            </a:r>
            <a:r>
              <a:rPr lang="en-US" dirty="0">
                <a:hlinkClick r:id="rId4"/>
              </a:rPr>
              <a:t>/articles/standard/library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2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big redesign?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open source</a:t>
            </a:r>
          </a:p>
          <a:p>
            <a:r>
              <a:rPr lang="en-US" dirty="0"/>
              <a:t>To go cross-platform</a:t>
            </a:r>
          </a:p>
          <a:p>
            <a:r>
              <a:rPr lang="en-US" dirty="0"/>
              <a:t>To create a more modular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5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You don’t even need me!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5347473" cy="4204982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Introductory Videos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hlinkClick r:id="rId2"/>
            </a:endParaRPr>
          </a:p>
          <a:p>
            <a:r>
              <a:rPr lang="en-US" dirty="0">
                <a:hlinkClick r:id="rId2"/>
              </a:rPr>
              <a:t>Introducing ASP.NET Core 1.0</a:t>
            </a:r>
            <a:r>
              <a:rPr lang="en-US" dirty="0"/>
              <a:t> </a:t>
            </a:r>
            <a:br>
              <a:rPr lang="en-US" sz="1900" dirty="0"/>
            </a:br>
            <a:r>
              <a:rPr lang="en-US" sz="1600" dirty="0"/>
              <a:t>Scott Hunter &amp; Scott </a:t>
            </a:r>
            <a:r>
              <a:rPr lang="en-US" sz="1600" dirty="0" err="1"/>
              <a:t>Hanselman</a:t>
            </a:r>
            <a:r>
              <a:rPr lang="en-US" sz="1600" dirty="0"/>
              <a:t> - Build 2016</a:t>
            </a:r>
          </a:p>
          <a:p>
            <a:r>
              <a:rPr lang="en-US" dirty="0">
                <a:hlinkClick r:id="rId3"/>
              </a:rPr>
              <a:t>ASP.NET Core Deep Dive into MVC</a:t>
            </a:r>
            <a:br>
              <a:rPr lang="en-US" sz="1900" dirty="0"/>
            </a:br>
            <a:r>
              <a:rPr lang="en-US" sz="1600" dirty="0"/>
              <a:t>Daniel Roth – Build 2016</a:t>
            </a:r>
          </a:p>
          <a:p>
            <a:r>
              <a:rPr lang="en-US" dirty="0">
                <a:hlinkClick r:id="rId4"/>
              </a:rPr>
              <a:t>Deploying ASP.NET Core Applications</a:t>
            </a:r>
            <a:br>
              <a:rPr lang="en-US" sz="1900" dirty="0"/>
            </a:br>
            <a:r>
              <a:rPr lang="en-US" sz="1600" dirty="0"/>
              <a:t>Daniel Roth – Build 2016</a:t>
            </a:r>
          </a:p>
          <a:p>
            <a:r>
              <a:rPr lang="en-US" dirty="0">
                <a:hlinkClick r:id="rId5"/>
              </a:rPr>
              <a:t>Introduction to ASP.NET Core </a:t>
            </a:r>
            <a:r>
              <a:rPr lang="en-US">
                <a:hlinkClick r:id="rId5"/>
              </a:rPr>
              <a:t>1.0</a:t>
            </a:r>
            <a:r>
              <a:rPr lang="en-US"/>
              <a:t> and </a:t>
            </a:r>
            <a:r>
              <a:rPr lang="en-US">
                <a:hlinkClick r:id="rId6"/>
              </a:rPr>
              <a:t>Intermediate </a:t>
            </a:r>
            <a:r>
              <a:rPr lang="en-US" dirty="0">
                <a:hlinkClick r:id="rId6"/>
              </a:rPr>
              <a:t>ASP.NET Core 1.0</a:t>
            </a:r>
            <a:br>
              <a:rPr lang="en-US" sz="1600" dirty="0"/>
            </a:br>
            <a:r>
              <a:rPr lang="en-US" sz="1600" dirty="0"/>
              <a:t>Scott </a:t>
            </a:r>
            <a:r>
              <a:rPr lang="en-US" sz="1600" dirty="0" err="1"/>
              <a:t>Hanselman</a:t>
            </a:r>
            <a:r>
              <a:rPr lang="en-US" sz="1600" dirty="0"/>
              <a:t> &amp; Maria </a:t>
            </a:r>
            <a:r>
              <a:rPr lang="en-US" sz="1600" dirty="0" err="1"/>
              <a:t>Naggaga</a:t>
            </a:r>
            <a:r>
              <a:rPr lang="en-US" sz="1600" dirty="0"/>
              <a:t> – MVA</a:t>
            </a:r>
          </a:p>
          <a:p>
            <a:r>
              <a:rPr lang="en-US" dirty="0">
                <a:hlinkClick r:id="rId7"/>
              </a:rPr>
              <a:t>Introduction to .NET Core</a:t>
            </a:r>
            <a:br>
              <a:rPr lang="en-US" dirty="0"/>
            </a:br>
            <a:r>
              <a:rPr lang="en-US" sz="1600" dirty="0"/>
              <a:t>Microsoft Virtual Academy</a:t>
            </a:r>
            <a:endParaRPr lang="en-US" sz="1600" dirty="0">
              <a:hlinkClick r:id="rId5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31684" y="685799"/>
            <a:ext cx="6160317" cy="4204983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Walkthrough Tutorials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hlinkClick r:id="rId8"/>
            </a:endParaRPr>
          </a:p>
          <a:p>
            <a:r>
              <a:rPr lang="en-US" dirty="0">
                <a:hlinkClick r:id="rId8"/>
              </a:rPr>
              <a:t>Your first web site with ASP.NET Core MVC</a:t>
            </a:r>
            <a:endParaRPr lang="en-US" dirty="0"/>
          </a:p>
          <a:p>
            <a:r>
              <a:rPr lang="en-US" dirty="0">
                <a:hlinkClick r:id="rId9"/>
              </a:rPr>
              <a:t>Your first web API with ASP.NET Core MVC</a:t>
            </a:r>
            <a:endParaRPr lang="en-US" dirty="0"/>
          </a:p>
          <a:p>
            <a:r>
              <a:rPr lang="en-US" dirty="0">
                <a:hlinkClick r:id="rId10"/>
              </a:rPr>
              <a:t>ASP.NET Core and Azure Service Fabric</a:t>
            </a:r>
            <a:endParaRPr lang="en-US" dirty="0"/>
          </a:p>
          <a:p>
            <a:r>
              <a:rPr lang="en-US" dirty="0">
                <a:hlinkClick r:id="rId11"/>
              </a:rPr>
              <a:t>Backend Services for Mobile Applications</a:t>
            </a:r>
            <a:endParaRPr lang="en-US" b="1" dirty="0"/>
          </a:p>
          <a:p>
            <a:r>
              <a:rPr lang="en-US" dirty="0"/>
              <a:t>Many more text and code tutorials at:</a:t>
            </a:r>
            <a:br>
              <a:rPr lang="en-US" b="1" dirty="0"/>
            </a:br>
            <a:r>
              <a:rPr lang="en-US" sz="1600" dirty="0"/>
              <a:t>https://docs.microsoft.com/aspnet/core/tutorials/</a:t>
            </a:r>
          </a:p>
        </p:txBody>
      </p:sp>
      <p:pic>
        <p:nvPicPr>
          <p:cNvPr id="5" name="Graphic 4" descr="Winking Face with Solid Fill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71151" y="47836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0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add?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all the talented (and famous) people who’ve put so much effort into training courses and videos, and the reams of tutorials and code examples, the best thing I can do is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(.NET Standard) Demo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801532"/>
          </a:xfrm>
        </p:spPr>
        <p:txBody>
          <a:bodyPr>
            <a:normAutofit/>
          </a:bodyPr>
          <a:lstStyle/>
          <a:p>
            <a:r>
              <a:rPr lang="en-US" dirty="0"/>
              <a:t>The simplest demo – works on OS X or Linux</a:t>
            </a:r>
          </a:p>
          <a:p>
            <a:r>
              <a:rPr lang="en-US" dirty="0" err="1"/>
              <a:t>dotnet</a:t>
            </a:r>
            <a:r>
              <a:rPr lang="en-US" dirty="0"/>
              <a:t> –help</a:t>
            </a:r>
          </a:p>
          <a:p>
            <a:pPr lvl="1"/>
            <a:r>
              <a:rPr lang="en-US" dirty="0"/>
              <a:t>See list of commands? new, restore, build, publish, run, test, pack…</a:t>
            </a:r>
          </a:p>
          <a:p>
            <a:pPr marL="457200" lvl="1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mkdir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CliApp</a:t>
            </a:r>
            <a:r>
              <a:rPr lang="en-US" b="1" dirty="0">
                <a:latin typeface="Consolas" panose="020B0609020204030204" pitchFamily="49" charset="0"/>
              </a:rPr>
              <a:t> | Convert-Path | Set-Location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 err="1">
                <a:latin typeface="Consolas" panose="020B0609020204030204" pitchFamily="49" charset="0"/>
              </a:rPr>
              <a:t>dotnet</a:t>
            </a:r>
            <a:r>
              <a:rPr lang="en-US" b="1" dirty="0">
                <a:latin typeface="Consolas" panose="020B0609020204030204" pitchFamily="49" charset="0"/>
              </a:rPr>
              <a:t> new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 err="1">
                <a:latin typeface="Consolas" panose="020B0609020204030204" pitchFamily="49" charset="0"/>
              </a:rPr>
              <a:t>dotnet</a:t>
            </a:r>
            <a:r>
              <a:rPr lang="en-US" b="1" dirty="0">
                <a:latin typeface="Consolas" panose="020B0609020204030204" pitchFamily="49" charset="0"/>
              </a:rPr>
              <a:t> build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.\bin\Debug\CliApp.exe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edit .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Note wildcard includes?</a:t>
            </a:r>
          </a:p>
          <a:p>
            <a:r>
              <a:rPr lang="en-US" dirty="0"/>
              <a:t>Note </a:t>
            </a:r>
            <a:r>
              <a:rPr lang="en-US" dirty="0" err="1"/>
              <a:t>PackageReference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7979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make Web projects too…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2689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mkdir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WebApp</a:t>
            </a:r>
            <a:r>
              <a:rPr lang="en-US" b="1" dirty="0">
                <a:latin typeface="Consolas" panose="020B0609020204030204" pitchFamily="49" charset="0"/>
              </a:rPr>
              <a:t> | convert-path | </a:t>
            </a:r>
            <a:r>
              <a:rPr lang="en-US" b="1" dirty="0" err="1">
                <a:latin typeface="Consolas" panose="020B0609020204030204" pitchFamily="49" charset="0"/>
              </a:rPr>
              <a:t>sl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 err="1">
                <a:latin typeface="Consolas" panose="020B0609020204030204" pitchFamily="49" charset="0"/>
              </a:rPr>
              <a:t>dotnet</a:t>
            </a:r>
            <a:r>
              <a:rPr lang="en-US" b="1" dirty="0">
                <a:latin typeface="Consolas" panose="020B0609020204030204" pitchFamily="49" charset="0"/>
              </a:rPr>
              <a:t> new –t Web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dotnet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restore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 err="1">
                <a:latin typeface="Consolas" panose="020B0609020204030204" pitchFamily="49" charset="0"/>
              </a:rPr>
              <a:t>dotnet</a:t>
            </a:r>
            <a:r>
              <a:rPr lang="en-US" b="1" dirty="0">
                <a:latin typeface="Consolas" panose="020B0609020204030204" pitchFamily="49" charset="0"/>
              </a:rPr>
              <a:t> run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Click: </a:t>
            </a:r>
            <a:r>
              <a:rPr lang="en-US" b="1" dirty="0">
                <a:latin typeface="Consolas" panose="020B0609020204030204" pitchFamily="49" charset="0"/>
                <a:hlinkClick r:id="rId3"/>
              </a:rPr>
              <a:t>http://localhost:5000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Notice logging output?</a:t>
            </a:r>
          </a:p>
          <a:p>
            <a:pPr lvl="1"/>
            <a:r>
              <a:rPr lang="en-US" dirty="0"/>
              <a:t>Remind me to show you more about that later</a:t>
            </a:r>
          </a:p>
          <a:p>
            <a:r>
              <a:rPr lang="en-US" dirty="0"/>
              <a:t>Show About page</a:t>
            </a:r>
          </a:p>
          <a:p>
            <a:r>
              <a:rPr lang="en-US" dirty="0"/>
              <a:t>Demo Bootstrap scaling</a:t>
            </a:r>
          </a:p>
        </p:txBody>
      </p:sp>
    </p:spTree>
    <p:extLst>
      <p:ext uri="{BB962C8B-B14F-4D97-AF65-F5344CB8AC3E}">
        <p14:creationId xmlns:p14="http://schemas.microsoft.com/office/powerpoint/2010/main" val="224617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people will use Visual Studio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701265"/>
          </a:xfrm>
        </p:spPr>
        <p:txBody>
          <a:bodyPr>
            <a:normAutofit/>
          </a:bodyPr>
          <a:lstStyle/>
          <a:p>
            <a:r>
              <a:rPr lang="en-US" dirty="0"/>
              <a:t>New Project (</a:t>
            </a:r>
            <a:r>
              <a:rPr lang="en-US" dirty="0">
                <a:hlinkClick r:id="rId3"/>
              </a:rPr>
              <a:t>see docs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ASP.NET Core Web Application (.NET Core) </a:t>
            </a:r>
          </a:p>
          <a:p>
            <a:pPr lvl="1"/>
            <a:r>
              <a:rPr lang="en-US" dirty="0"/>
              <a:t>Web Application</a:t>
            </a:r>
          </a:p>
          <a:p>
            <a:pPr lvl="2"/>
            <a:r>
              <a:rPr lang="en-US" dirty="0"/>
              <a:t>Hey look … Docker (VS 2017 is shipping Docker integration)</a:t>
            </a:r>
          </a:p>
          <a:p>
            <a:pPr lvl="2"/>
            <a:r>
              <a:rPr lang="en-US" dirty="0"/>
              <a:t>Authentication “Individual User”</a:t>
            </a:r>
          </a:p>
          <a:p>
            <a:r>
              <a:rPr lang="en-US" dirty="0"/>
              <a:t>Ctrl+F5</a:t>
            </a:r>
          </a:p>
          <a:p>
            <a:pPr lvl="1"/>
            <a:r>
              <a:rPr lang="en-US" dirty="0"/>
              <a:t>Show Login Page (point out placeholder text)</a:t>
            </a:r>
          </a:p>
        </p:txBody>
      </p:sp>
    </p:spTree>
    <p:extLst>
      <p:ext uri="{BB962C8B-B14F-4D97-AF65-F5344CB8AC3E}">
        <p14:creationId xmlns:p14="http://schemas.microsoft.com/office/powerpoint/2010/main" val="219238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that template?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docker-compose.yml</a:t>
            </a:r>
            <a:r>
              <a:rPr lang="en-US" b="1" dirty="0"/>
              <a:t> </a:t>
            </a:r>
            <a:r>
              <a:rPr lang="en-US" i="1" dirty="0"/>
              <a:t>with overrides, notice that in release: </a:t>
            </a:r>
            <a:r>
              <a:rPr lang="en-US" dirty="0" err="1"/>
              <a:t>targetoperatingsystem</a:t>
            </a:r>
            <a:r>
              <a:rPr lang="en-US" dirty="0"/>
              <a:t>=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Notice </a:t>
            </a:r>
            <a:r>
              <a:rPr lang="en-US" b="1" dirty="0" err="1"/>
              <a:t>dockerfile</a:t>
            </a:r>
            <a:r>
              <a:rPr lang="en-US" dirty="0"/>
              <a:t> (very simple, for packaging our app)</a:t>
            </a:r>
          </a:p>
          <a:p>
            <a:r>
              <a:rPr lang="en-US" dirty="0"/>
              <a:t>Notice the new ASP.NET </a:t>
            </a:r>
            <a:r>
              <a:rPr lang="en-US" dirty="0" err="1"/>
              <a:t>ConfigurationBuilder</a:t>
            </a:r>
            <a:r>
              <a:rPr lang="en-US" dirty="0"/>
              <a:t> in </a:t>
            </a:r>
            <a:r>
              <a:rPr lang="en-US" dirty="0" err="1"/>
              <a:t>Startup.cs</a:t>
            </a:r>
            <a:endParaRPr lang="en-US" dirty="0"/>
          </a:p>
          <a:p>
            <a:r>
              <a:rPr lang="en-US" dirty="0"/>
              <a:t>Notice the </a:t>
            </a:r>
            <a:r>
              <a:rPr lang="en-US" dirty="0" err="1"/>
              <a:t>IoC</a:t>
            </a:r>
            <a:r>
              <a:rPr lang="en-US" dirty="0"/>
              <a:t> in </a:t>
            </a:r>
            <a:r>
              <a:rPr lang="en-US" dirty="0" err="1"/>
              <a:t>Startup.ConfigureServices</a:t>
            </a:r>
            <a:endParaRPr lang="en-US" dirty="0"/>
          </a:p>
          <a:p>
            <a:r>
              <a:rPr lang="en-US" dirty="0"/>
              <a:t>Notice the </a:t>
            </a:r>
            <a:r>
              <a:rPr lang="en-US" dirty="0" err="1"/>
              <a:t>loggerFactory</a:t>
            </a:r>
            <a:r>
              <a:rPr lang="en-US" dirty="0"/>
              <a:t> in </a:t>
            </a:r>
            <a:r>
              <a:rPr lang="en-US" dirty="0" err="1"/>
              <a:t>Startup.Configure</a:t>
            </a:r>
            <a:endParaRPr lang="en-US" dirty="0"/>
          </a:p>
          <a:p>
            <a:r>
              <a:rPr lang="en-US" dirty="0"/>
              <a:t>Let’s look at that configuration file (</a:t>
            </a:r>
            <a:r>
              <a:rPr lang="en-US" dirty="0" err="1"/>
              <a:t>appsettings.json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Hey look, there’s the </a:t>
            </a:r>
            <a:r>
              <a:rPr lang="en-US" b="1" dirty="0"/>
              <a:t>Logging </a:t>
            </a:r>
            <a:r>
              <a:rPr lang="en-US" dirty="0"/>
              <a:t>configuration</a:t>
            </a:r>
          </a:p>
          <a:p>
            <a:pPr lvl="1"/>
            <a:r>
              <a:rPr lang="en-US" dirty="0"/>
              <a:t>And of course a </a:t>
            </a:r>
            <a:r>
              <a:rPr lang="en-US" dirty="0" err="1"/>
              <a:t>localdb</a:t>
            </a:r>
            <a:r>
              <a:rPr lang="en-US" dirty="0"/>
              <a:t> connection string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8616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1416</TotalTime>
  <Words>1209</Words>
  <Application>Microsoft Office PowerPoint</Application>
  <PresentationFormat>Widescreen</PresentationFormat>
  <Paragraphs>207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Consolas</vt:lpstr>
      <vt:lpstr>Wingdings 3</vt:lpstr>
      <vt:lpstr>Slice</vt:lpstr>
      <vt:lpstr> AsP.Net Core</vt:lpstr>
      <vt:lpstr>What is the .NET Standard Library?</vt:lpstr>
      <vt:lpstr>Why the big redesign?</vt:lpstr>
      <vt:lpstr>You don’t even need me! </vt:lpstr>
      <vt:lpstr>What Can I add?</vt:lpstr>
      <vt:lpstr>Dotnet (.NET Standard) Demo</vt:lpstr>
      <vt:lpstr>You can make Web projects too…</vt:lpstr>
      <vt:lpstr>Most people will use Visual Studio</vt:lpstr>
      <vt:lpstr>What’s in that template?</vt:lpstr>
      <vt:lpstr>What else? Controllers</vt:lpstr>
      <vt:lpstr>What happens when we run it?</vt:lpstr>
      <vt:lpstr>Want to see me write this app?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Joel Bennett</dc:creator>
  <cp:lastModifiedBy>Joel Bennett</cp:lastModifiedBy>
  <cp:revision>36</cp:revision>
  <dcterms:created xsi:type="dcterms:W3CDTF">2016-12-04T03:25:00Z</dcterms:created>
  <dcterms:modified xsi:type="dcterms:W3CDTF">2017-01-26T21:49:04Z</dcterms:modified>
</cp:coreProperties>
</file>