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64" r:id="rId3"/>
    <p:sldId id="265" r:id="rId4"/>
    <p:sldId id="258" r:id="rId5"/>
    <p:sldId id="261" r:id="rId6"/>
    <p:sldId id="262" r:id="rId7"/>
    <p:sldId id="263" r:id="rId8"/>
    <p:sldId id="266" r:id="rId9"/>
    <p:sldId id="267" r:id="rId10"/>
    <p:sldId id="257" r:id="rId11"/>
    <p:sldId id="269" r:id="rId12"/>
    <p:sldId id="270" r:id="rId13"/>
    <p:sldId id="268" r:id="rId14"/>
    <p:sldId id="271" r:id="rId15"/>
    <p:sldId id="272" r:id="rId16"/>
    <p:sldId id="273" r:id="rId17"/>
    <p:sldId id="274" r:id="rId18"/>
    <p:sldId id="283" r:id="rId19"/>
    <p:sldId id="282" r:id="rId20"/>
    <p:sldId id="281" r:id="rId21"/>
    <p:sldId id="275" r:id="rId22"/>
    <p:sldId id="276" r:id="rId23"/>
    <p:sldId id="277" r:id="rId24"/>
    <p:sldId id="278" r:id="rId25"/>
    <p:sldId id="280" r:id="rId26"/>
    <p:sldId id="279" r:id="rId27"/>
    <p:sldId id="284" r:id="rId28"/>
    <p:sldId id="285" r:id="rId29"/>
    <p:sldId id="286" r:id="rId30"/>
    <p:sldId id="287" r:id="rId31"/>
    <p:sldId id="288" r:id="rId32"/>
    <p:sldId id="289" r:id="rId33"/>
    <p:sldId id="25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DC431D8-6C8F-4AB0-9ED6-5AF439CB744B}">
          <p14:sldIdLst>
            <p14:sldId id="256"/>
          </p14:sldIdLst>
        </p14:section>
        <p14:section name="Traditional Architecture" id="{93F5C70A-1387-4C90-B601-4ADE95AC614B}">
          <p14:sldIdLst>
            <p14:sldId id="264"/>
            <p14:sldId id="265"/>
          </p14:sldIdLst>
        </p14:section>
        <p14:section name="Microservices" id="{8E62D970-D51D-4749-886F-92BF8A21F3D5}">
          <p14:sldIdLst>
            <p14:sldId id="258"/>
            <p14:sldId id="261"/>
            <p14:sldId id="262"/>
            <p14:sldId id="263"/>
            <p14:sldId id="266"/>
            <p14:sldId id="267"/>
          </p14:sldIdLst>
        </p14:section>
        <p14:section name="Azure Fervice Fabric" id="{8D9EA223-095A-47C7-B48C-90E936CBCE19}">
          <p14:sldIdLst>
            <p14:sldId id="257"/>
            <p14:sldId id="269"/>
            <p14:sldId id="270"/>
          </p14:sldIdLst>
        </p14:section>
        <p14:section name="Architecture" id="{DACF68D4-7A47-41E4-85AD-77B78512162B}">
          <p14:sldIdLst>
            <p14:sldId id="268"/>
            <p14:sldId id="271"/>
            <p14:sldId id="272"/>
            <p14:sldId id="273"/>
            <p14:sldId id="274"/>
          </p14:sldIdLst>
        </p14:section>
        <p14:section name="Getting Started" id="{389B1B49-D117-44DD-8EBA-86854D90308A}">
          <p14:sldIdLst>
            <p14:sldId id="283"/>
            <p14:sldId id="282"/>
            <p14:sldId id="281"/>
          </p14:sldIdLst>
        </p14:section>
        <p14:section name="Service Types" id="{967E8505-B38F-49A1-BABE-437F8391E8B3}">
          <p14:sldIdLst>
            <p14:sldId id="275"/>
            <p14:sldId id="276"/>
            <p14:sldId id="277"/>
            <p14:sldId id="278"/>
            <p14:sldId id="280"/>
            <p14:sldId id="279"/>
            <p14:sldId id="284"/>
            <p14:sldId id="285"/>
            <p14:sldId id="286"/>
          </p14:sldIdLst>
        </p14:section>
        <p14:section name="Putting it all together" id="{9C1D24A5-CC82-4196-827F-C5B8FC9ECE19}">
          <p14:sldIdLst>
            <p14:sldId id="287"/>
            <p14:sldId id="288"/>
            <p14:sldId id="289"/>
          </p14:sldIdLst>
        </p14:section>
        <p14:section name="Wrapup" id="{1CBB7E90-EEBB-4333-B7CA-4B9467B73A38}">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79742" autoAdjust="0"/>
  </p:normalViewPr>
  <p:slideViewPr>
    <p:cSldViewPr snapToGrid="0">
      <p:cViewPr varScale="1">
        <p:scale>
          <a:sx n="97" d="100"/>
          <a:sy n="97" d="100"/>
        </p:scale>
        <p:origin x="1056" y="84"/>
      </p:cViewPr>
      <p:guideLst/>
    </p:cSldViewPr>
  </p:slideViewPr>
  <p:outlineViewPr>
    <p:cViewPr>
      <p:scale>
        <a:sx n="33" d="100"/>
        <a:sy n="33" d="100"/>
      </p:scale>
      <p:origin x="0" y="-9882"/>
    </p:cViewPr>
  </p:outlin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BF3C1E-DE31-422C-97FC-ADD9FA511785}" type="datetimeFigureOut">
              <a:rPr lang="en-US" smtClean="0"/>
              <a:t>5/3/2017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78C3C-4FB0-43F1-A159-AD7B7C08A49A}" type="slidenum">
              <a:rPr lang="en-US" smtClean="0"/>
              <a:t>‹#›</a:t>
            </a:fld>
            <a:endParaRPr lang="en-US"/>
          </a:p>
        </p:txBody>
      </p:sp>
    </p:spTree>
    <p:extLst>
      <p:ext uri="{BB962C8B-B14F-4D97-AF65-F5344CB8AC3E}">
        <p14:creationId xmlns:p14="http://schemas.microsoft.com/office/powerpoint/2010/main" val="108648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aka.ms/servicefabricvideo"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778C3C-4FB0-43F1-A159-AD7B7C08A49A}" type="slidenum">
              <a:rPr lang="en-US" smtClean="0"/>
              <a:t>1</a:t>
            </a:fld>
            <a:endParaRPr lang="en-US"/>
          </a:p>
        </p:txBody>
      </p:sp>
    </p:spTree>
    <p:extLst>
      <p:ext uri="{BB962C8B-B14F-4D97-AF65-F5344CB8AC3E}">
        <p14:creationId xmlns:p14="http://schemas.microsoft.com/office/powerpoint/2010/main" val="3588534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 Source:  </a:t>
            </a:r>
            <a:r>
              <a:rPr lang="en-US" dirty="0">
                <a:hlinkClick r:id="rId3"/>
              </a:rPr>
              <a:t>http://aka.ms/servicefabricvideo</a:t>
            </a:r>
            <a:endParaRPr lang="en-US" dirty="0"/>
          </a:p>
        </p:txBody>
      </p:sp>
      <p:sp>
        <p:nvSpPr>
          <p:cNvPr id="4" name="Slide Number Placeholder 3"/>
          <p:cNvSpPr>
            <a:spLocks noGrp="1"/>
          </p:cNvSpPr>
          <p:nvPr>
            <p:ph type="sldNum" sz="quarter" idx="10"/>
          </p:nvPr>
        </p:nvSpPr>
        <p:spPr/>
        <p:txBody>
          <a:bodyPr/>
          <a:lstStyle/>
          <a:p>
            <a:fld id="{36778C3C-4FB0-43F1-A159-AD7B7C08A49A}" type="slidenum">
              <a:rPr lang="en-US" smtClean="0"/>
              <a:t>10</a:t>
            </a:fld>
            <a:endParaRPr lang="en-US"/>
          </a:p>
        </p:txBody>
      </p:sp>
    </p:spTree>
    <p:extLst>
      <p:ext uri="{BB962C8B-B14F-4D97-AF65-F5344CB8AC3E}">
        <p14:creationId xmlns:p14="http://schemas.microsoft.com/office/powerpoint/2010/main" val="2551169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778C3C-4FB0-43F1-A159-AD7B7C08A49A}" type="slidenum">
              <a:rPr lang="en-US" smtClean="0"/>
              <a:t>11</a:t>
            </a:fld>
            <a:endParaRPr lang="en-US"/>
          </a:p>
        </p:txBody>
      </p:sp>
    </p:spTree>
    <p:extLst>
      <p:ext uri="{BB962C8B-B14F-4D97-AF65-F5344CB8AC3E}">
        <p14:creationId xmlns:p14="http://schemas.microsoft.com/office/powerpoint/2010/main" val="3842665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start by building your application, composed of multiple services. This is the logic and functionality that you want to provider to your end-users.</a:t>
            </a:r>
          </a:p>
          <a:p>
            <a:r>
              <a:rPr lang="en-US" dirty="0"/>
              <a:t>	</a:t>
            </a:r>
            <a:r>
              <a:rPr lang="en-US" i="1" dirty="0"/>
              <a:t>{advance the slide}</a:t>
            </a:r>
          </a:p>
          <a:p>
            <a:r>
              <a:rPr lang="en-US" dirty="0"/>
              <a:t>Using Service Fabric, you can leverage a lot of the hard work already done around managing and scaling your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i="1" dirty="0"/>
              <a:t>{advance the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an Application model that consist of the different types of services that you can create (Stateless, </a:t>
            </a:r>
            <a:r>
              <a:rPr lang="en-US" dirty="0" err="1"/>
              <a:t>Stateful</a:t>
            </a:r>
            <a:r>
              <a:rPr lang="en-US" dirty="0"/>
              <a:t>, and Actors) in both native and managed APIs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i="1" dirty="0"/>
              <a:t>{advance the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 Management subsystem that automates the deployment, upgrade, and health monitoring of your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i="1" dirty="0"/>
              <a:t>{advance the slide}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 Communication subsystem that automatically handles the discovery and balancing of your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i="1" dirty="0"/>
              <a:t>{advance the slide}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 Reliability subsystem that is in charge of keeping your service available and replicated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i="1" dirty="0"/>
              <a:t>{advance the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 Hosting subsystem the manages the individual processes and activates services when requested (since not all service/actor instances need to be running at the same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i="1" dirty="0"/>
              <a:t>{advance the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 Federation subsystem for linking the nodes into a single, scalable fabric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i="1" dirty="0"/>
              <a:t>{advance the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 Transport subsystem that allows your services to be invoked over a number of different protocols (TCP, UDP, HTTP, WCF, etc.) without the core service code itself aware (</a:t>
            </a:r>
            <a:r>
              <a:rPr lang="en-US" dirty="0" err="1"/>
              <a:t>ICuommunicationListener</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i="1" dirty="0"/>
              <a:t>{advance the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and finally, a Testability subsystem that gives DevOps the capability to simulate all sorts of randomized failure scenarios automatically in the running application (think Netflix Simian Army of tools; Chaos Monkey)</a:t>
            </a:r>
          </a:p>
        </p:txBody>
      </p:sp>
      <p:sp>
        <p:nvSpPr>
          <p:cNvPr id="4" name="Slide Number Placeholder 3"/>
          <p:cNvSpPr>
            <a:spLocks noGrp="1"/>
          </p:cNvSpPr>
          <p:nvPr>
            <p:ph type="sldNum" sz="quarter" idx="10"/>
          </p:nvPr>
        </p:nvSpPr>
        <p:spPr/>
        <p:txBody>
          <a:bodyPr/>
          <a:lstStyle/>
          <a:p>
            <a:fld id="{36778C3C-4FB0-43F1-A159-AD7B7C08A49A}" type="slidenum">
              <a:rPr lang="en-US" smtClean="0"/>
              <a:t>12</a:t>
            </a:fld>
            <a:endParaRPr lang="en-US"/>
          </a:p>
        </p:txBody>
      </p:sp>
    </p:spTree>
    <p:extLst>
      <p:ext uri="{BB962C8B-B14F-4D97-AF65-F5344CB8AC3E}">
        <p14:creationId xmlns:p14="http://schemas.microsoft.com/office/powerpoint/2010/main" val="3790934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level of your application is simply metadata that defines all of the services that make up your application.</a:t>
            </a:r>
          </a:p>
          <a:p>
            <a:r>
              <a:rPr lang="en-US" dirty="0"/>
              <a:t>	</a:t>
            </a:r>
            <a:r>
              <a:rPr lang="en-US" i="1" dirty="0"/>
              <a:t>{advance the slide}</a:t>
            </a:r>
          </a:p>
          <a:p>
            <a:r>
              <a:rPr lang="en-US" dirty="0"/>
              <a:t>Each service is further composed of 3 distinct parts…</a:t>
            </a:r>
          </a:p>
          <a:p>
            <a:r>
              <a:rPr lang="en-US" dirty="0"/>
              <a:t>	</a:t>
            </a:r>
            <a:r>
              <a:rPr lang="en-US" i="1" dirty="0"/>
              <a:t>{advance the slide}</a:t>
            </a:r>
          </a:p>
          <a:p>
            <a:r>
              <a:rPr lang="en-US" dirty="0"/>
              <a:t>… the code that performs the work …</a:t>
            </a:r>
          </a:p>
          <a:p>
            <a:r>
              <a:rPr lang="en-US" dirty="0"/>
              <a:t>	</a:t>
            </a:r>
            <a:r>
              <a:rPr lang="en-US" i="1" dirty="0"/>
              <a:t>{advance the slide}</a:t>
            </a:r>
          </a:p>
          <a:p>
            <a:r>
              <a:rPr lang="en-US" dirty="0"/>
              <a:t>… the configuration that determines how the service will run …</a:t>
            </a:r>
          </a:p>
          <a:p>
            <a:r>
              <a:rPr lang="en-US" dirty="0"/>
              <a:t>	</a:t>
            </a:r>
            <a:r>
              <a:rPr lang="en-US" i="1" dirty="0"/>
              <a:t>{advance the slide}</a:t>
            </a:r>
          </a:p>
          <a:p>
            <a:r>
              <a:rPr lang="en-US" dirty="0"/>
              <a:t>… and any </a:t>
            </a:r>
            <a:r>
              <a:rPr lang="en-US" b="1" dirty="0"/>
              <a:t>optional</a:t>
            </a:r>
            <a:r>
              <a:rPr lang="en-US" dirty="0"/>
              <a:t> static data that the service needs while running.</a:t>
            </a:r>
          </a:p>
        </p:txBody>
      </p:sp>
      <p:sp>
        <p:nvSpPr>
          <p:cNvPr id="4" name="Slide Number Placeholder 3"/>
          <p:cNvSpPr>
            <a:spLocks noGrp="1"/>
          </p:cNvSpPr>
          <p:nvPr>
            <p:ph type="sldNum" sz="quarter" idx="10"/>
          </p:nvPr>
        </p:nvSpPr>
        <p:spPr/>
        <p:txBody>
          <a:bodyPr/>
          <a:lstStyle/>
          <a:p>
            <a:fld id="{36778C3C-4FB0-43F1-A159-AD7B7C08A49A}" type="slidenum">
              <a:rPr lang="en-US" smtClean="0"/>
              <a:t>13</a:t>
            </a:fld>
            <a:endParaRPr lang="en-US"/>
          </a:p>
        </p:txBody>
      </p:sp>
    </p:spTree>
    <p:extLst>
      <p:ext uri="{BB962C8B-B14F-4D97-AF65-F5344CB8AC3E}">
        <p14:creationId xmlns:p14="http://schemas.microsoft.com/office/powerpoint/2010/main" val="2028814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 application is packaged and ready for deployment, it will have the following structure:</a:t>
            </a:r>
          </a:p>
          <a:p>
            <a:r>
              <a:rPr lang="en-US" dirty="0"/>
              <a:t>	</a:t>
            </a:r>
            <a:r>
              <a:rPr lang="en-US" i="1" dirty="0"/>
              <a:t>{advance the slide}</a:t>
            </a:r>
          </a:p>
          <a:p>
            <a:r>
              <a:rPr lang="en-US" dirty="0"/>
              <a:t>An </a:t>
            </a:r>
            <a:r>
              <a:rPr lang="en-US" b="1" dirty="0"/>
              <a:t>application manifest</a:t>
            </a:r>
            <a:r>
              <a:rPr lang="en-US" dirty="0"/>
              <a:t> that defines all of the services that make up your application.</a:t>
            </a:r>
          </a:p>
          <a:p>
            <a:r>
              <a:rPr lang="en-US" dirty="0"/>
              <a:t>	</a:t>
            </a:r>
            <a:r>
              <a:rPr lang="en-US" i="1" dirty="0"/>
              <a:t>{advance the slide}</a:t>
            </a:r>
          </a:p>
          <a:p>
            <a:r>
              <a:rPr lang="en-US" dirty="0"/>
              <a:t>For each service, there is a </a:t>
            </a:r>
            <a:r>
              <a:rPr lang="en-US" b="1" dirty="0"/>
              <a:t>service manifest</a:t>
            </a:r>
            <a:r>
              <a:rPr lang="en-US" dirty="0"/>
              <a:t> that describes the various components of the service and the versions of each</a:t>
            </a:r>
          </a:p>
          <a:p>
            <a:r>
              <a:rPr lang="en-US" dirty="0"/>
              <a:t>	</a:t>
            </a:r>
            <a:r>
              <a:rPr lang="en-US" i="1" dirty="0"/>
              <a:t>{advance the slide}</a:t>
            </a:r>
          </a:p>
          <a:p>
            <a:r>
              <a:rPr lang="en-US" dirty="0"/>
              <a:t>Further, each service contains a </a:t>
            </a:r>
            <a:r>
              <a:rPr lang="en-US" b="1" dirty="0"/>
              <a:t>Code</a:t>
            </a:r>
            <a:r>
              <a:rPr lang="en-US" dirty="0"/>
              <a:t> folder where all of your services dependencies are stored …</a:t>
            </a:r>
          </a:p>
          <a:p>
            <a:r>
              <a:rPr lang="en-US" dirty="0"/>
              <a:t>	</a:t>
            </a:r>
            <a:r>
              <a:rPr lang="en-US" i="1" dirty="0"/>
              <a:t>{advance the slide}</a:t>
            </a:r>
            <a:endParaRPr lang="en-US" dirty="0"/>
          </a:p>
          <a:p>
            <a:r>
              <a:rPr lang="en-US" dirty="0"/>
              <a:t>… a </a:t>
            </a:r>
            <a:r>
              <a:rPr lang="en-US" b="1" dirty="0"/>
              <a:t>Config</a:t>
            </a:r>
            <a:r>
              <a:rPr lang="en-US" dirty="0"/>
              <a:t> folder that stores all of the various configuration settings for the service (could have multiple configuration; one for each environment) …</a:t>
            </a:r>
          </a:p>
          <a:p>
            <a:r>
              <a:rPr lang="en-US" dirty="0"/>
              <a:t>	</a:t>
            </a:r>
            <a:r>
              <a:rPr lang="en-US" i="1" dirty="0"/>
              <a:t>{advance the slide}</a:t>
            </a:r>
            <a:endParaRPr lang="en-US" dirty="0"/>
          </a:p>
          <a:p>
            <a:r>
              <a:rPr lang="en-US" dirty="0"/>
              <a:t>… and an optional </a:t>
            </a:r>
            <a:r>
              <a:rPr lang="en-US" b="1" dirty="0"/>
              <a:t>Data</a:t>
            </a:r>
            <a:r>
              <a:rPr lang="en-US" dirty="0"/>
              <a:t> folder that contains any static data that the service needs at runtime or to initialize the service.</a:t>
            </a:r>
          </a:p>
          <a:p>
            <a:endParaRPr lang="en-US" dirty="0"/>
          </a:p>
        </p:txBody>
      </p:sp>
      <p:sp>
        <p:nvSpPr>
          <p:cNvPr id="4" name="Slide Number Placeholder 3"/>
          <p:cNvSpPr>
            <a:spLocks noGrp="1"/>
          </p:cNvSpPr>
          <p:nvPr>
            <p:ph type="sldNum" sz="quarter" idx="10"/>
          </p:nvPr>
        </p:nvSpPr>
        <p:spPr/>
        <p:txBody>
          <a:bodyPr/>
          <a:lstStyle/>
          <a:p>
            <a:fld id="{36778C3C-4FB0-43F1-A159-AD7B7C08A49A}" type="slidenum">
              <a:rPr lang="en-US" smtClean="0"/>
              <a:t>14</a:t>
            </a:fld>
            <a:endParaRPr lang="en-US"/>
          </a:p>
        </p:txBody>
      </p:sp>
    </p:spTree>
    <p:extLst>
      <p:ext uri="{BB962C8B-B14F-4D97-AF65-F5344CB8AC3E}">
        <p14:creationId xmlns:p14="http://schemas.microsoft.com/office/powerpoint/2010/main" val="901138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778C3C-4FB0-43F1-A159-AD7B7C08A49A}" type="slidenum">
              <a:rPr lang="en-US" smtClean="0"/>
              <a:t>15</a:t>
            </a:fld>
            <a:endParaRPr lang="en-US"/>
          </a:p>
        </p:txBody>
      </p:sp>
    </p:spTree>
    <p:extLst>
      <p:ext uri="{BB962C8B-B14F-4D97-AF65-F5344CB8AC3E}">
        <p14:creationId xmlns:p14="http://schemas.microsoft.com/office/powerpoint/2010/main" val="479431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each service can have a </a:t>
            </a:r>
            <a:r>
              <a:rPr lang="en-US" b="1" dirty="0" err="1"/>
              <a:t>SetupEntryPoint</a:t>
            </a:r>
            <a:r>
              <a:rPr lang="en-US" dirty="0"/>
              <a:t>, for performing any necessary initialization or setup before starting your actual service (think </a:t>
            </a:r>
            <a:r>
              <a:rPr lang="en-US" dirty="0" err="1"/>
              <a:t>NodeJS</a:t>
            </a:r>
            <a:r>
              <a:rPr lang="en-US" dirty="0"/>
              <a:t> ‘</a:t>
            </a:r>
            <a:r>
              <a:rPr lang="en-US" i="1" dirty="0" err="1"/>
              <a:t>npm</a:t>
            </a:r>
            <a:r>
              <a:rPr lang="en-US" i="1" dirty="0"/>
              <a:t> install</a:t>
            </a:r>
            <a:r>
              <a:rPr lang="en-US" dirty="0"/>
              <a:t>’) and a main </a:t>
            </a:r>
            <a:r>
              <a:rPr lang="en-US" b="1" dirty="0" err="1"/>
              <a:t>EntryPoint</a:t>
            </a:r>
            <a:r>
              <a:rPr lang="en-US" dirty="0"/>
              <a:t>, your actual service code.</a:t>
            </a:r>
          </a:p>
          <a:p>
            <a:endParaRPr lang="en-US" dirty="0"/>
          </a:p>
          <a:p>
            <a:r>
              <a:rPr lang="en-US" dirty="0"/>
              <a:t>You can also define and pass environment variables to your application that, using the configuration files, can have specific values per environment.</a:t>
            </a:r>
          </a:p>
        </p:txBody>
      </p:sp>
      <p:sp>
        <p:nvSpPr>
          <p:cNvPr id="4" name="Slide Number Placeholder 3"/>
          <p:cNvSpPr>
            <a:spLocks noGrp="1"/>
          </p:cNvSpPr>
          <p:nvPr>
            <p:ph type="sldNum" sz="quarter" idx="10"/>
          </p:nvPr>
        </p:nvSpPr>
        <p:spPr/>
        <p:txBody>
          <a:bodyPr/>
          <a:lstStyle/>
          <a:p>
            <a:fld id="{36778C3C-4FB0-43F1-A159-AD7B7C08A49A}" type="slidenum">
              <a:rPr lang="en-US" smtClean="0"/>
              <a:t>16</a:t>
            </a:fld>
            <a:endParaRPr lang="en-US"/>
          </a:p>
        </p:txBody>
      </p:sp>
    </p:spTree>
    <p:extLst>
      <p:ext uri="{BB962C8B-B14F-4D97-AF65-F5344CB8AC3E}">
        <p14:creationId xmlns:p14="http://schemas.microsoft.com/office/powerpoint/2010/main" val="3654679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778C3C-4FB0-43F1-A159-AD7B7C08A49A}" type="slidenum">
              <a:rPr lang="en-US" smtClean="0"/>
              <a:t>17</a:t>
            </a:fld>
            <a:endParaRPr lang="en-US"/>
          </a:p>
        </p:txBody>
      </p:sp>
    </p:spTree>
    <p:extLst>
      <p:ext uri="{BB962C8B-B14F-4D97-AF65-F5344CB8AC3E}">
        <p14:creationId xmlns:p14="http://schemas.microsoft.com/office/powerpoint/2010/main" val="1088731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778C3C-4FB0-43F1-A159-AD7B7C08A49A}" type="slidenum">
              <a:rPr lang="en-US" smtClean="0"/>
              <a:t>18</a:t>
            </a:fld>
            <a:endParaRPr lang="en-US"/>
          </a:p>
        </p:txBody>
      </p:sp>
    </p:spTree>
    <p:extLst>
      <p:ext uri="{BB962C8B-B14F-4D97-AF65-F5344CB8AC3E}">
        <p14:creationId xmlns:p14="http://schemas.microsoft.com/office/powerpoint/2010/main" val="33150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778C3C-4FB0-43F1-A159-AD7B7C08A49A}" type="slidenum">
              <a:rPr lang="en-US" smtClean="0"/>
              <a:t>19</a:t>
            </a:fld>
            <a:endParaRPr lang="en-US"/>
          </a:p>
        </p:txBody>
      </p:sp>
    </p:spTree>
    <p:extLst>
      <p:ext uri="{BB962C8B-B14F-4D97-AF65-F5344CB8AC3E}">
        <p14:creationId xmlns:p14="http://schemas.microsoft.com/office/powerpoint/2010/main" val="358374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778C3C-4FB0-43F1-A159-AD7B7C08A49A}" type="slidenum">
              <a:rPr lang="en-US" smtClean="0"/>
              <a:t>2</a:t>
            </a:fld>
            <a:endParaRPr lang="en-US"/>
          </a:p>
        </p:txBody>
      </p:sp>
    </p:spTree>
    <p:extLst>
      <p:ext uri="{BB962C8B-B14F-4D97-AF65-F5344CB8AC3E}">
        <p14:creationId xmlns:p14="http://schemas.microsoft.com/office/powerpoint/2010/main" val="3772445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deployment of Service Fabric comes with a web-based management console available on port 19080.</a:t>
            </a:r>
          </a:p>
          <a:p>
            <a:endParaRPr lang="en-US" dirty="0"/>
          </a:p>
          <a:p>
            <a:r>
              <a:rPr lang="en-US" dirty="0"/>
              <a:t>This allows DevOps to see the current state of the cluster with lots of detailed information at each level. It also allows you to take some management actions like taking a node offline, rolling back an application to a previous version, etc.</a:t>
            </a:r>
          </a:p>
          <a:p>
            <a:endParaRPr lang="en-US" dirty="0"/>
          </a:p>
          <a:p>
            <a:r>
              <a:rPr lang="en-US" dirty="0"/>
              <a:t>(Launch the local SFX and show that the system services themselves are microservices; keep this running and show what each type of deployment looks likes)</a:t>
            </a:r>
          </a:p>
        </p:txBody>
      </p:sp>
      <p:sp>
        <p:nvSpPr>
          <p:cNvPr id="4" name="Slide Number Placeholder 3"/>
          <p:cNvSpPr>
            <a:spLocks noGrp="1"/>
          </p:cNvSpPr>
          <p:nvPr>
            <p:ph type="sldNum" sz="quarter" idx="10"/>
          </p:nvPr>
        </p:nvSpPr>
        <p:spPr/>
        <p:txBody>
          <a:bodyPr/>
          <a:lstStyle/>
          <a:p>
            <a:fld id="{36778C3C-4FB0-43F1-A159-AD7B7C08A49A}" type="slidenum">
              <a:rPr lang="en-US" smtClean="0"/>
              <a:t>20</a:t>
            </a:fld>
            <a:endParaRPr lang="en-US"/>
          </a:p>
        </p:txBody>
      </p:sp>
    </p:spTree>
    <p:extLst>
      <p:ext uri="{BB962C8B-B14F-4D97-AF65-F5344CB8AC3E}">
        <p14:creationId xmlns:p14="http://schemas.microsoft.com/office/powerpoint/2010/main" val="3071664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778C3C-4FB0-43F1-A159-AD7B7C08A49A}" type="slidenum">
              <a:rPr lang="en-US" smtClean="0"/>
              <a:t>21</a:t>
            </a:fld>
            <a:endParaRPr lang="en-US"/>
          </a:p>
        </p:txBody>
      </p:sp>
    </p:spTree>
    <p:extLst>
      <p:ext uri="{BB962C8B-B14F-4D97-AF65-F5344CB8AC3E}">
        <p14:creationId xmlns:p14="http://schemas.microsoft.com/office/powerpoint/2010/main" val="1158990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778C3C-4FB0-43F1-A159-AD7B7C08A49A}" type="slidenum">
              <a:rPr lang="en-US" smtClean="0"/>
              <a:t>22</a:t>
            </a:fld>
            <a:endParaRPr lang="en-US"/>
          </a:p>
        </p:txBody>
      </p:sp>
    </p:spTree>
    <p:extLst>
      <p:ext uri="{BB962C8B-B14F-4D97-AF65-F5344CB8AC3E}">
        <p14:creationId xmlns:p14="http://schemas.microsoft.com/office/powerpoint/2010/main" val="1375714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defining more than one communication listener, you allow your service to be consumed in multiple ways without having to modify the core code of the service.</a:t>
            </a:r>
          </a:p>
          <a:p>
            <a:endParaRPr lang="en-US" dirty="0"/>
          </a:p>
          <a:p>
            <a:r>
              <a:rPr lang="en-US" dirty="0"/>
              <a:t>For instance, you could define an HTTP endpoint for REST calls from web front ends and a WCF endpoint for more traditional Web Service calls.</a:t>
            </a:r>
          </a:p>
          <a:p>
            <a:endParaRPr lang="en-US" dirty="0"/>
          </a:p>
          <a:p>
            <a:r>
              <a:rPr lang="en-US" dirty="0"/>
              <a:t>The </a:t>
            </a:r>
            <a:r>
              <a:rPr lang="en-US" i="1" dirty="0" err="1"/>
              <a:t>RunAsync</a:t>
            </a:r>
            <a:r>
              <a:rPr lang="en-US" i="1" dirty="0"/>
              <a:t>()</a:t>
            </a:r>
            <a:r>
              <a:rPr lang="en-US" dirty="0"/>
              <a:t> method is typically used as a background processing loop that monitors some data structure and performs some unit of work when needed.</a:t>
            </a:r>
          </a:p>
        </p:txBody>
      </p:sp>
      <p:sp>
        <p:nvSpPr>
          <p:cNvPr id="4" name="Slide Number Placeholder 3"/>
          <p:cNvSpPr>
            <a:spLocks noGrp="1"/>
          </p:cNvSpPr>
          <p:nvPr>
            <p:ph type="sldNum" sz="quarter" idx="10"/>
          </p:nvPr>
        </p:nvSpPr>
        <p:spPr/>
        <p:txBody>
          <a:bodyPr/>
          <a:lstStyle/>
          <a:p>
            <a:fld id="{36778C3C-4FB0-43F1-A159-AD7B7C08A49A}" type="slidenum">
              <a:rPr lang="en-US" smtClean="0"/>
              <a:t>23</a:t>
            </a:fld>
            <a:endParaRPr lang="en-US"/>
          </a:p>
        </p:txBody>
      </p:sp>
    </p:spTree>
    <p:extLst>
      <p:ext uri="{BB962C8B-B14F-4D97-AF65-F5344CB8AC3E}">
        <p14:creationId xmlns:p14="http://schemas.microsoft.com/office/powerpoint/2010/main" val="2158506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778C3C-4FB0-43F1-A159-AD7B7C08A49A}" type="slidenum">
              <a:rPr lang="en-US" smtClean="0"/>
              <a:t>24</a:t>
            </a:fld>
            <a:endParaRPr lang="en-US"/>
          </a:p>
        </p:txBody>
      </p:sp>
    </p:spTree>
    <p:extLst>
      <p:ext uri="{BB962C8B-B14F-4D97-AF65-F5344CB8AC3E}">
        <p14:creationId xmlns:p14="http://schemas.microsoft.com/office/powerpoint/2010/main" val="4061836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Stateless service in Visual Studio</a:t>
            </a:r>
          </a:p>
          <a:p>
            <a:pPr marL="171450" indent="-171450">
              <a:buFontTx/>
              <a:buChar char="-"/>
            </a:pPr>
            <a:r>
              <a:rPr lang="en-US" dirty="0"/>
              <a:t>Explain the need to open Visual Studio as an Admin in order to debug</a:t>
            </a:r>
          </a:p>
          <a:p>
            <a:pPr marL="171450" indent="-171450">
              <a:buFontTx/>
              <a:buChar char="-"/>
            </a:pPr>
            <a:r>
              <a:rPr lang="en-US" dirty="0"/>
              <a:t>Use the basic example that just shows a counter incrementing in the logging</a:t>
            </a:r>
          </a:p>
          <a:p>
            <a:pPr marL="171450" indent="-171450">
              <a:buFontTx/>
              <a:buChar char="-"/>
            </a:pPr>
            <a:r>
              <a:rPr lang="en-US" dirty="0"/>
              <a:t>Introduce the Service Fabric Explorer</a:t>
            </a:r>
          </a:p>
          <a:p>
            <a:pPr marL="171450" indent="-171450">
              <a:buFontTx/>
              <a:buChar char="-"/>
            </a:pPr>
            <a:r>
              <a:rPr lang="en-US" dirty="0"/>
              <a:t>Kill the node the service runs on and show that the counter resets to 0</a:t>
            </a:r>
          </a:p>
        </p:txBody>
      </p:sp>
      <p:sp>
        <p:nvSpPr>
          <p:cNvPr id="4" name="Slide Number Placeholder 3"/>
          <p:cNvSpPr>
            <a:spLocks noGrp="1"/>
          </p:cNvSpPr>
          <p:nvPr>
            <p:ph type="sldNum" sz="quarter" idx="10"/>
          </p:nvPr>
        </p:nvSpPr>
        <p:spPr/>
        <p:txBody>
          <a:bodyPr/>
          <a:lstStyle/>
          <a:p>
            <a:fld id="{36778C3C-4FB0-43F1-A159-AD7B7C08A49A}" type="slidenum">
              <a:rPr lang="en-US" smtClean="0"/>
              <a:t>25</a:t>
            </a:fld>
            <a:endParaRPr lang="en-US"/>
          </a:p>
        </p:txBody>
      </p:sp>
    </p:spTree>
    <p:extLst>
      <p:ext uri="{BB962C8B-B14F-4D97-AF65-F5344CB8AC3E}">
        <p14:creationId xmlns:p14="http://schemas.microsoft.com/office/powerpoint/2010/main" val="3241430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only 2 reliable collections are provided, but there is a API for writing your own.</a:t>
            </a:r>
          </a:p>
          <a:p>
            <a:endParaRPr lang="en-US" dirty="0"/>
          </a:p>
          <a:p>
            <a:r>
              <a:rPr lang="en-US" dirty="0" err="1"/>
              <a:t>Stateful</a:t>
            </a:r>
            <a:r>
              <a:rPr lang="en-US" dirty="0"/>
              <a:t> services are often defined with both an external communication channel (or more than one) along with a </a:t>
            </a:r>
            <a:r>
              <a:rPr lang="en-US" dirty="0" err="1"/>
              <a:t>RunAsync</a:t>
            </a:r>
            <a:r>
              <a:rPr lang="en-US" dirty="0"/>
              <a:t>() loop.</a:t>
            </a:r>
          </a:p>
          <a:p>
            <a:pPr marL="171450" indent="-171450">
              <a:buFontTx/>
              <a:buChar char="-"/>
            </a:pPr>
            <a:r>
              <a:rPr lang="en-US" dirty="0"/>
              <a:t>The communication channels only receive the data and place it into a reliable collection or return the results of a previous request (when ready). This allows your service to handle a larger number of incoming request with fewer deployed service instances.</a:t>
            </a:r>
          </a:p>
          <a:p>
            <a:pPr marL="171450" indent="-171450">
              <a:buFontTx/>
              <a:buChar char="-"/>
            </a:pPr>
            <a:r>
              <a:rPr lang="en-US" dirty="0"/>
              <a:t>The </a:t>
            </a:r>
            <a:r>
              <a:rPr lang="en-US" dirty="0" err="1"/>
              <a:t>RunAsync</a:t>
            </a:r>
            <a:r>
              <a:rPr lang="en-US" dirty="0"/>
              <a:t>() loop will then monitor the reliable collection and perform the </a:t>
            </a:r>
            <a:r>
              <a:rPr lang="en-US" i="1" dirty="0"/>
              <a:t>real</a:t>
            </a:r>
            <a:r>
              <a:rPr lang="en-US" i="0" dirty="0"/>
              <a:t> work in the background as needed.</a:t>
            </a:r>
            <a:endParaRPr lang="en-US" dirty="0"/>
          </a:p>
        </p:txBody>
      </p:sp>
      <p:sp>
        <p:nvSpPr>
          <p:cNvPr id="4" name="Slide Number Placeholder 3"/>
          <p:cNvSpPr>
            <a:spLocks noGrp="1"/>
          </p:cNvSpPr>
          <p:nvPr>
            <p:ph type="sldNum" sz="quarter" idx="10"/>
          </p:nvPr>
        </p:nvSpPr>
        <p:spPr/>
        <p:txBody>
          <a:bodyPr/>
          <a:lstStyle/>
          <a:p>
            <a:fld id="{36778C3C-4FB0-43F1-A159-AD7B7C08A49A}" type="slidenum">
              <a:rPr lang="en-US" smtClean="0"/>
              <a:t>26</a:t>
            </a:fld>
            <a:endParaRPr lang="en-US"/>
          </a:p>
        </p:txBody>
      </p:sp>
    </p:spTree>
    <p:extLst>
      <p:ext uri="{BB962C8B-B14F-4D97-AF65-F5344CB8AC3E}">
        <p14:creationId xmlns:p14="http://schemas.microsoft.com/office/powerpoint/2010/main" val="5510591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a:t>
            </a:r>
            <a:r>
              <a:rPr lang="en-US" dirty="0" err="1"/>
              <a:t>Stateful</a:t>
            </a:r>
            <a:r>
              <a:rPr lang="en-US" dirty="0"/>
              <a:t> service in Visual Studio</a:t>
            </a:r>
          </a:p>
          <a:p>
            <a:pPr marL="171450" indent="-171450">
              <a:buFontTx/>
              <a:buChar char="-"/>
            </a:pPr>
            <a:r>
              <a:rPr lang="en-US" dirty="0"/>
              <a:t>Use the basic example that just shows a counter incrementing in the logging and being stored in a Reliable Dictionary</a:t>
            </a:r>
          </a:p>
          <a:p>
            <a:pPr marL="171450" indent="-171450">
              <a:buFontTx/>
              <a:buChar char="-"/>
            </a:pPr>
            <a:r>
              <a:rPr lang="en-US" dirty="0"/>
              <a:t>Kill the node the service runs on and show that the </a:t>
            </a:r>
            <a:r>
              <a:rPr lang="en-US"/>
              <a:t>counter continues</a:t>
            </a:r>
            <a:endParaRPr lang="en-US" dirty="0"/>
          </a:p>
          <a:p>
            <a:endParaRPr lang="en-US" dirty="0"/>
          </a:p>
        </p:txBody>
      </p:sp>
      <p:sp>
        <p:nvSpPr>
          <p:cNvPr id="4" name="Slide Number Placeholder 3"/>
          <p:cNvSpPr>
            <a:spLocks noGrp="1"/>
          </p:cNvSpPr>
          <p:nvPr>
            <p:ph type="sldNum" sz="quarter" idx="10"/>
          </p:nvPr>
        </p:nvSpPr>
        <p:spPr/>
        <p:txBody>
          <a:bodyPr/>
          <a:lstStyle/>
          <a:p>
            <a:fld id="{36778C3C-4FB0-43F1-A159-AD7B7C08A49A}" type="slidenum">
              <a:rPr lang="en-US" smtClean="0"/>
              <a:t>27</a:t>
            </a:fld>
            <a:endParaRPr lang="en-US"/>
          </a:p>
        </p:txBody>
      </p:sp>
    </p:spTree>
    <p:extLst>
      <p:ext uri="{BB962C8B-B14F-4D97-AF65-F5344CB8AC3E}">
        <p14:creationId xmlns:p14="http://schemas.microsoft.com/office/powerpoint/2010/main" val="28564705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thinking about Actors, it’s easiest to just think of them as instances of a class… where you only have limited control of the object lifetime.</a:t>
            </a:r>
          </a:p>
          <a:p>
            <a:endParaRPr lang="en-US" dirty="0"/>
          </a:p>
          <a:p>
            <a:r>
              <a:rPr lang="en-US" dirty="0"/>
              <a:t>You don’t create an instance of an Actor; you ask the fabric runtime, using a proxy, to locate an instance of an Actor by it’s unique identifier. If an instance doesn’t already exist in the fabric, then the runtime will first create an instance and then return it to you. This reference is actually an Actor Proxy that allows you to communicate with </a:t>
            </a:r>
            <a:r>
              <a:rPr lang="en-US"/>
              <a:t>the instance in the cloud.</a:t>
            </a:r>
            <a:endParaRPr lang="en-US" dirty="0"/>
          </a:p>
        </p:txBody>
      </p:sp>
      <p:sp>
        <p:nvSpPr>
          <p:cNvPr id="4" name="Slide Number Placeholder 3"/>
          <p:cNvSpPr>
            <a:spLocks noGrp="1"/>
          </p:cNvSpPr>
          <p:nvPr>
            <p:ph type="sldNum" sz="quarter" idx="10"/>
          </p:nvPr>
        </p:nvSpPr>
        <p:spPr/>
        <p:txBody>
          <a:bodyPr/>
          <a:lstStyle/>
          <a:p>
            <a:fld id="{36778C3C-4FB0-43F1-A159-AD7B7C08A49A}" type="slidenum">
              <a:rPr lang="en-US" smtClean="0"/>
              <a:t>28</a:t>
            </a:fld>
            <a:endParaRPr lang="en-US"/>
          </a:p>
        </p:txBody>
      </p:sp>
    </p:spTree>
    <p:extLst>
      <p:ext uri="{BB962C8B-B14F-4D97-AF65-F5344CB8AC3E}">
        <p14:creationId xmlns:p14="http://schemas.microsoft.com/office/powerpoint/2010/main" val="1500774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Actor service in Visual Studio</a:t>
            </a:r>
          </a:p>
          <a:p>
            <a:pPr marL="171450" indent="-171450">
              <a:buFontTx/>
              <a:buChar char="-"/>
            </a:pPr>
            <a:endParaRPr lang="en-US" dirty="0"/>
          </a:p>
          <a:p>
            <a:pPr marL="171450" indent="-171450">
              <a:buFontTx/>
              <a:buChar char="-"/>
            </a:pPr>
            <a:r>
              <a:rPr lang="en-US" dirty="0"/>
              <a:t>Use the basic example that just shows a counter incrementing in the logging</a:t>
            </a:r>
          </a:p>
          <a:p>
            <a:pPr marL="171450" indent="-171450">
              <a:buFontTx/>
              <a:buChar char="-"/>
            </a:pPr>
            <a:r>
              <a:rPr lang="en-US" dirty="0"/>
              <a:t>Create a test client (Console App, switch to 64-bit, add Actor </a:t>
            </a:r>
            <a:r>
              <a:rPr lang="en-US" dirty="0" err="1"/>
              <a:t>NuGet</a:t>
            </a:r>
            <a:r>
              <a:rPr lang="en-US" dirty="0"/>
              <a:t> references, add project reference to Interface project)</a:t>
            </a:r>
          </a:p>
          <a:p>
            <a:pPr marL="171450" indent="-171450">
              <a:buFontTx/>
              <a:buChar char="-"/>
            </a:pPr>
            <a:r>
              <a:rPr lang="en-US" dirty="0"/>
              <a:t>Talk about why we new up a new actor instance every time we loop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Kill the node the primary service runs on and show how quickly it recovers (secondary becomes primary &amp; new secondary is created)?</a:t>
            </a:r>
          </a:p>
          <a:p>
            <a:pPr marL="171450" indent="-171450">
              <a:buFontTx/>
              <a:buChar char="-"/>
            </a:pPr>
            <a:endParaRPr lang="en-US" dirty="0"/>
          </a:p>
          <a:p>
            <a:endParaRPr lang="en-US" dirty="0"/>
          </a:p>
        </p:txBody>
      </p:sp>
      <p:sp>
        <p:nvSpPr>
          <p:cNvPr id="4" name="Slide Number Placeholder 3"/>
          <p:cNvSpPr>
            <a:spLocks noGrp="1"/>
          </p:cNvSpPr>
          <p:nvPr>
            <p:ph type="sldNum" sz="quarter" idx="10"/>
          </p:nvPr>
        </p:nvSpPr>
        <p:spPr/>
        <p:txBody>
          <a:bodyPr/>
          <a:lstStyle/>
          <a:p>
            <a:fld id="{36778C3C-4FB0-43F1-A159-AD7B7C08A49A}" type="slidenum">
              <a:rPr lang="en-US" smtClean="0"/>
              <a:t>29</a:t>
            </a:fld>
            <a:endParaRPr lang="en-US"/>
          </a:p>
        </p:txBody>
      </p:sp>
    </p:spTree>
    <p:extLst>
      <p:ext uri="{BB962C8B-B14F-4D97-AF65-F5344CB8AC3E}">
        <p14:creationId xmlns:p14="http://schemas.microsoft.com/office/powerpoint/2010/main" val="2916093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monolith design is pretty common in most application frameworks, even the web. Some frameworks make it easier to avoid full monolithic design by shipping with separate Web UI and Application servers (or at least make it easier to pull out the Web UI). Still, the default is generally that everything is hosted together (Java Enterprise Servers) so most people just stick with it.</a:t>
            </a:r>
          </a:p>
          <a:p>
            <a:r>
              <a:rPr lang="en-US" i="1" dirty="0"/>
              <a:t>	{advance the slide}</a:t>
            </a:r>
          </a:p>
          <a:p>
            <a:r>
              <a:rPr lang="en-US" dirty="0"/>
              <a:t>The Application may consist of several layers that each have a specific responsibility, but the layers all live together.</a:t>
            </a:r>
          </a:p>
          <a:p>
            <a:r>
              <a:rPr lang="en-US" i="1" dirty="0"/>
              <a:t>	{advance the slide 4 times through the application layers}</a:t>
            </a:r>
          </a:p>
          <a:p>
            <a:r>
              <a:rPr lang="en-US" dirty="0"/>
              <a:t>This means that in order to scale the application, all parts of the application are deployed and consume resources (disk space, CPU, memory).</a:t>
            </a:r>
          </a:p>
          <a:p>
            <a:r>
              <a:rPr lang="en-US" i="1" dirty="0"/>
              <a:t>	{advance the slide to show another instance}</a:t>
            </a:r>
          </a:p>
          <a:p>
            <a:r>
              <a:rPr lang="en-US" dirty="0"/>
              <a:t>The only parts of the whole application stack that can be scaled separately are the Load Balancer and the Persistence Layer (typically some form of database server).</a:t>
            </a:r>
          </a:p>
        </p:txBody>
      </p:sp>
      <p:sp>
        <p:nvSpPr>
          <p:cNvPr id="4" name="Slide Number Placeholder 3"/>
          <p:cNvSpPr>
            <a:spLocks noGrp="1"/>
          </p:cNvSpPr>
          <p:nvPr>
            <p:ph type="sldNum" sz="quarter" idx="10"/>
          </p:nvPr>
        </p:nvSpPr>
        <p:spPr/>
        <p:txBody>
          <a:bodyPr/>
          <a:lstStyle/>
          <a:p>
            <a:fld id="{36778C3C-4FB0-43F1-A159-AD7B7C08A49A}" type="slidenum">
              <a:rPr lang="en-US" smtClean="0"/>
              <a:t>3</a:t>
            </a:fld>
            <a:endParaRPr lang="en-US"/>
          </a:p>
        </p:txBody>
      </p:sp>
    </p:spTree>
    <p:extLst>
      <p:ext uri="{BB962C8B-B14F-4D97-AF65-F5344CB8AC3E}">
        <p14:creationId xmlns:p14="http://schemas.microsoft.com/office/powerpoint/2010/main" val="25537831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778C3C-4FB0-43F1-A159-AD7B7C08A49A}" type="slidenum">
              <a:rPr lang="en-US" smtClean="0"/>
              <a:t>30</a:t>
            </a:fld>
            <a:endParaRPr lang="en-US"/>
          </a:p>
        </p:txBody>
      </p:sp>
    </p:spTree>
    <p:extLst>
      <p:ext uri="{BB962C8B-B14F-4D97-AF65-F5344CB8AC3E}">
        <p14:creationId xmlns:p14="http://schemas.microsoft.com/office/powerpoint/2010/main" val="9126914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778C3C-4FB0-43F1-A159-AD7B7C08A49A}" type="slidenum">
              <a:rPr lang="en-US" smtClean="0"/>
              <a:t>31</a:t>
            </a:fld>
            <a:endParaRPr lang="en-US"/>
          </a:p>
        </p:txBody>
      </p:sp>
    </p:spTree>
    <p:extLst>
      <p:ext uri="{BB962C8B-B14F-4D97-AF65-F5344CB8AC3E}">
        <p14:creationId xmlns:p14="http://schemas.microsoft.com/office/powerpoint/2010/main" val="31699508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new Service Fabric application in Visual Studio</a:t>
            </a:r>
          </a:p>
          <a:p>
            <a:pPr marL="171450" indent="-171450">
              <a:buFontTx/>
              <a:buChar char="-"/>
            </a:pPr>
            <a:endParaRPr lang="en-US" dirty="0"/>
          </a:p>
          <a:p>
            <a:pPr marL="171450" indent="-171450">
              <a:buFontTx/>
              <a:buChar char="-"/>
            </a:pPr>
            <a:r>
              <a:rPr lang="en-US" dirty="0"/>
              <a:t>Start with ASP.NET Core application (Core v1.1 + Web App template)</a:t>
            </a:r>
          </a:p>
          <a:p>
            <a:pPr marL="628650" lvl="1" indent="-171450">
              <a:buFontTx/>
              <a:buChar char="-"/>
            </a:pPr>
            <a:r>
              <a:rPr lang="en-US" dirty="0"/>
              <a:t>Show that it is just a Stateless Service that starts OWIN/Katana</a:t>
            </a:r>
          </a:p>
          <a:p>
            <a:pPr marL="171450" indent="-171450">
              <a:buFontTx/>
              <a:buChar char="-"/>
            </a:pPr>
            <a:r>
              <a:rPr lang="en-US" dirty="0"/>
              <a:t>Add the User Actor service</a:t>
            </a:r>
          </a:p>
          <a:p>
            <a:pPr marL="628650" lvl="1" indent="-171450">
              <a:buFontTx/>
              <a:buChar char="-"/>
            </a:pPr>
            <a:r>
              <a:rPr lang="en-US" dirty="0"/>
              <a:t>Update interface to have </a:t>
            </a:r>
            <a:r>
              <a:rPr lang="en-US" i="1" dirty="0" err="1">
                <a:solidFill>
                  <a:schemeClr val="accent3"/>
                </a:solidFill>
                <a:latin typeface="Consolas" panose="020B0609020204030204" pitchFamily="49" charset="0"/>
              </a:rPr>
              <a:t>ChangePassword</a:t>
            </a:r>
            <a:r>
              <a:rPr lang="en-US" i="1" dirty="0">
                <a:solidFill>
                  <a:schemeClr val="accent3"/>
                </a:solidFill>
                <a:latin typeface="Consolas" panose="020B0609020204030204" pitchFamily="49" charset="0"/>
              </a:rPr>
              <a:t>(old, new)</a:t>
            </a:r>
            <a:r>
              <a:rPr lang="en-US" dirty="0"/>
              <a:t> &amp; </a:t>
            </a:r>
            <a:r>
              <a:rPr lang="en-US" i="1" dirty="0" err="1">
                <a:latin typeface="Consolas" panose="020B0609020204030204" pitchFamily="49" charset="0"/>
              </a:rPr>
              <a:t>UpdateLastLogin</a:t>
            </a:r>
            <a:r>
              <a:rPr lang="en-US" i="1" dirty="0">
                <a:latin typeface="Consolas" panose="020B0609020204030204" pitchFamily="49" charset="0"/>
              </a:rPr>
              <a:t>()</a:t>
            </a:r>
          </a:p>
          <a:p>
            <a:pPr marL="171450" indent="-171450">
              <a:buFontTx/>
              <a:buChar char="-"/>
            </a:pPr>
            <a:r>
              <a:rPr lang="en-US" dirty="0"/>
              <a:t>Add the </a:t>
            </a:r>
            <a:r>
              <a:rPr lang="en-US" dirty="0" err="1"/>
              <a:t>Stateful</a:t>
            </a:r>
            <a:r>
              <a:rPr lang="en-US" dirty="0"/>
              <a:t> Email service</a:t>
            </a:r>
          </a:p>
          <a:p>
            <a:pPr marL="628650" lvl="1" indent="-171450">
              <a:buFontTx/>
              <a:buChar char="-"/>
            </a:pPr>
            <a:r>
              <a:rPr lang="en-US" dirty="0"/>
              <a:t>Communication Interface (use RPC to keep it easy)</a:t>
            </a:r>
          </a:p>
          <a:p>
            <a:endParaRPr lang="en-US" dirty="0"/>
          </a:p>
        </p:txBody>
      </p:sp>
      <p:sp>
        <p:nvSpPr>
          <p:cNvPr id="4" name="Slide Number Placeholder 3"/>
          <p:cNvSpPr>
            <a:spLocks noGrp="1"/>
          </p:cNvSpPr>
          <p:nvPr>
            <p:ph type="sldNum" sz="quarter" idx="10"/>
          </p:nvPr>
        </p:nvSpPr>
        <p:spPr/>
        <p:txBody>
          <a:bodyPr/>
          <a:lstStyle/>
          <a:p>
            <a:fld id="{36778C3C-4FB0-43F1-A159-AD7B7C08A49A}" type="slidenum">
              <a:rPr lang="en-US" smtClean="0"/>
              <a:t>32</a:t>
            </a:fld>
            <a:endParaRPr lang="en-US"/>
          </a:p>
        </p:txBody>
      </p:sp>
    </p:spTree>
    <p:extLst>
      <p:ext uri="{BB962C8B-B14F-4D97-AF65-F5344CB8AC3E}">
        <p14:creationId xmlns:p14="http://schemas.microsoft.com/office/powerpoint/2010/main" val="18341685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778C3C-4FB0-43F1-A159-AD7B7C08A49A}" type="slidenum">
              <a:rPr lang="en-US" smtClean="0"/>
              <a:t>33</a:t>
            </a:fld>
            <a:endParaRPr lang="en-US"/>
          </a:p>
        </p:txBody>
      </p:sp>
    </p:spTree>
    <p:extLst>
      <p:ext uri="{BB962C8B-B14F-4D97-AF65-F5344CB8AC3E}">
        <p14:creationId xmlns:p14="http://schemas.microsoft.com/office/powerpoint/2010/main" val="4202586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778C3C-4FB0-43F1-A159-AD7B7C08A49A}" type="slidenum">
              <a:rPr lang="en-US" smtClean="0"/>
              <a:t>4</a:t>
            </a:fld>
            <a:endParaRPr lang="en-US"/>
          </a:p>
        </p:txBody>
      </p:sp>
    </p:spTree>
    <p:extLst>
      <p:ext uri="{BB962C8B-B14F-4D97-AF65-F5344CB8AC3E}">
        <p14:creationId xmlns:p14="http://schemas.microsoft.com/office/powerpoint/2010/main" val="1190084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less code you have, the less you have to worry about…</a:t>
            </a:r>
          </a:p>
          <a:p>
            <a:r>
              <a:rPr lang="en-US" dirty="0"/>
              <a:t>The less you have to test means it’s easier to prove that it works correctly in all cases.</a:t>
            </a:r>
          </a:p>
        </p:txBody>
      </p:sp>
      <p:sp>
        <p:nvSpPr>
          <p:cNvPr id="4" name="Slide Number Placeholder 3"/>
          <p:cNvSpPr>
            <a:spLocks noGrp="1"/>
          </p:cNvSpPr>
          <p:nvPr>
            <p:ph type="sldNum" sz="quarter" idx="10"/>
          </p:nvPr>
        </p:nvSpPr>
        <p:spPr/>
        <p:txBody>
          <a:bodyPr/>
          <a:lstStyle/>
          <a:p>
            <a:fld id="{36778C3C-4FB0-43F1-A159-AD7B7C08A49A}" type="slidenum">
              <a:rPr lang="en-US" smtClean="0"/>
              <a:t>5</a:t>
            </a:fld>
            <a:endParaRPr lang="en-US"/>
          </a:p>
        </p:txBody>
      </p:sp>
    </p:spTree>
    <p:extLst>
      <p:ext uri="{BB962C8B-B14F-4D97-AF65-F5344CB8AC3E}">
        <p14:creationId xmlns:p14="http://schemas.microsoft.com/office/powerpoint/2010/main" val="426016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778C3C-4FB0-43F1-A159-AD7B7C08A49A}" type="slidenum">
              <a:rPr lang="en-US" smtClean="0"/>
              <a:t>6</a:t>
            </a:fld>
            <a:endParaRPr lang="en-US"/>
          </a:p>
        </p:txBody>
      </p:sp>
    </p:spTree>
    <p:extLst>
      <p:ext uri="{BB962C8B-B14F-4D97-AF65-F5344CB8AC3E}">
        <p14:creationId xmlns:p14="http://schemas.microsoft.com/office/powerpoint/2010/main" val="3001732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778C3C-4FB0-43F1-A159-AD7B7C08A49A}" type="slidenum">
              <a:rPr lang="en-US" smtClean="0"/>
              <a:t>7</a:t>
            </a:fld>
            <a:endParaRPr lang="en-US"/>
          </a:p>
        </p:txBody>
      </p:sp>
    </p:spTree>
    <p:extLst>
      <p:ext uri="{BB962C8B-B14F-4D97-AF65-F5344CB8AC3E}">
        <p14:creationId xmlns:p14="http://schemas.microsoft.com/office/powerpoint/2010/main" val="1184082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a fictitious online storefront could be structured with the following services.</a:t>
            </a:r>
          </a:p>
          <a:p>
            <a:r>
              <a:rPr lang="en-US" dirty="0"/>
              <a:t>	</a:t>
            </a:r>
            <a:r>
              <a:rPr lang="en-US" i="1" dirty="0"/>
              <a:t>{advance the slide 5 times}</a:t>
            </a:r>
          </a:p>
          <a:p>
            <a:r>
              <a:rPr lang="en-US" i="0" dirty="0"/>
              <a:t>Because of this structure, if the </a:t>
            </a:r>
            <a:r>
              <a:rPr lang="en-US" b="1" i="0" dirty="0"/>
              <a:t>Order</a:t>
            </a:r>
            <a:r>
              <a:rPr lang="en-US" b="0" i="0" dirty="0"/>
              <a:t> service is having trouble processing all of the requests from the Web front end we can add another instance of the </a:t>
            </a:r>
            <a:r>
              <a:rPr lang="en-US" b="1" i="0" dirty="0"/>
              <a:t>Order</a:t>
            </a:r>
            <a:r>
              <a:rPr lang="en-US" b="0" i="0" dirty="0"/>
              <a:t> service to share the load.</a:t>
            </a:r>
          </a:p>
          <a:p>
            <a:r>
              <a:rPr lang="en-US" b="0" i="0" dirty="0"/>
              <a:t>	</a:t>
            </a:r>
            <a:r>
              <a:rPr lang="en-US" b="0" i="1" dirty="0"/>
              <a:t>{advance the slide}</a:t>
            </a:r>
            <a:endParaRPr lang="en-US" b="0" i="0" dirty="0"/>
          </a:p>
          <a:p>
            <a:r>
              <a:rPr lang="en-US" b="0" i="0" dirty="0"/>
              <a:t>Next, maybe the </a:t>
            </a:r>
            <a:r>
              <a:rPr lang="en-US" b="1" i="0" dirty="0"/>
              <a:t>Web</a:t>
            </a:r>
            <a:r>
              <a:rPr lang="en-US" b="0" i="0" dirty="0"/>
              <a:t> service starts to have trouble handling the user load (but all of the other services are good because not all users place an order)</a:t>
            </a:r>
          </a:p>
          <a:p>
            <a:r>
              <a:rPr lang="en-US" b="0" i="0" dirty="0"/>
              <a:t>	</a:t>
            </a:r>
            <a:r>
              <a:rPr lang="en-US" b="0" i="1" dirty="0"/>
              <a:t>{advance the slide}</a:t>
            </a:r>
            <a:endParaRPr lang="en-US" b="0" i="0" dirty="0"/>
          </a:p>
          <a:p>
            <a:r>
              <a:rPr lang="en-US" b="0" i="0" dirty="0"/>
              <a:t>Then the Inventory service, and so on.</a:t>
            </a:r>
          </a:p>
          <a:p>
            <a:r>
              <a:rPr lang="en-US" b="0" i="0" dirty="0"/>
              <a:t>	</a:t>
            </a:r>
            <a:r>
              <a:rPr lang="en-US" b="0" i="1" dirty="0"/>
              <a:t>{keep advancing until the 3</a:t>
            </a:r>
            <a:r>
              <a:rPr lang="en-US" b="0" i="1" baseline="30000" dirty="0"/>
              <a:t>rd</a:t>
            </a:r>
            <a:r>
              <a:rPr lang="en-US" b="0" i="1" dirty="0"/>
              <a:t> payment service is shown)</a:t>
            </a:r>
            <a:endParaRPr lang="en-US" i="0" dirty="0"/>
          </a:p>
        </p:txBody>
      </p:sp>
      <p:sp>
        <p:nvSpPr>
          <p:cNvPr id="4" name="Slide Number Placeholder 3"/>
          <p:cNvSpPr>
            <a:spLocks noGrp="1"/>
          </p:cNvSpPr>
          <p:nvPr>
            <p:ph type="sldNum" sz="quarter" idx="10"/>
          </p:nvPr>
        </p:nvSpPr>
        <p:spPr/>
        <p:txBody>
          <a:bodyPr/>
          <a:lstStyle/>
          <a:p>
            <a:fld id="{36778C3C-4FB0-43F1-A159-AD7B7C08A49A}" type="slidenum">
              <a:rPr lang="en-US" smtClean="0"/>
              <a:t>8</a:t>
            </a:fld>
            <a:endParaRPr lang="en-US"/>
          </a:p>
        </p:txBody>
      </p:sp>
    </p:spTree>
    <p:extLst>
      <p:ext uri="{BB962C8B-B14F-4D97-AF65-F5344CB8AC3E}">
        <p14:creationId xmlns:p14="http://schemas.microsoft.com/office/powerpoint/2010/main" val="1981614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778C3C-4FB0-43F1-A159-AD7B7C08A49A}" type="slidenum">
              <a:rPr lang="en-US" smtClean="0"/>
              <a:t>9</a:t>
            </a:fld>
            <a:endParaRPr lang="en-US"/>
          </a:p>
        </p:txBody>
      </p:sp>
    </p:spTree>
    <p:extLst>
      <p:ext uri="{BB962C8B-B14F-4D97-AF65-F5344CB8AC3E}">
        <p14:creationId xmlns:p14="http://schemas.microsoft.com/office/powerpoint/2010/main" val="2750281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kylek\OneDrive\Documents\VDUNY%20SF%20Presentation\IntroAzureServiceFabric_mid.mp4" TargetMode="External"/><Relationship Id="rId1" Type="http://schemas.microsoft.com/office/2007/relationships/media" Target="file:///C:\Users\kylek\OneDrive\Documents\VDUNY%20SF%20Presentation\IntroAzureServiceFabric_mid.mp4" TargetMode="External"/><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research.microsoft.com/en-us/projects/orlean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s://www.martinfowler.com/articles/microservices.html" TargetMode="External"/><Relationship Id="rId7" Type="http://schemas.openxmlformats.org/officeDocument/2006/relationships/hyperlink" Target="https://mva.microsoft.com/en-US/training-courses/service-fabric-patterns-and-practices-16925"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www.microsoftpressstore.com/store/programming-microsoft-azure-service-fabric-9781509301881" TargetMode="External"/><Relationship Id="rId5" Type="http://schemas.openxmlformats.org/officeDocument/2006/relationships/hyperlink" Target="https://docs.microsoft.com/en-us/azure/service-fabric/" TargetMode="External"/><Relationship Id="rId4" Type="http://schemas.openxmlformats.org/officeDocument/2006/relationships/hyperlink" Target="https://azure.microsoft.com/en-us/services/service-fabric/"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Microservices &amp;</a:t>
            </a:r>
            <a:br>
              <a:rPr lang="en-US" dirty="0"/>
            </a:br>
            <a:r>
              <a:rPr lang="en-US" dirty="0"/>
              <a:t>Azure Service Fabric</a:t>
            </a:r>
          </a:p>
        </p:txBody>
      </p:sp>
      <p:sp>
        <p:nvSpPr>
          <p:cNvPr id="3" name="Subtitle 2"/>
          <p:cNvSpPr>
            <a:spLocks noGrp="1"/>
          </p:cNvSpPr>
          <p:nvPr>
            <p:ph type="subTitle" idx="1"/>
          </p:nvPr>
        </p:nvSpPr>
        <p:spPr/>
        <p:txBody>
          <a:bodyPr>
            <a:normAutofit lnSpcReduction="10000"/>
          </a:bodyPr>
          <a:lstStyle/>
          <a:p>
            <a:r>
              <a:rPr lang="en-US" dirty="0"/>
              <a:t>S. Kyle Korndoerfer</a:t>
            </a:r>
          </a:p>
          <a:p>
            <a:r>
              <a:rPr lang="en-US" dirty="0"/>
              <a:t>Kyle.Korndoerfer@gmail.com</a:t>
            </a:r>
          </a:p>
          <a:p>
            <a:r>
              <a:rPr lang="en-US" dirty="0"/>
              <a:t>@</a:t>
            </a:r>
            <a:r>
              <a:rPr lang="en-US" dirty="0" err="1"/>
              <a:t>KyKoSoft</a:t>
            </a:r>
            <a:endParaRPr lang="en-US" dirty="0"/>
          </a:p>
        </p:txBody>
      </p:sp>
    </p:spTree>
    <p:extLst>
      <p:ext uri="{BB962C8B-B14F-4D97-AF65-F5344CB8AC3E}">
        <p14:creationId xmlns:p14="http://schemas.microsoft.com/office/powerpoint/2010/main" val="1648598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Azure Service Fabric?</a:t>
            </a:r>
          </a:p>
        </p:txBody>
      </p:sp>
      <p:pic>
        <p:nvPicPr>
          <p:cNvPr id="6" name="IntroAzureServiceFabric_mid">
            <a:hlinkClick r:id="" action="ppaction://media"/>
          </p:cNvPr>
          <p:cNvPicPr>
            <a:picLocks noGrp="1" noChangeAspect="1"/>
          </p:cNvPicPr>
          <p:nvPr>
            <p:ph idx="1"/>
            <a:videoFile r:link="rId2"/>
            <p:extLst>
              <p:ext uri="{DAA4B4D4-6D71-4841-9C94-3DE7FCFB9230}">
                <p14:media xmlns:p14="http://schemas.microsoft.com/office/powerpoint/2010/main" r:link="rId1">
                  <p14:fade in="2000" out="1000"/>
                </p14:media>
              </p:ext>
            </p:extLst>
          </p:nvPr>
        </p:nvPicPr>
        <p:blipFill>
          <a:blip r:embed="rId5"/>
          <a:stretch>
            <a:fillRect/>
          </a:stretch>
        </p:blipFill>
        <p:spPr>
          <a:xfrm>
            <a:off x="1906873" y="1460938"/>
            <a:ext cx="8258577" cy="4645572"/>
          </a:xfrm>
        </p:spPr>
      </p:pic>
    </p:spTree>
    <p:extLst>
      <p:ext uri="{BB962C8B-B14F-4D97-AF65-F5344CB8AC3E}">
        <p14:creationId xmlns:p14="http://schemas.microsoft.com/office/powerpoint/2010/main" val="133000430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fullScrn="1">
              <p:cMediaNode vol="80000">
                <p:cTn id="7" fill="hold" display="0">
                  <p:stCondLst>
                    <p:cond delay="indefinite"/>
                  </p:stCondLst>
                </p:cTn>
                <p:tgtEl>
                  <p:spTgt spid="6"/>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Fabric Overview</a:t>
            </a:r>
          </a:p>
        </p:txBody>
      </p:sp>
      <p:pic>
        <p:nvPicPr>
          <p:cNvPr id="4" name="Content Placeholder 3"/>
          <p:cNvPicPr>
            <a:picLocks noGrp="1" noChangeAspect="1"/>
          </p:cNvPicPr>
          <p:nvPr>
            <p:ph idx="1"/>
          </p:nvPr>
        </p:nvPicPr>
        <p:blipFill>
          <a:blip r:embed="rId3"/>
          <a:stretch>
            <a:fillRect/>
          </a:stretch>
        </p:blipFill>
        <p:spPr>
          <a:xfrm>
            <a:off x="2592924" y="2079810"/>
            <a:ext cx="8911687" cy="3937385"/>
          </a:xfrm>
        </p:spPr>
      </p:pic>
    </p:spTree>
    <p:extLst>
      <p:ext uri="{BB962C8B-B14F-4D97-AF65-F5344CB8AC3E}">
        <p14:creationId xmlns:p14="http://schemas.microsoft.com/office/powerpoint/2010/main" val="129166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5" name="Rectangle: Rounded Corners 4"/>
          <p:cNvSpPr/>
          <p:nvPr/>
        </p:nvSpPr>
        <p:spPr>
          <a:xfrm>
            <a:off x="2592926" y="2061896"/>
            <a:ext cx="8815036" cy="421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Reliable, Scalable Applications</a:t>
            </a:r>
          </a:p>
        </p:txBody>
      </p:sp>
      <p:sp>
        <p:nvSpPr>
          <p:cNvPr id="7" name="Rectangle: Rounded Corners 6"/>
          <p:cNvSpPr/>
          <p:nvPr/>
        </p:nvSpPr>
        <p:spPr>
          <a:xfrm>
            <a:off x="2592925" y="2584087"/>
            <a:ext cx="4323883" cy="571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t>Application Model</a:t>
            </a:r>
          </a:p>
          <a:p>
            <a:pPr algn="ctr"/>
            <a:r>
              <a:rPr lang="en-US" sz="1200" b="1" dirty="0">
                <a:solidFill>
                  <a:schemeClr val="accent3"/>
                </a:solidFill>
              </a:rPr>
              <a:t>Declarative Application Description</a:t>
            </a:r>
          </a:p>
        </p:txBody>
      </p:sp>
      <p:sp>
        <p:nvSpPr>
          <p:cNvPr id="8" name="Rectangle: Rounded Corners 7"/>
          <p:cNvSpPr/>
          <p:nvPr/>
        </p:nvSpPr>
        <p:spPr>
          <a:xfrm>
            <a:off x="7084078" y="2584088"/>
            <a:ext cx="4323883" cy="5715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Native and Managed APIs</a:t>
            </a:r>
          </a:p>
        </p:txBody>
      </p:sp>
      <p:sp>
        <p:nvSpPr>
          <p:cNvPr id="9" name="Rectangle: Rounded Corners 8"/>
          <p:cNvSpPr/>
          <p:nvPr/>
        </p:nvSpPr>
        <p:spPr>
          <a:xfrm>
            <a:off x="9997608" y="3276613"/>
            <a:ext cx="1410353" cy="2918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Testability</a:t>
            </a:r>
          </a:p>
          <a:p>
            <a:pPr algn="ctr"/>
            <a:r>
              <a:rPr lang="en-US" sz="1200" b="1" dirty="0"/>
              <a:t>Subsystem</a:t>
            </a:r>
          </a:p>
          <a:p>
            <a:pPr algn="ctr"/>
            <a:r>
              <a:rPr lang="en-US" sz="1200" b="1" dirty="0">
                <a:solidFill>
                  <a:schemeClr val="accent3"/>
                </a:solidFill>
              </a:rPr>
              <a:t>Fault Inject,</a:t>
            </a:r>
          </a:p>
          <a:p>
            <a:pPr algn="ctr"/>
            <a:r>
              <a:rPr lang="en-US" sz="1200" b="1" dirty="0">
                <a:solidFill>
                  <a:schemeClr val="accent3"/>
                </a:solidFill>
              </a:rPr>
              <a:t>Test in Production</a:t>
            </a:r>
          </a:p>
        </p:txBody>
      </p:sp>
      <p:sp>
        <p:nvSpPr>
          <p:cNvPr id="10" name="Rectangle: Rounded Corners 9"/>
          <p:cNvSpPr/>
          <p:nvPr/>
        </p:nvSpPr>
        <p:spPr>
          <a:xfrm>
            <a:off x="2592925" y="3276613"/>
            <a:ext cx="1410353" cy="2918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Management</a:t>
            </a:r>
          </a:p>
          <a:p>
            <a:pPr algn="ctr"/>
            <a:r>
              <a:rPr lang="en-US" sz="1200" b="1" dirty="0"/>
              <a:t>Subsystem</a:t>
            </a:r>
          </a:p>
          <a:p>
            <a:pPr algn="ctr"/>
            <a:r>
              <a:rPr lang="en-US" sz="1200" b="1" dirty="0">
                <a:solidFill>
                  <a:schemeClr val="accent3"/>
                </a:solidFill>
              </a:rPr>
              <a:t>Deployment, Upgrade, and Monitoring</a:t>
            </a:r>
            <a:endParaRPr lang="en-US" sz="1400" b="1" dirty="0">
              <a:solidFill>
                <a:schemeClr val="accent3"/>
              </a:solidFill>
            </a:endParaRPr>
          </a:p>
        </p:txBody>
      </p:sp>
      <p:sp>
        <p:nvSpPr>
          <p:cNvPr id="12" name="Rectangle: Rounded Corners 11"/>
          <p:cNvSpPr/>
          <p:nvPr/>
        </p:nvSpPr>
        <p:spPr>
          <a:xfrm>
            <a:off x="4095960" y="5773284"/>
            <a:ext cx="5808966" cy="421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Transport Subsystem</a:t>
            </a:r>
          </a:p>
          <a:p>
            <a:pPr algn="ctr"/>
            <a:r>
              <a:rPr lang="en-US" sz="1200" b="1" dirty="0">
                <a:solidFill>
                  <a:schemeClr val="accent3"/>
                </a:solidFill>
              </a:rPr>
              <a:t>Secure point-to-point communication</a:t>
            </a:r>
          </a:p>
        </p:txBody>
      </p:sp>
      <p:sp>
        <p:nvSpPr>
          <p:cNvPr id="13" name="Rectangle: Rounded Corners 12"/>
          <p:cNvSpPr/>
          <p:nvPr/>
        </p:nvSpPr>
        <p:spPr>
          <a:xfrm>
            <a:off x="4095960" y="5271501"/>
            <a:ext cx="5808966" cy="421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Federation Subsystem</a:t>
            </a:r>
          </a:p>
          <a:p>
            <a:pPr algn="ctr"/>
            <a:r>
              <a:rPr lang="en-US" sz="1200" b="1" dirty="0">
                <a:solidFill>
                  <a:schemeClr val="accent3"/>
                </a:solidFill>
              </a:rPr>
              <a:t>Federates a set of nodes to form a consistent scalable fabric</a:t>
            </a:r>
          </a:p>
        </p:txBody>
      </p:sp>
      <p:sp>
        <p:nvSpPr>
          <p:cNvPr id="14" name="Rectangle: Rounded Corners 13"/>
          <p:cNvSpPr/>
          <p:nvPr/>
        </p:nvSpPr>
        <p:spPr>
          <a:xfrm>
            <a:off x="4095960" y="3276613"/>
            <a:ext cx="1874534" cy="191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Communication</a:t>
            </a:r>
          </a:p>
          <a:p>
            <a:pPr algn="ctr"/>
            <a:r>
              <a:rPr lang="en-US" sz="1200" b="1" dirty="0"/>
              <a:t>Subsystem</a:t>
            </a:r>
          </a:p>
          <a:p>
            <a:pPr algn="ctr"/>
            <a:r>
              <a:rPr lang="en-US" sz="1200" b="1" dirty="0">
                <a:solidFill>
                  <a:schemeClr val="accent3"/>
                </a:solidFill>
              </a:rPr>
              <a:t>Service discovery</a:t>
            </a:r>
            <a:endParaRPr lang="en-US" sz="1400" b="1" dirty="0">
              <a:solidFill>
                <a:schemeClr val="accent3"/>
              </a:solidFill>
            </a:endParaRPr>
          </a:p>
        </p:txBody>
      </p:sp>
      <p:sp>
        <p:nvSpPr>
          <p:cNvPr id="15" name="Rectangle: Rounded Corners 14"/>
          <p:cNvSpPr/>
          <p:nvPr/>
        </p:nvSpPr>
        <p:spPr>
          <a:xfrm>
            <a:off x="6063176" y="3276613"/>
            <a:ext cx="1874534" cy="191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Reliability</a:t>
            </a:r>
          </a:p>
          <a:p>
            <a:pPr algn="ctr"/>
            <a:r>
              <a:rPr lang="en-US" sz="1200" b="1" dirty="0"/>
              <a:t>Subsystem</a:t>
            </a:r>
          </a:p>
          <a:p>
            <a:pPr algn="ctr"/>
            <a:r>
              <a:rPr lang="en-US" sz="1200" b="1" dirty="0">
                <a:solidFill>
                  <a:schemeClr val="accent3"/>
                </a:solidFill>
              </a:rPr>
              <a:t>Reliability, Availability, Replication, Service Orchestration</a:t>
            </a:r>
          </a:p>
        </p:txBody>
      </p:sp>
      <p:sp>
        <p:nvSpPr>
          <p:cNvPr id="16" name="Rectangle: Rounded Corners 15"/>
          <p:cNvSpPr/>
          <p:nvPr/>
        </p:nvSpPr>
        <p:spPr>
          <a:xfrm>
            <a:off x="8030392" y="3256322"/>
            <a:ext cx="1874534" cy="1914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Hosting &amp; Activation</a:t>
            </a:r>
          </a:p>
          <a:p>
            <a:pPr algn="ctr"/>
            <a:r>
              <a:rPr lang="en-US" sz="1200" b="1" dirty="0">
                <a:solidFill>
                  <a:schemeClr val="accent3"/>
                </a:solidFill>
              </a:rPr>
              <a:t>Application Lifecycle</a:t>
            </a:r>
            <a:endParaRPr lang="en-US" sz="1400" b="1" dirty="0">
              <a:solidFill>
                <a:schemeClr val="accent3"/>
              </a:solidFill>
            </a:endParaRPr>
          </a:p>
        </p:txBody>
      </p:sp>
    </p:spTree>
    <p:extLst>
      <p:ext uri="{BB962C8B-B14F-4D97-AF65-F5344CB8AC3E}">
        <p14:creationId xmlns:p14="http://schemas.microsoft.com/office/powerpoint/2010/main" val="252690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2" grpId="0" animBg="1"/>
      <p:bldP spid="13" grpId="0" animBg="1"/>
      <p:bldP spid="14"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Structure</a:t>
            </a:r>
          </a:p>
        </p:txBody>
      </p:sp>
      <p:sp>
        <p:nvSpPr>
          <p:cNvPr id="5" name="Rectangle: Rounded Corners 4"/>
          <p:cNvSpPr/>
          <p:nvPr/>
        </p:nvSpPr>
        <p:spPr>
          <a:xfrm>
            <a:off x="5471366" y="2420478"/>
            <a:ext cx="2895600" cy="475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Application</a:t>
            </a:r>
          </a:p>
        </p:txBody>
      </p:sp>
      <p:sp>
        <p:nvSpPr>
          <p:cNvPr id="6" name="Rectangle: Rounded Corners 5"/>
          <p:cNvSpPr/>
          <p:nvPr/>
        </p:nvSpPr>
        <p:spPr>
          <a:xfrm>
            <a:off x="5471364" y="3583915"/>
            <a:ext cx="2895599" cy="475130"/>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Service</a:t>
            </a:r>
          </a:p>
        </p:txBody>
      </p:sp>
      <p:sp>
        <p:nvSpPr>
          <p:cNvPr id="7" name="Rectangle: Rounded Corners 6"/>
          <p:cNvSpPr/>
          <p:nvPr/>
        </p:nvSpPr>
        <p:spPr>
          <a:xfrm>
            <a:off x="8609013" y="3583915"/>
            <a:ext cx="2895599" cy="475130"/>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Service</a:t>
            </a:r>
          </a:p>
        </p:txBody>
      </p:sp>
      <p:sp>
        <p:nvSpPr>
          <p:cNvPr id="8" name="Rectangle: Rounded Corners 7"/>
          <p:cNvSpPr/>
          <p:nvPr/>
        </p:nvSpPr>
        <p:spPr>
          <a:xfrm>
            <a:off x="2333719" y="3583915"/>
            <a:ext cx="2895599" cy="475130"/>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Service</a:t>
            </a:r>
          </a:p>
        </p:txBody>
      </p:sp>
      <p:sp>
        <p:nvSpPr>
          <p:cNvPr id="9" name="Rectangle: Rounded Corners 8"/>
          <p:cNvSpPr/>
          <p:nvPr/>
        </p:nvSpPr>
        <p:spPr>
          <a:xfrm>
            <a:off x="2333720" y="4747352"/>
            <a:ext cx="812896" cy="475130"/>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Code</a:t>
            </a:r>
          </a:p>
        </p:txBody>
      </p:sp>
      <p:sp>
        <p:nvSpPr>
          <p:cNvPr id="10" name="Rectangle: Rounded Corners 9"/>
          <p:cNvSpPr/>
          <p:nvPr/>
        </p:nvSpPr>
        <p:spPr>
          <a:xfrm>
            <a:off x="3375070" y="4747352"/>
            <a:ext cx="812896" cy="475130"/>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Config</a:t>
            </a:r>
          </a:p>
        </p:txBody>
      </p:sp>
      <p:sp>
        <p:nvSpPr>
          <p:cNvPr id="11" name="Rectangle: Rounded Corners 10"/>
          <p:cNvSpPr/>
          <p:nvPr/>
        </p:nvSpPr>
        <p:spPr>
          <a:xfrm>
            <a:off x="4416422" y="4747352"/>
            <a:ext cx="812896" cy="475130"/>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Data</a:t>
            </a:r>
          </a:p>
        </p:txBody>
      </p:sp>
      <p:cxnSp>
        <p:nvCxnSpPr>
          <p:cNvPr id="15" name="Connector: Elbow 14"/>
          <p:cNvCxnSpPr>
            <a:stCxn id="5" idx="2"/>
            <a:endCxn id="8" idx="0"/>
          </p:cNvCxnSpPr>
          <p:nvPr/>
        </p:nvCxnSpPr>
        <p:spPr>
          <a:xfrm rot="5400000">
            <a:off x="5006190" y="1670938"/>
            <a:ext cx="688307" cy="3137647"/>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p:cNvCxnSpPr>
            <a:stCxn id="5" idx="2"/>
            <a:endCxn id="7" idx="0"/>
          </p:cNvCxnSpPr>
          <p:nvPr/>
        </p:nvCxnSpPr>
        <p:spPr>
          <a:xfrm rot="16200000" flipH="1">
            <a:off x="8143836" y="1670937"/>
            <a:ext cx="688307" cy="3137647"/>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p:cNvCxnSpPr>
            <a:stCxn id="5" idx="2"/>
            <a:endCxn id="6" idx="0"/>
          </p:cNvCxnSpPr>
          <p:nvPr/>
        </p:nvCxnSpPr>
        <p:spPr>
          <a:xfrm rot="5400000">
            <a:off x="6575012" y="3239760"/>
            <a:ext cx="688307" cy="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p:cNvSpPr/>
          <p:nvPr/>
        </p:nvSpPr>
        <p:spPr>
          <a:xfrm>
            <a:off x="5471365" y="4747352"/>
            <a:ext cx="812896" cy="475130"/>
          </a:xfrm>
          <a:prstGeom prst="roundRect">
            <a:avLst/>
          </a:prstGeom>
          <a:solidFill>
            <a:schemeClr val="accent5">
              <a:lumMod val="60000"/>
              <a:lumOff val="4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Code</a:t>
            </a:r>
          </a:p>
        </p:txBody>
      </p:sp>
      <p:sp>
        <p:nvSpPr>
          <p:cNvPr id="23" name="Rectangle: Rounded Corners 22"/>
          <p:cNvSpPr/>
          <p:nvPr/>
        </p:nvSpPr>
        <p:spPr>
          <a:xfrm>
            <a:off x="6512715" y="4747352"/>
            <a:ext cx="812896" cy="475130"/>
          </a:xfrm>
          <a:prstGeom prst="roundRect">
            <a:avLst/>
          </a:prstGeom>
          <a:solidFill>
            <a:schemeClr val="accent5">
              <a:lumMod val="60000"/>
              <a:lumOff val="4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Config</a:t>
            </a:r>
          </a:p>
        </p:txBody>
      </p:sp>
      <p:sp>
        <p:nvSpPr>
          <p:cNvPr id="24" name="Rectangle: Rounded Corners 23"/>
          <p:cNvSpPr/>
          <p:nvPr/>
        </p:nvSpPr>
        <p:spPr>
          <a:xfrm>
            <a:off x="7554067" y="4747352"/>
            <a:ext cx="812896" cy="475130"/>
          </a:xfrm>
          <a:prstGeom prst="roundRect">
            <a:avLst/>
          </a:prstGeom>
          <a:solidFill>
            <a:schemeClr val="accent5">
              <a:lumMod val="60000"/>
              <a:lumOff val="4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Data</a:t>
            </a:r>
          </a:p>
        </p:txBody>
      </p:sp>
      <p:sp>
        <p:nvSpPr>
          <p:cNvPr id="25" name="Rectangle: Rounded Corners 24"/>
          <p:cNvSpPr/>
          <p:nvPr/>
        </p:nvSpPr>
        <p:spPr>
          <a:xfrm>
            <a:off x="8609014" y="4747352"/>
            <a:ext cx="812896" cy="475130"/>
          </a:xfrm>
          <a:prstGeom prst="roundRect">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Code</a:t>
            </a:r>
          </a:p>
        </p:txBody>
      </p:sp>
      <p:sp>
        <p:nvSpPr>
          <p:cNvPr id="26" name="Rectangle: Rounded Corners 25"/>
          <p:cNvSpPr/>
          <p:nvPr/>
        </p:nvSpPr>
        <p:spPr>
          <a:xfrm>
            <a:off x="9650364" y="4747352"/>
            <a:ext cx="812896" cy="475130"/>
          </a:xfrm>
          <a:prstGeom prst="roundRect">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Config</a:t>
            </a:r>
          </a:p>
        </p:txBody>
      </p:sp>
      <p:cxnSp>
        <p:nvCxnSpPr>
          <p:cNvPr id="29" name="Connector: Elbow 28"/>
          <p:cNvCxnSpPr>
            <a:stCxn id="8" idx="2"/>
            <a:endCxn id="9" idx="0"/>
          </p:cNvCxnSpPr>
          <p:nvPr/>
        </p:nvCxnSpPr>
        <p:spPr>
          <a:xfrm rot="5400000">
            <a:off x="2916691" y="3882523"/>
            <a:ext cx="688307" cy="1041351"/>
          </a:xfrm>
          <a:prstGeom prst="bentConnector3">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p:cNvCxnSpPr>
            <a:stCxn id="8" idx="2"/>
            <a:endCxn id="10" idx="0"/>
          </p:cNvCxnSpPr>
          <p:nvPr/>
        </p:nvCxnSpPr>
        <p:spPr>
          <a:xfrm rot="5400000">
            <a:off x="3437366" y="4403198"/>
            <a:ext cx="688307" cy="1"/>
          </a:xfrm>
          <a:prstGeom prst="bentConnector3">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a:stCxn id="8" idx="2"/>
            <a:endCxn id="11" idx="0"/>
          </p:cNvCxnSpPr>
          <p:nvPr/>
        </p:nvCxnSpPr>
        <p:spPr>
          <a:xfrm rot="16200000" flipH="1">
            <a:off x="3958041" y="3882522"/>
            <a:ext cx="688307" cy="1041351"/>
          </a:xfrm>
          <a:prstGeom prst="bentConnector3">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p:cNvCxnSpPr>
            <a:stCxn id="6" idx="2"/>
            <a:endCxn id="22" idx="0"/>
          </p:cNvCxnSpPr>
          <p:nvPr/>
        </p:nvCxnSpPr>
        <p:spPr>
          <a:xfrm rot="5400000">
            <a:off x="6054336" y="3882523"/>
            <a:ext cx="688307" cy="1041351"/>
          </a:xfrm>
          <a:prstGeom prst="bentConnector3">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p:cNvCxnSpPr>
            <a:stCxn id="6" idx="2"/>
            <a:endCxn id="23" idx="0"/>
          </p:cNvCxnSpPr>
          <p:nvPr/>
        </p:nvCxnSpPr>
        <p:spPr>
          <a:xfrm rot="5400000">
            <a:off x="6575011" y="4403198"/>
            <a:ext cx="688307" cy="1"/>
          </a:xfrm>
          <a:prstGeom prst="bentConnector3">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p:cNvCxnSpPr>
            <a:stCxn id="6" idx="2"/>
            <a:endCxn id="24" idx="0"/>
          </p:cNvCxnSpPr>
          <p:nvPr/>
        </p:nvCxnSpPr>
        <p:spPr>
          <a:xfrm rot="16200000" flipH="1">
            <a:off x="7095686" y="3882522"/>
            <a:ext cx="688307" cy="1041351"/>
          </a:xfrm>
          <a:prstGeom prst="bentConnector3">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p:cNvCxnSpPr>
            <a:stCxn id="7" idx="2"/>
            <a:endCxn id="25" idx="0"/>
          </p:cNvCxnSpPr>
          <p:nvPr/>
        </p:nvCxnSpPr>
        <p:spPr>
          <a:xfrm rot="5400000">
            <a:off x="9191985" y="3882523"/>
            <a:ext cx="688307" cy="1041351"/>
          </a:xfrm>
          <a:prstGeom prst="bentConnector3">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p:cNvCxnSpPr>
            <a:stCxn id="7" idx="2"/>
            <a:endCxn id="26" idx="0"/>
          </p:cNvCxnSpPr>
          <p:nvPr/>
        </p:nvCxnSpPr>
        <p:spPr>
          <a:xfrm rot="5400000">
            <a:off x="9712660" y="4403198"/>
            <a:ext cx="688307" cy="1"/>
          </a:xfrm>
          <a:prstGeom prst="bentConnector3">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69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par>
                                <p:cTn id="11" presetID="22" presetClass="entr" presetSubtype="1"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up)">
                                      <p:cBhvr>
                                        <p:cTn id="13" dur="500"/>
                                        <p:tgtEl>
                                          <p:spTgt spid="19"/>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up)">
                                      <p:cBhvr>
                                        <p:cTn id="28" dur="500"/>
                                        <p:tgtEl>
                                          <p:spTgt spid="29"/>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22" presetClass="entr" presetSubtype="1"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up)">
                                      <p:cBhvr>
                                        <p:cTn id="35" dur="500"/>
                                        <p:tgtEl>
                                          <p:spTgt spid="35"/>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22" presetClass="entr" presetSubtype="1"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up)">
                                      <p:cBhvr>
                                        <p:cTn id="42" dur="500"/>
                                        <p:tgtEl>
                                          <p:spTgt spid="41"/>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up)">
                                      <p:cBhvr>
                                        <p:cTn id="51" dur="500"/>
                                        <p:tgtEl>
                                          <p:spTgt spid="31"/>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par>
                                <p:cTn id="56" presetID="22" presetClass="entr" presetSubtype="1"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up)">
                                      <p:cBhvr>
                                        <p:cTn id="58" dur="500"/>
                                        <p:tgtEl>
                                          <p:spTgt spid="37"/>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22" presetClass="entr" presetSubtype="1"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wipe(up)">
                                      <p:cBhvr>
                                        <p:cTn id="65" dur="500"/>
                                        <p:tgtEl>
                                          <p:spTgt spid="43"/>
                                        </p:tgtEl>
                                      </p:cBhvr>
                                    </p:animEffect>
                                  </p:childTnLst>
                                </p:cTn>
                              </p:par>
                            </p:childTnLst>
                          </p:cTn>
                        </p:par>
                        <p:par>
                          <p:cTn id="66" fill="hold">
                            <p:stCondLst>
                              <p:cond delay="1500"/>
                            </p:stCondLst>
                            <p:childTnLst>
                              <p:par>
                                <p:cTn id="67" presetID="10" presetClass="entr" presetSubtype="0" fill="hold" grpId="0" nodeType="after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wipe(up)">
                                      <p:cBhvr>
                                        <p:cTn id="74" dur="500"/>
                                        <p:tgtEl>
                                          <p:spTgt spid="33"/>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500"/>
                                        <p:tgtEl>
                                          <p:spTgt spid="11"/>
                                        </p:tgtEl>
                                      </p:cBhvr>
                                    </p:animEffect>
                                  </p:childTnLst>
                                </p:cTn>
                              </p:par>
                              <p:par>
                                <p:cTn id="79" presetID="22" presetClass="entr" presetSubtype="1"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wipe(up)">
                                      <p:cBhvr>
                                        <p:cTn id="81" dur="500"/>
                                        <p:tgtEl>
                                          <p:spTgt spid="39"/>
                                        </p:tgtEl>
                                      </p:cBhvr>
                                    </p:animEffect>
                                  </p:childTnLst>
                                </p:cTn>
                              </p:par>
                            </p:childTnLst>
                          </p:cTn>
                        </p:par>
                        <p:par>
                          <p:cTn id="82" fill="hold">
                            <p:stCondLst>
                              <p:cond delay="1000"/>
                            </p:stCondLst>
                            <p:childTnLst>
                              <p:par>
                                <p:cTn id="83" presetID="10" presetClass="entr" presetSubtype="0"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22" grpId="0" animBg="1"/>
      <p:bldP spid="23" grpId="0" animBg="1"/>
      <p:bldP spid="24" grpId="0" animBg="1"/>
      <p:bldP spid="25"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Package Layout</a:t>
            </a:r>
          </a:p>
        </p:txBody>
      </p:sp>
      <p:sp>
        <p:nvSpPr>
          <p:cNvPr id="3" name="Content Placeholder 2"/>
          <p:cNvSpPr>
            <a:spLocks noGrp="1"/>
          </p:cNvSpPr>
          <p:nvPr>
            <p:ph idx="1"/>
          </p:nvPr>
        </p:nvSpPr>
        <p:spPr/>
        <p:txBody>
          <a:bodyPr/>
          <a:lstStyle/>
          <a:p>
            <a:r>
              <a:rPr lang="en-US" dirty="0"/>
              <a:t>Application</a:t>
            </a:r>
          </a:p>
          <a:p>
            <a:pPr lvl="1"/>
            <a:r>
              <a:rPr lang="en-US" dirty="0"/>
              <a:t>ApplicationManifest.xml</a:t>
            </a:r>
          </a:p>
          <a:p>
            <a:pPr lvl="1"/>
            <a:r>
              <a:rPr lang="en-US" dirty="0"/>
              <a:t>Service1</a:t>
            </a:r>
          </a:p>
          <a:p>
            <a:pPr lvl="2"/>
            <a:r>
              <a:rPr lang="en-US" dirty="0"/>
              <a:t>ServiceManifest.xml</a:t>
            </a:r>
          </a:p>
          <a:p>
            <a:pPr lvl="2"/>
            <a:r>
              <a:rPr lang="en-US" dirty="0"/>
              <a:t>Code</a:t>
            </a:r>
          </a:p>
          <a:p>
            <a:pPr lvl="3"/>
            <a:r>
              <a:rPr lang="en-US" dirty="0"/>
              <a:t>Service1.exe &amp; *.</a:t>
            </a:r>
            <a:r>
              <a:rPr lang="en-US" dirty="0" err="1"/>
              <a:t>dll’s</a:t>
            </a:r>
            <a:endParaRPr lang="en-US" dirty="0"/>
          </a:p>
          <a:p>
            <a:pPr lvl="2"/>
            <a:r>
              <a:rPr lang="en-US" dirty="0"/>
              <a:t>Config</a:t>
            </a:r>
          </a:p>
          <a:p>
            <a:pPr lvl="3"/>
            <a:r>
              <a:rPr lang="en-US" dirty="0"/>
              <a:t>Settings.xml</a:t>
            </a:r>
          </a:p>
          <a:p>
            <a:pPr lvl="2"/>
            <a:r>
              <a:rPr lang="en-US" dirty="0"/>
              <a:t>Data (optional)</a:t>
            </a:r>
          </a:p>
          <a:p>
            <a:pPr lvl="3"/>
            <a:r>
              <a:rPr lang="en-US" dirty="0"/>
              <a:t>(any # of data files/formats)</a:t>
            </a:r>
          </a:p>
          <a:p>
            <a:endParaRPr lang="en-US" dirty="0"/>
          </a:p>
        </p:txBody>
      </p:sp>
      <p:sp>
        <p:nvSpPr>
          <p:cNvPr id="4" name="Rectangle: Rounded Corners 3"/>
          <p:cNvSpPr/>
          <p:nvPr/>
        </p:nvSpPr>
        <p:spPr>
          <a:xfrm>
            <a:off x="7362918" y="2163217"/>
            <a:ext cx="2895600" cy="475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Application</a:t>
            </a:r>
          </a:p>
        </p:txBody>
      </p:sp>
      <p:sp>
        <p:nvSpPr>
          <p:cNvPr id="5" name="Rectangle: Rounded Corners 4"/>
          <p:cNvSpPr/>
          <p:nvPr/>
        </p:nvSpPr>
        <p:spPr>
          <a:xfrm>
            <a:off x="7358294" y="2935331"/>
            <a:ext cx="2895599" cy="475130"/>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Service</a:t>
            </a:r>
          </a:p>
        </p:txBody>
      </p:sp>
      <p:sp>
        <p:nvSpPr>
          <p:cNvPr id="6" name="Rectangle: Rounded Corners 5"/>
          <p:cNvSpPr/>
          <p:nvPr/>
        </p:nvSpPr>
        <p:spPr>
          <a:xfrm>
            <a:off x="7358294" y="3707445"/>
            <a:ext cx="812896" cy="475130"/>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Code</a:t>
            </a:r>
          </a:p>
        </p:txBody>
      </p:sp>
      <p:sp>
        <p:nvSpPr>
          <p:cNvPr id="7" name="Rectangle: Rounded Corners 6"/>
          <p:cNvSpPr/>
          <p:nvPr/>
        </p:nvSpPr>
        <p:spPr>
          <a:xfrm>
            <a:off x="8399645" y="4271143"/>
            <a:ext cx="812896" cy="475130"/>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Config</a:t>
            </a:r>
          </a:p>
        </p:txBody>
      </p:sp>
      <p:sp>
        <p:nvSpPr>
          <p:cNvPr id="8" name="Rectangle: Rounded Corners 7"/>
          <p:cNvSpPr/>
          <p:nvPr/>
        </p:nvSpPr>
        <p:spPr>
          <a:xfrm>
            <a:off x="9440997" y="4872858"/>
            <a:ext cx="812896" cy="475130"/>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Data</a:t>
            </a:r>
          </a:p>
        </p:txBody>
      </p:sp>
      <p:cxnSp>
        <p:nvCxnSpPr>
          <p:cNvPr id="9" name="Connector: Elbow 8"/>
          <p:cNvCxnSpPr>
            <a:cxnSpLocks/>
            <a:stCxn id="4" idx="2"/>
            <a:endCxn id="5" idx="0"/>
          </p:cNvCxnSpPr>
          <p:nvPr/>
        </p:nvCxnSpPr>
        <p:spPr>
          <a:xfrm rot="5400000">
            <a:off x="8659914" y="2784527"/>
            <a:ext cx="296984" cy="462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p:cNvCxnSpPr>
            <a:stCxn id="5" idx="2"/>
            <a:endCxn id="6" idx="0"/>
          </p:cNvCxnSpPr>
          <p:nvPr/>
        </p:nvCxnSpPr>
        <p:spPr>
          <a:xfrm rot="5400000">
            <a:off x="8136926" y="3038277"/>
            <a:ext cx="296984" cy="1041352"/>
          </a:xfrm>
          <a:prstGeom prst="bentConnector3">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p:cNvCxnSpPr>
            <a:cxnSpLocks/>
            <a:stCxn id="5" idx="2"/>
            <a:endCxn id="7" idx="0"/>
          </p:cNvCxnSpPr>
          <p:nvPr/>
        </p:nvCxnSpPr>
        <p:spPr>
          <a:xfrm rot="5400000">
            <a:off x="8375753" y="3840802"/>
            <a:ext cx="860682" cy="1"/>
          </a:xfrm>
          <a:prstGeom prst="bentConnector3">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p:cNvCxnSpPr>
            <a:stCxn id="5" idx="2"/>
            <a:endCxn id="8" idx="0"/>
          </p:cNvCxnSpPr>
          <p:nvPr/>
        </p:nvCxnSpPr>
        <p:spPr>
          <a:xfrm rot="16200000" flipH="1">
            <a:off x="8595571" y="3620983"/>
            <a:ext cx="1462397" cy="1041351"/>
          </a:xfrm>
          <a:prstGeom prst="bentConnector3">
            <a:avLst>
              <a:gd name="adj1" fmla="val 39219"/>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67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Manifest</a:t>
            </a:r>
          </a:p>
        </p:txBody>
      </p:sp>
      <p:pic>
        <p:nvPicPr>
          <p:cNvPr id="4" name="Content Placeholder 3" descr="Screen Clipping"/>
          <p:cNvPicPr>
            <a:picLocks noGrp="1" noChangeAspect="1"/>
          </p:cNvPicPr>
          <p:nvPr>
            <p:ph idx="1"/>
          </p:nvPr>
        </p:nvPicPr>
        <p:blipFill>
          <a:blip r:embed="rId3"/>
          <a:stretch>
            <a:fillRect/>
          </a:stretch>
        </p:blipFill>
        <p:spPr>
          <a:xfrm>
            <a:off x="2983933" y="2312749"/>
            <a:ext cx="8125959" cy="3419952"/>
          </a:xfrm>
        </p:spPr>
      </p:pic>
      <p:sp>
        <p:nvSpPr>
          <p:cNvPr id="5" name="Rectangle: Rounded Corners 4"/>
          <p:cNvSpPr/>
          <p:nvPr/>
        </p:nvSpPr>
        <p:spPr>
          <a:xfrm>
            <a:off x="8214292" y="1429870"/>
            <a:ext cx="2895600" cy="475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Application</a:t>
            </a:r>
          </a:p>
        </p:txBody>
      </p:sp>
    </p:spTree>
    <p:extLst>
      <p:ext uri="{BB962C8B-B14F-4D97-AF65-F5344CB8AC3E}">
        <p14:creationId xmlns:p14="http://schemas.microsoft.com/office/powerpoint/2010/main" val="3186395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Manifest</a:t>
            </a:r>
          </a:p>
        </p:txBody>
      </p:sp>
      <p:pic>
        <p:nvPicPr>
          <p:cNvPr id="4" name="Content Placeholder 3" descr="Screen Clipping"/>
          <p:cNvPicPr>
            <a:picLocks noGrp="1" noChangeAspect="1"/>
          </p:cNvPicPr>
          <p:nvPr>
            <p:ph idx="1"/>
          </p:nvPr>
        </p:nvPicPr>
        <p:blipFill>
          <a:blip r:embed="rId3"/>
          <a:stretch>
            <a:fillRect/>
          </a:stretch>
        </p:blipFill>
        <p:spPr>
          <a:xfrm>
            <a:off x="2592926" y="2028027"/>
            <a:ext cx="7848442" cy="4367915"/>
          </a:xfrm>
        </p:spPr>
      </p:pic>
      <p:sp>
        <p:nvSpPr>
          <p:cNvPr id="5" name="Rectangle: Rounded Corners 4"/>
          <p:cNvSpPr/>
          <p:nvPr/>
        </p:nvSpPr>
        <p:spPr>
          <a:xfrm>
            <a:off x="7545769" y="1429870"/>
            <a:ext cx="2895599" cy="475130"/>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Service</a:t>
            </a:r>
          </a:p>
        </p:txBody>
      </p:sp>
    </p:spTree>
    <p:extLst>
      <p:ext uri="{BB962C8B-B14F-4D97-AF65-F5344CB8AC3E}">
        <p14:creationId xmlns:p14="http://schemas.microsoft.com/office/powerpoint/2010/main" val="2802221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Config</a:t>
            </a:r>
          </a:p>
        </p:txBody>
      </p:sp>
      <p:pic>
        <p:nvPicPr>
          <p:cNvPr id="4" name="Content Placeholder 3" descr="Screen Clipping"/>
          <p:cNvPicPr>
            <a:picLocks noGrp="1" noChangeAspect="1"/>
          </p:cNvPicPr>
          <p:nvPr>
            <p:ph idx="1"/>
          </p:nvPr>
        </p:nvPicPr>
        <p:blipFill>
          <a:blip r:embed="rId3"/>
          <a:stretch>
            <a:fillRect/>
          </a:stretch>
        </p:blipFill>
        <p:spPr>
          <a:xfrm>
            <a:off x="2592925" y="2411506"/>
            <a:ext cx="8145352" cy="1290918"/>
          </a:xfrm>
        </p:spPr>
      </p:pic>
      <p:sp>
        <p:nvSpPr>
          <p:cNvPr id="5" name="Rectangle: Rounded Corners 4"/>
          <p:cNvSpPr/>
          <p:nvPr/>
        </p:nvSpPr>
        <p:spPr>
          <a:xfrm>
            <a:off x="9925381" y="1429870"/>
            <a:ext cx="812896" cy="475130"/>
          </a:xfrm>
          <a:prstGeom prst="roundRect">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Config</a:t>
            </a:r>
          </a:p>
        </p:txBody>
      </p:sp>
    </p:spTree>
    <p:extLst>
      <p:ext uri="{BB962C8B-B14F-4D97-AF65-F5344CB8AC3E}">
        <p14:creationId xmlns:p14="http://schemas.microsoft.com/office/powerpoint/2010/main" val="3145705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with Service Fabric</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9222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Development Environment</a:t>
            </a:r>
          </a:p>
        </p:txBody>
      </p:sp>
      <p:sp>
        <p:nvSpPr>
          <p:cNvPr id="3" name="Content Placeholder 2"/>
          <p:cNvSpPr>
            <a:spLocks noGrp="1"/>
          </p:cNvSpPr>
          <p:nvPr>
            <p:ph idx="1"/>
          </p:nvPr>
        </p:nvSpPr>
        <p:spPr/>
        <p:txBody>
          <a:bodyPr/>
          <a:lstStyle/>
          <a:p>
            <a:r>
              <a:rPr lang="en-US" dirty="0"/>
              <a:t>Visual Studio 2015 w/ latest Service Pack or 2017</a:t>
            </a:r>
          </a:p>
          <a:p>
            <a:pPr lvl="1"/>
            <a:r>
              <a:rPr lang="en-US" dirty="0"/>
              <a:t>Any edition works, including the free Community Edition</a:t>
            </a:r>
          </a:p>
          <a:p>
            <a:r>
              <a:rPr lang="en-US" dirty="0"/>
              <a:t>Install the Azure Fabric SDK from Web Platform Installer</a:t>
            </a:r>
          </a:p>
          <a:p>
            <a:pPr lvl="1"/>
            <a:r>
              <a:rPr lang="en-US" dirty="0"/>
              <a:t>Installs a local emulator/runtime with either 1 or 5 nodes</a:t>
            </a:r>
          </a:p>
          <a:p>
            <a:pPr lvl="2"/>
            <a:r>
              <a:rPr lang="en-US" dirty="0"/>
              <a:t>1 node – faster deployments; simplest way to start building services</a:t>
            </a:r>
          </a:p>
          <a:p>
            <a:pPr lvl="2"/>
            <a:r>
              <a:rPr lang="en-US" dirty="0"/>
              <a:t>5 nodes – slower deployments; simulates coordination among service nodes</a:t>
            </a:r>
          </a:p>
          <a:p>
            <a:pPr lvl="1"/>
            <a:r>
              <a:rPr lang="en-US" dirty="0"/>
              <a:t>Installs Visual Studio tooling (New Project wizards; solution management)</a:t>
            </a:r>
          </a:p>
          <a:p>
            <a:pPr lvl="1"/>
            <a:r>
              <a:rPr lang="en-US" dirty="0"/>
              <a:t>Same runtime code as deployed in Azure</a:t>
            </a:r>
          </a:p>
          <a:p>
            <a:endParaRPr lang="en-US" dirty="0"/>
          </a:p>
        </p:txBody>
      </p:sp>
    </p:spTree>
    <p:extLst>
      <p:ext uri="{BB962C8B-B14F-4D97-AF65-F5344CB8AC3E}">
        <p14:creationId xmlns:p14="http://schemas.microsoft.com/office/powerpoint/2010/main" val="271415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Architecture</a:t>
            </a:r>
          </a:p>
        </p:txBody>
      </p:sp>
      <p:sp>
        <p:nvSpPr>
          <p:cNvPr id="3" name="Text Placeholder 2"/>
          <p:cNvSpPr>
            <a:spLocks noGrp="1"/>
          </p:cNvSpPr>
          <p:nvPr>
            <p:ph type="body" idx="1"/>
          </p:nvPr>
        </p:nvSpPr>
        <p:spPr/>
        <p:txBody>
          <a:bodyPr/>
          <a:lstStyle/>
          <a:p>
            <a:r>
              <a:rPr lang="en-US" dirty="0"/>
              <a:t>The monolith</a:t>
            </a:r>
          </a:p>
        </p:txBody>
      </p:sp>
    </p:spTree>
    <p:extLst>
      <p:ext uri="{BB962C8B-B14F-4D97-AF65-F5344CB8AC3E}">
        <p14:creationId xmlns:p14="http://schemas.microsoft.com/office/powerpoint/2010/main" val="754792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Service Fabric Explorer</a:t>
            </a:r>
          </a:p>
        </p:txBody>
      </p:sp>
      <p:pic>
        <p:nvPicPr>
          <p:cNvPr id="4" name="Content Placeholder 3" descr="Screen Clipping"/>
          <p:cNvPicPr>
            <a:picLocks noGrp="1" noChangeAspect="1"/>
          </p:cNvPicPr>
          <p:nvPr>
            <p:ph idx="1"/>
          </p:nvPr>
        </p:nvPicPr>
        <p:blipFill>
          <a:blip r:embed="rId3"/>
          <a:stretch>
            <a:fillRect/>
          </a:stretch>
        </p:blipFill>
        <p:spPr>
          <a:xfrm>
            <a:off x="2592924" y="1372695"/>
            <a:ext cx="8889313" cy="4729721"/>
          </a:xfrm>
        </p:spPr>
      </p:pic>
    </p:spTree>
    <p:extLst>
      <p:ext uri="{BB962C8B-B14F-4D97-AF65-F5344CB8AC3E}">
        <p14:creationId xmlns:p14="http://schemas.microsoft.com/office/powerpoint/2010/main" val="423759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Services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7963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Types</a:t>
            </a:r>
          </a:p>
        </p:txBody>
      </p:sp>
      <p:sp>
        <p:nvSpPr>
          <p:cNvPr id="3" name="Content Placeholder 2"/>
          <p:cNvSpPr>
            <a:spLocks noGrp="1"/>
          </p:cNvSpPr>
          <p:nvPr>
            <p:ph idx="1"/>
          </p:nvPr>
        </p:nvSpPr>
        <p:spPr/>
        <p:txBody>
          <a:bodyPr/>
          <a:lstStyle/>
          <a:p>
            <a:r>
              <a:rPr lang="en-US" dirty="0"/>
              <a:t>Guest Executables</a:t>
            </a:r>
          </a:p>
          <a:p>
            <a:pPr lvl="1"/>
            <a:r>
              <a:rPr lang="en-US" i="1" dirty="0"/>
              <a:t>Anything that can be executed by the host</a:t>
            </a:r>
          </a:p>
          <a:p>
            <a:pPr lvl="1"/>
            <a:r>
              <a:rPr lang="en-US" i="1" dirty="0"/>
              <a:t>*.exe,*.bat</a:t>
            </a:r>
          </a:p>
          <a:p>
            <a:r>
              <a:rPr lang="en-US" dirty="0"/>
              <a:t>Reliable Services</a:t>
            </a:r>
          </a:p>
          <a:p>
            <a:pPr lvl="1"/>
            <a:r>
              <a:rPr lang="en-US" dirty="0"/>
              <a:t>Stateless</a:t>
            </a:r>
          </a:p>
          <a:p>
            <a:pPr lvl="1"/>
            <a:r>
              <a:rPr lang="en-US" dirty="0" err="1"/>
              <a:t>Stateful</a:t>
            </a:r>
            <a:endParaRPr lang="en-US" dirty="0"/>
          </a:p>
          <a:p>
            <a:r>
              <a:rPr lang="en-US" dirty="0"/>
              <a:t>Reliable Actors</a:t>
            </a:r>
          </a:p>
          <a:p>
            <a:pPr lvl="1"/>
            <a:endParaRPr lang="en-US" dirty="0"/>
          </a:p>
        </p:txBody>
      </p:sp>
    </p:spTree>
    <p:extLst>
      <p:ext uri="{BB962C8B-B14F-4D97-AF65-F5344CB8AC3E}">
        <p14:creationId xmlns:p14="http://schemas.microsoft.com/office/powerpoint/2010/main" val="2695291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Reliable Services</a:t>
            </a:r>
          </a:p>
        </p:txBody>
      </p:sp>
      <p:sp>
        <p:nvSpPr>
          <p:cNvPr id="3" name="Content Placeholder 2"/>
          <p:cNvSpPr>
            <a:spLocks noGrp="1"/>
          </p:cNvSpPr>
          <p:nvPr>
            <p:ph idx="1"/>
          </p:nvPr>
        </p:nvSpPr>
        <p:spPr/>
        <p:txBody>
          <a:bodyPr/>
          <a:lstStyle/>
          <a:p>
            <a:r>
              <a:rPr lang="en-US" dirty="0"/>
              <a:t>Simple programming model &amp; lifecycle</a:t>
            </a:r>
          </a:p>
          <a:p>
            <a:r>
              <a:rPr lang="en-US" dirty="0"/>
              <a:t>Define one or more </a:t>
            </a:r>
            <a:r>
              <a:rPr lang="en-US" dirty="0" err="1">
                <a:solidFill>
                  <a:schemeClr val="accent2"/>
                </a:solidFill>
                <a:latin typeface="Consolas" panose="020B0609020204030204" pitchFamily="49" charset="0"/>
              </a:rPr>
              <a:t>ICommunicationListener</a:t>
            </a:r>
            <a:r>
              <a:rPr lang="en-US" dirty="0"/>
              <a:t> instances for communication from external sources</a:t>
            </a:r>
          </a:p>
          <a:p>
            <a:pPr lvl="1"/>
            <a:r>
              <a:rPr lang="en-US" dirty="0"/>
              <a:t>Stateless: </a:t>
            </a:r>
            <a:r>
              <a:rPr lang="en-US" dirty="0" err="1">
                <a:solidFill>
                  <a:schemeClr val="accent1"/>
                </a:solidFill>
                <a:latin typeface="Consolas" panose="020B0609020204030204" pitchFamily="49" charset="0"/>
              </a:rPr>
              <a:t>CreateServiceInstanceListeners</a:t>
            </a:r>
            <a:r>
              <a:rPr lang="en-US" dirty="0">
                <a:solidFill>
                  <a:schemeClr val="accent1"/>
                </a:solidFill>
                <a:latin typeface="Consolas" panose="020B0609020204030204" pitchFamily="49" charset="0"/>
              </a:rPr>
              <a:t>()</a:t>
            </a:r>
            <a:endParaRPr lang="en-US" dirty="0">
              <a:solidFill>
                <a:schemeClr val="accent1"/>
              </a:solidFill>
            </a:endParaRPr>
          </a:p>
          <a:p>
            <a:pPr lvl="1"/>
            <a:r>
              <a:rPr lang="en-US" dirty="0" err="1"/>
              <a:t>Stateful</a:t>
            </a:r>
            <a:r>
              <a:rPr lang="en-US" dirty="0"/>
              <a:t>: </a:t>
            </a:r>
            <a:r>
              <a:rPr lang="en-US" dirty="0" err="1">
                <a:solidFill>
                  <a:schemeClr val="accent1"/>
                </a:solidFill>
                <a:latin typeface="Consolas" panose="020B0609020204030204" pitchFamily="49" charset="0"/>
              </a:rPr>
              <a:t>CreateServiceReplicaListeners</a:t>
            </a:r>
            <a:r>
              <a:rPr lang="en-US" dirty="0">
                <a:solidFill>
                  <a:schemeClr val="accent1"/>
                </a:solidFill>
                <a:latin typeface="Consolas" panose="020B0609020204030204" pitchFamily="49" charset="0"/>
              </a:rPr>
              <a:t>()</a:t>
            </a:r>
          </a:p>
          <a:p>
            <a:r>
              <a:rPr lang="en-US" dirty="0"/>
              <a:t>Background processing</a:t>
            </a:r>
          </a:p>
          <a:p>
            <a:pPr lvl="1"/>
            <a:r>
              <a:rPr lang="en-US" dirty="0" err="1">
                <a:solidFill>
                  <a:schemeClr val="accent1"/>
                </a:solidFill>
                <a:latin typeface="Consolas" panose="020B0609020204030204" pitchFamily="49" charset="0"/>
              </a:rPr>
              <a:t>RunAsync</a:t>
            </a:r>
            <a:r>
              <a:rPr lang="en-US" dirty="0">
                <a:solidFill>
                  <a:schemeClr val="accent1"/>
                </a:solidFill>
                <a:latin typeface="Consolas" panose="020B0609020204030204" pitchFamily="49" charset="0"/>
              </a:rPr>
              <a:t>()</a:t>
            </a:r>
          </a:p>
          <a:p>
            <a:r>
              <a:rPr lang="en-US" dirty="0"/>
              <a:t>Must define </a:t>
            </a:r>
            <a:r>
              <a:rPr lang="en-US" i="1" dirty="0"/>
              <a:t>at least one</a:t>
            </a:r>
            <a:r>
              <a:rPr lang="en-US" dirty="0"/>
              <a:t>, but you could define both</a:t>
            </a:r>
          </a:p>
        </p:txBody>
      </p:sp>
    </p:spTree>
    <p:extLst>
      <p:ext uri="{BB962C8B-B14F-4D97-AF65-F5344CB8AC3E}">
        <p14:creationId xmlns:p14="http://schemas.microsoft.com/office/powerpoint/2010/main" val="2546216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 Service</a:t>
            </a:r>
          </a:p>
        </p:txBody>
      </p:sp>
      <p:sp>
        <p:nvSpPr>
          <p:cNvPr id="3" name="Content Placeholder 2"/>
          <p:cNvSpPr>
            <a:spLocks noGrp="1"/>
          </p:cNvSpPr>
          <p:nvPr>
            <p:ph idx="1"/>
          </p:nvPr>
        </p:nvSpPr>
        <p:spPr/>
        <p:txBody>
          <a:bodyPr/>
          <a:lstStyle/>
          <a:p>
            <a:r>
              <a:rPr lang="en-US" dirty="0"/>
              <a:t>No state maintained within the service across calls</a:t>
            </a:r>
          </a:p>
          <a:p>
            <a:pPr lvl="1"/>
            <a:r>
              <a:rPr lang="en-US" dirty="0"/>
              <a:t>All data is provided when called (or can be retrieved from some other source)</a:t>
            </a:r>
          </a:p>
          <a:p>
            <a:pPr lvl="1"/>
            <a:r>
              <a:rPr lang="en-US" dirty="0"/>
              <a:t>Very fast because there are no primary/secondary nodes requiring replication</a:t>
            </a:r>
          </a:p>
          <a:p>
            <a:pPr lvl="1"/>
            <a:r>
              <a:rPr lang="en-US" dirty="0"/>
              <a:t>Any call can be serviced by any instance of the service</a:t>
            </a:r>
          </a:p>
          <a:p>
            <a:r>
              <a:rPr lang="en-US" dirty="0"/>
              <a:t>If any state needs to be maintained for some reason, it </a:t>
            </a:r>
            <a:r>
              <a:rPr lang="en-US" b="1" i="1" dirty="0"/>
              <a:t>must</a:t>
            </a:r>
            <a:r>
              <a:rPr lang="en-US" dirty="0"/>
              <a:t> be maintained externally (Database, </a:t>
            </a:r>
            <a:r>
              <a:rPr lang="en-US" dirty="0" err="1"/>
              <a:t>Redis</a:t>
            </a:r>
            <a:r>
              <a:rPr lang="en-US" dirty="0"/>
              <a:t> cache, etc.)</a:t>
            </a:r>
          </a:p>
          <a:p>
            <a:r>
              <a:rPr lang="en-US" dirty="0"/>
              <a:t>Simple examples:</a:t>
            </a:r>
          </a:p>
          <a:p>
            <a:pPr lvl="1"/>
            <a:r>
              <a:rPr lang="en-US" dirty="0"/>
              <a:t>Calculations like Sales tax, Shipping cost, etc.</a:t>
            </a:r>
          </a:p>
          <a:p>
            <a:pPr lvl="1"/>
            <a:r>
              <a:rPr lang="en-US" dirty="0"/>
              <a:t>Logging Service</a:t>
            </a:r>
          </a:p>
          <a:p>
            <a:pPr lvl="1"/>
            <a:r>
              <a:rPr lang="en-US" dirty="0"/>
              <a:t>Web Nodes (ASP.NET MVC/API, </a:t>
            </a:r>
            <a:r>
              <a:rPr lang="en-US" dirty="0" err="1"/>
              <a:t>NodeJS</a:t>
            </a:r>
            <a:r>
              <a:rPr lang="en-US" dirty="0"/>
              <a:t>, Angular, etc.)</a:t>
            </a:r>
          </a:p>
        </p:txBody>
      </p:sp>
    </p:spTree>
    <p:extLst>
      <p:ext uri="{BB962C8B-B14F-4D97-AF65-F5344CB8AC3E}">
        <p14:creationId xmlns:p14="http://schemas.microsoft.com/office/powerpoint/2010/main" val="4176964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#1</a:t>
            </a:r>
          </a:p>
        </p:txBody>
      </p:sp>
      <p:sp>
        <p:nvSpPr>
          <p:cNvPr id="3" name="Text Placeholder 2"/>
          <p:cNvSpPr>
            <a:spLocks noGrp="1"/>
          </p:cNvSpPr>
          <p:nvPr>
            <p:ph type="body" sz="half" idx="2"/>
          </p:nvPr>
        </p:nvSpPr>
        <p:spPr/>
        <p:txBody>
          <a:bodyPr/>
          <a:lstStyle/>
          <a:p>
            <a:r>
              <a:rPr lang="en-US" dirty="0"/>
              <a:t>Creating a Stateless Service</a:t>
            </a:r>
          </a:p>
        </p:txBody>
      </p:sp>
    </p:spTree>
    <p:extLst>
      <p:ext uri="{BB962C8B-B14F-4D97-AF65-F5344CB8AC3E}">
        <p14:creationId xmlns:p14="http://schemas.microsoft.com/office/powerpoint/2010/main" val="762010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Service</a:t>
            </a:r>
          </a:p>
        </p:txBody>
      </p:sp>
      <p:sp>
        <p:nvSpPr>
          <p:cNvPr id="3" name="Content Placeholder 2"/>
          <p:cNvSpPr>
            <a:spLocks noGrp="1"/>
          </p:cNvSpPr>
          <p:nvPr>
            <p:ph idx="1"/>
          </p:nvPr>
        </p:nvSpPr>
        <p:spPr/>
        <p:txBody>
          <a:bodyPr>
            <a:normAutofit/>
          </a:bodyPr>
          <a:lstStyle/>
          <a:p>
            <a:r>
              <a:rPr lang="en-US" dirty="0"/>
              <a:t>State is stored locally (in memory and/or on disk) and replicated across nodes/instances using reliable collections</a:t>
            </a:r>
          </a:p>
          <a:p>
            <a:pPr lvl="1"/>
            <a:r>
              <a:rPr lang="en-US" dirty="0" err="1">
                <a:latin typeface="Consolas" panose="020B0609020204030204" pitchFamily="49" charset="0"/>
              </a:rPr>
              <a:t>IReliableDictionary</a:t>
            </a:r>
            <a:r>
              <a:rPr lang="en-US" dirty="0"/>
              <a:t> &amp; </a:t>
            </a:r>
            <a:r>
              <a:rPr lang="en-US" dirty="0" err="1">
                <a:latin typeface="Consolas" panose="020B0609020204030204" pitchFamily="49" charset="0"/>
              </a:rPr>
              <a:t>IReliableQueue</a:t>
            </a:r>
            <a:endParaRPr lang="en-US" dirty="0">
              <a:latin typeface="Consolas" panose="020B0609020204030204" pitchFamily="49" charset="0"/>
            </a:endParaRPr>
          </a:p>
          <a:p>
            <a:r>
              <a:rPr lang="en-US" dirty="0"/>
              <a:t>Transactions are required to store and retrieve data from these data stores to prevent corruption since multiple services can be working on the data at the same time.</a:t>
            </a:r>
          </a:p>
          <a:p>
            <a:r>
              <a:rPr lang="en-US" dirty="0"/>
              <a:t>Due to replicas, there is a built-in mechanism for utilizing a Command/Query separation pattern</a:t>
            </a:r>
          </a:p>
          <a:p>
            <a:pPr lvl="1"/>
            <a:r>
              <a:rPr lang="en-US" dirty="0"/>
              <a:t>Read-only calls can be ‘forced’ onto the secondary nodes since no state mutation occurs</a:t>
            </a:r>
          </a:p>
          <a:p>
            <a:pPr lvl="1"/>
            <a:r>
              <a:rPr lang="en-US" dirty="0"/>
              <a:t>Frees up the primary node to service data mutation requests</a:t>
            </a:r>
          </a:p>
        </p:txBody>
      </p:sp>
    </p:spTree>
    <p:extLst>
      <p:ext uri="{BB962C8B-B14F-4D97-AF65-F5344CB8AC3E}">
        <p14:creationId xmlns:p14="http://schemas.microsoft.com/office/powerpoint/2010/main" val="221721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#2</a:t>
            </a:r>
          </a:p>
        </p:txBody>
      </p:sp>
      <p:sp>
        <p:nvSpPr>
          <p:cNvPr id="3" name="Text Placeholder 2"/>
          <p:cNvSpPr>
            <a:spLocks noGrp="1"/>
          </p:cNvSpPr>
          <p:nvPr>
            <p:ph type="body" sz="half" idx="2"/>
          </p:nvPr>
        </p:nvSpPr>
        <p:spPr/>
        <p:txBody>
          <a:bodyPr/>
          <a:lstStyle/>
          <a:p>
            <a:r>
              <a:rPr lang="en-US" dirty="0"/>
              <a:t>Creating a </a:t>
            </a:r>
            <a:r>
              <a:rPr lang="en-US" dirty="0" err="1"/>
              <a:t>Stateful</a:t>
            </a:r>
            <a:r>
              <a:rPr lang="en-US" dirty="0"/>
              <a:t> Service</a:t>
            </a:r>
          </a:p>
        </p:txBody>
      </p:sp>
    </p:spTree>
    <p:extLst>
      <p:ext uri="{BB962C8B-B14F-4D97-AF65-F5344CB8AC3E}">
        <p14:creationId xmlns:p14="http://schemas.microsoft.com/office/powerpoint/2010/main" val="2569941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Actor Services</a:t>
            </a:r>
          </a:p>
        </p:txBody>
      </p:sp>
      <p:sp>
        <p:nvSpPr>
          <p:cNvPr id="3" name="Content Placeholder 2"/>
          <p:cNvSpPr>
            <a:spLocks noGrp="1"/>
          </p:cNvSpPr>
          <p:nvPr>
            <p:ph idx="1"/>
          </p:nvPr>
        </p:nvSpPr>
        <p:spPr/>
        <p:txBody>
          <a:bodyPr>
            <a:normAutofit/>
          </a:bodyPr>
          <a:lstStyle/>
          <a:p>
            <a:r>
              <a:rPr lang="en-US" dirty="0"/>
              <a:t>A special type of service based on the </a:t>
            </a:r>
            <a:r>
              <a:rPr lang="en-US" dirty="0">
                <a:hlinkClick r:id="rId3"/>
              </a:rPr>
              <a:t>Virtual Actor</a:t>
            </a:r>
            <a:r>
              <a:rPr lang="en-US" dirty="0"/>
              <a:t> pattern</a:t>
            </a:r>
          </a:p>
          <a:p>
            <a:r>
              <a:rPr lang="en-US" dirty="0"/>
              <a:t>An actor is an isolated, independent unit of compute and state with single-threaded execution</a:t>
            </a:r>
          </a:p>
          <a:p>
            <a:pPr lvl="1"/>
            <a:r>
              <a:rPr lang="en-US" dirty="0"/>
              <a:t>Each instance of an Actor can execute simultaneously and independently of each other</a:t>
            </a:r>
          </a:p>
          <a:p>
            <a:pPr lvl="1"/>
            <a:r>
              <a:rPr lang="en-US" dirty="0"/>
              <a:t>This means that each Actor has an identity and a lifetime</a:t>
            </a:r>
          </a:p>
          <a:p>
            <a:r>
              <a:rPr lang="en-US" dirty="0"/>
              <a:t>Built on top of Reliable Services, each Actor service you write is actually a partitioned, </a:t>
            </a:r>
            <a:r>
              <a:rPr lang="en-US" dirty="0" err="1"/>
              <a:t>stateful</a:t>
            </a:r>
            <a:r>
              <a:rPr lang="en-US" dirty="0"/>
              <a:t> Reliable Service</a:t>
            </a:r>
          </a:p>
          <a:p>
            <a:pPr lvl="1"/>
            <a:endParaRPr lang="en-US" dirty="0"/>
          </a:p>
        </p:txBody>
      </p:sp>
    </p:spTree>
    <p:extLst>
      <p:ext uri="{BB962C8B-B14F-4D97-AF65-F5344CB8AC3E}">
        <p14:creationId xmlns:p14="http://schemas.microsoft.com/office/powerpoint/2010/main" val="1424235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#3</a:t>
            </a:r>
          </a:p>
        </p:txBody>
      </p:sp>
      <p:sp>
        <p:nvSpPr>
          <p:cNvPr id="3" name="Text Placeholder 2"/>
          <p:cNvSpPr>
            <a:spLocks noGrp="1"/>
          </p:cNvSpPr>
          <p:nvPr>
            <p:ph type="body" sz="half" idx="2"/>
          </p:nvPr>
        </p:nvSpPr>
        <p:spPr/>
        <p:txBody>
          <a:bodyPr/>
          <a:lstStyle/>
          <a:p>
            <a:r>
              <a:rPr lang="en-US" dirty="0"/>
              <a:t>Creating an Actor Service</a:t>
            </a:r>
          </a:p>
        </p:txBody>
      </p:sp>
    </p:spTree>
    <p:extLst>
      <p:ext uri="{BB962C8B-B14F-4D97-AF65-F5344CB8AC3E}">
        <p14:creationId xmlns:p14="http://schemas.microsoft.com/office/powerpoint/2010/main" val="3496008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p:cNvSpPr/>
          <p:nvPr/>
        </p:nvSpPr>
        <p:spPr>
          <a:xfrm>
            <a:off x="2592925" y="2551242"/>
            <a:ext cx="3087149" cy="3196206"/>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sp>
        <p:nvSpPr>
          <p:cNvPr id="2" name="Title 1"/>
          <p:cNvSpPr>
            <a:spLocks noGrp="1"/>
          </p:cNvSpPr>
          <p:nvPr>
            <p:ph type="title"/>
          </p:nvPr>
        </p:nvSpPr>
        <p:spPr/>
        <p:txBody>
          <a:bodyPr/>
          <a:lstStyle/>
          <a:p>
            <a:r>
              <a:rPr lang="en-US" dirty="0"/>
              <a:t>Monolithic Design</a:t>
            </a:r>
          </a:p>
        </p:txBody>
      </p:sp>
      <p:sp>
        <p:nvSpPr>
          <p:cNvPr id="4" name="Rectangle: Rounded Corners 3"/>
          <p:cNvSpPr/>
          <p:nvPr/>
        </p:nvSpPr>
        <p:spPr>
          <a:xfrm>
            <a:off x="2945263" y="3247529"/>
            <a:ext cx="2365695" cy="411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a:t>
            </a:r>
          </a:p>
        </p:txBody>
      </p:sp>
      <p:sp>
        <p:nvSpPr>
          <p:cNvPr id="5" name="Rectangle: Rounded Corners 4"/>
          <p:cNvSpPr/>
          <p:nvPr/>
        </p:nvSpPr>
        <p:spPr>
          <a:xfrm>
            <a:off x="2945260" y="3859227"/>
            <a:ext cx="2365695" cy="411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a:t>
            </a:r>
          </a:p>
        </p:txBody>
      </p:sp>
      <p:sp>
        <p:nvSpPr>
          <p:cNvPr id="6" name="Rectangle: Rounded Corners 5"/>
          <p:cNvSpPr/>
          <p:nvPr/>
        </p:nvSpPr>
        <p:spPr>
          <a:xfrm>
            <a:off x="2945260" y="4470925"/>
            <a:ext cx="2365695" cy="4055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 Logic</a:t>
            </a:r>
          </a:p>
        </p:txBody>
      </p:sp>
      <p:sp>
        <p:nvSpPr>
          <p:cNvPr id="7" name="Rectangle: Rounded Corners 6"/>
          <p:cNvSpPr/>
          <p:nvPr/>
        </p:nvSpPr>
        <p:spPr>
          <a:xfrm>
            <a:off x="2945260" y="5077127"/>
            <a:ext cx="2365695" cy="4055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Persistance</a:t>
            </a:r>
            <a:r>
              <a:rPr lang="en-US" dirty="0"/>
              <a:t> Layer</a:t>
            </a:r>
          </a:p>
        </p:txBody>
      </p:sp>
      <p:sp>
        <p:nvSpPr>
          <p:cNvPr id="15" name="Rectangle: Rounded Corners 14"/>
          <p:cNvSpPr/>
          <p:nvPr/>
        </p:nvSpPr>
        <p:spPr>
          <a:xfrm>
            <a:off x="2592925" y="1828800"/>
            <a:ext cx="7341765" cy="48726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 Balancer</a:t>
            </a:r>
          </a:p>
        </p:txBody>
      </p:sp>
      <p:cxnSp>
        <p:nvCxnSpPr>
          <p:cNvPr id="17" name="Connector: Elbow 16"/>
          <p:cNvCxnSpPr>
            <a:stCxn id="4" idx="2"/>
          </p:cNvCxnSpPr>
          <p:nvPr/>
        </p:nvCxnSpPr>
        <p:spPr>
          <a:xfrm rot="5400000">
            <a:off x="4027428" y="3758544"/>
            <a:ext cx="200638" cy="7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p:cNvCxnSpPr>
            <a:stCxn id="5" idx="2"/>
            <a:endCxn id="6" idx="0"/>
          </p:cNvCxnSpPr>
          <p:nvPr/>
        </p:nvCxnSpPr>
        <p:spPr>
          <a:xfrm rot="5400000">
            <a:off x="4027789" y="4370606"/>
            <a:ext cx="200638"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p:cNvCxnSpPr>
            <a:stCxn id="6" idx="2"/>
            <a:endCxn id="7" idx="0"/>
          </p:cNvCxnSpPr>
          <p:nvPr/>
        </p:nvCxnSpPr>
        <p:spPr>
          <a:xfrm rot="5400000">
            <a:off x="4027789" y="4976808"/>
            <a:ext cx="200638"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6847541" y="2551242"/>
            <a:ext cx="3087149" cy="3196206"/>
            <a:chOff x="6847541" y="2927759"/>
            <a:chExt cx="3087149" cy="3196206"/>
          </a:xfrm>
        </p:grpSpPr>
        <p:sp>
          <p:nvSpPr>
            <p:cNvPr id="9" name="Rectangle: Rounded Corners 8"/>
            <p:cNvSpPr/>
            <p:nvPr/>
          </p:nvSpPr>
          <p:spPr>
            <a:xfrm>
              <a:off x="6847541" y="2927759"/>
              <a:ext cx="3087149" cy="3196206"/>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sp>
          <p:nvSpPr>
            <p:cNvPr id="10" name="Rectangle: Rounded Corners 9"/>
            <p:cNvSpPr/>
            <p:nvPr/>
          </p:nvSpPr>
          <p:spPr>
            <a:xfrm>
              <a:off x="7199879" y="3624046"/>
              <a:ext cx="2365695" cy="411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a:t>
              </a:r>
            </a:p>
          </p:txBody>
        </p:sp>
        <p:sp>
          <p:nvSpPr>
            <p:cNvPr id="11" name="Rectangle: Rounded Corners 10"/>
            <p:cNvSpPr/>
            <p:nvPr/>
          </p:nvSpPr>
          <p:spPr>
            <a:xfrm>
              <a:off x="7199876" y="4235744"/>
              <a:ext cx="2365695" cy="411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a:t>
              </a:r>
            </a:p>
          </p:txBody>
        </p:sp>
        <p:sp>
          <p:nvSpPr>
            <p:cNvPr id="12" name="Rectangle: Rounded Corners 11"/>
            <p:cNvSpPr/>
            <p:nvPr/>
          </p:nvSpPr>
          <p:spPr>
            <a:xfrm>
              <a:off x="7199876" y="4847442"/>
              <a:ext cx="2365695" cy="4055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 Logic</a:t>
              </a:r>
            </a:p>
          </p:txBody>
        </p:sp>
        <p:sp>
          <p:nvSpPr>
            <p:cNvPr id="13" name="Rectangle: Rounded Corners 12"/>
            <p:cNvSpPr/>
            <p:nvPr/>
          </p:nvSpPr>
          <p:spPr>
            <a:xfrm>
              <a:off x="7199876" y="5453644"/>
              <a:ext cx="2365695" cy="4055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Persistance</a:t>
              </a:r>
              <a:r>
                <a:rPr lang="en-US" dirty="0"/>
                <a:t> Layer</a:t>
              </a:r>
            </a:p>
          </p:txBody>
        </p:sp>
        <p:cxnSp>
          <p:nvCxnSpPr>
            <p:cNvPr id="23" name="Connector: Elbow 22"/>
            <p:cNvCxnSpPr>
              <a:stCxn id="10" idx="2"/>
              <a:endCxn id="11" idx="0"/>
            </p:cNvCxnSpPr>
            <p:nvPr/>
          </p:nvCxnSpPr>
          <p:spPr>
            <a:xfrm rot="5400000">
              <a:off x="8282407" y="4135424"/>
              <a:ext cx="200638" cy="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p:cNvCxnSpPr>
              <a:stCxn id="11" idx="2"/>
              <a:endCxn id="12" idx="0"/>
            </p:cNvCxnSpPr>
            <p:nvPr/>
          </p:nvCxnSpPr>
          <p:spPr>
            <a:xfrm rot="5400000">
              <a:off x="8282405" y="4747123"/>
              <a:ext cx="200638"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12" idx="2"/>
              <a:endCxn id="13" idx="0"/>
            </p:cNvCxnSpPr>
            <p:nvPr/>
          </p:nvCxnSpPr>
          <p:spPr>
            <a:xfrm rot="5400000">
              <a:off x="8282405" y="5353325"/>
              <a:ext cx="200638"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Rectangle: Rounded Corners 28"/>
          <p:cNvSpPr/>
          <p:nvPr/>
        </p:nvSpPr>
        <p:spPr>
          <a:xfrm>
            <a:off x="2592925" y="5909477"/>
            <a:ext cx="7341765" cy="48726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Persistence Layer</a:t>
            </a:r>
          </a:p>
        </p:txBody>
      </p:sp>
    </p:spTree>
    <p:extLst>
      <p:ext uri="{BB962C8B-B14F-4D97-AF65-F5344CB8AC3E}">
        <p14:creationId xmlns:p14="http://schemas.microsoft.com/office/powerpoint/2010/main" val="230041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par>
                          <p:cTn id="25" fill="hold">
                            <p:stCondLst>
                              <p:cond delay="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par>
                          <p:cTn id="33" fill="hold">
                            <p:stCondLst>
                              <p:cond delay="0"/>
                            </p:stCondLst>
                            <p:childTnLst>
                              <p:par>
                                <p:cTn id="34" presetID="10"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5" grpId="0" animBg="1"/>
      <p:bldP spid="6" grpId="0" animBg="1"/>
      <p:bldP spid="7" grpId="0" animBg="1"/>
      <p:bldP spid="15"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All Together</a:t>
            </a:r>
          </a:p>
        </p:txBody>
      </p:sp>
      <p:sp>
        <p:nvSpPr>
          <p:cNvPr id="3" name="Text Placeholder 2"/>
          <p:cNvSpPr>
            <a:spLocks noGrp="1"/>
          </p:cNvSpPr>
          <p:nvPr>
            <p:ph type="body" idx="1"/>
          </p:nvPr>
        </p:nvSpPr>
        <p:spPr/>
        <p:txBody>
          <a:bodyPr/>
          <a:lstStyle/>
          <a:p>
            <a:r>
              <a:rPr lang="en-US" dirty="0"/>
              <a:t>Basic application that uses all service types.</a:t>
            </a:r>
          </a:p>
        </p:txBody>
      </p:sp>
    </p:spTree>
    <p:extLst>
      <p:ext uri="{BB962C8B-B14F-4D97-AF65-F5344CB8AC3E}">
        <p14:creationId xmlns:p14="http://schemas.microsoft.com/office/powerpoint/2010/main" val="2350608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App</a:t>
            </a:r>
          </a:p>
        </p:txBody>
      </p:sp>
      <p:sp>
        <p:nvSpPr>
          <p:cNvPr id="3" name="Content Placeholder 2"/>
          <p:cNvSpPr>
            <a:spLocks noGrp="1"/>
          </p:cNvSpPr>
          <p:nvPr>
            <p:ph idx="1"/>
          </p:nvPr>
        </p:nvSpPr>
        <p:spPr/>
        <p:txBody>
          <a:bodyPr/>
          <a:lstStyle/>
          <a:p>
            <a:r>
              <a:rPr lang="en-US" dirty="0"/>
              <a:t>Web Site (</a:t>
            </a:r>
            <a:r>
              <a:rPr lang="en-US" b="1" dirty="0">
                <a:solidFill>
                  <a:schemeClr val="accent2"/>
                </a:solidFill>
              </a:rPr>
              <a:t>Stateless</a:t>
            </a:r>
            <a:r>
              <a:rPr lang="en-US" dirty="0"/>
              <a:t>)</a:t>
            </a:r>
          </a:p>
          <a:p>
            <a:r>
              <a:rPr lang="en-US" dirty="0"/>
              <a:t>User Service (</a:t>
            </a:r>
            <a:r>
              <a:rPr lang="en-US" b="1" dirty="0">
                <a:solidFill>
                  <a:schemeClr val="accent2"/>
                </a:solidFill>
              </a:rPr>
              <a:t>Actor</a:t>
            </a:r>
            <a:r>
              <a:rPr lang="en-US" dirty="0"/>
              <a:t>)</a:t>
            </a:r>
          </a:p>
          <a:p>
            <a:pPr lvl="1"/>
            <a:r>
              <a:rPr lang="en-US" dirty="0"/>
              <a:t>Register User (create)</a:t>
            </a:r>
          </a:p>
          <a:p>
            <a:pPr lvl="2"/>
            <a:r>
              <a:rPr lang="en-US" dirty="0"/>
              <a:t>Sends a welcome email</a:t>
            </a:r>
          </a:p>
          <a:p>
            <a:pPr lvl="1"/>
            <a:r>
              <a:rPr lang="en-US" dirty="0"/>
              <a:t>Login w/ password validation</a:t>
            </a:r>
          </a:p>
          <a:p>
            <a:r>
              <a:rPr lang="en-US" dirty="0"/>
              <a:t>Email Service (</a:t>
            </a:r>
            <a:r>
              <a:rPr lang="en-US" b="1" dirty="0" err="1">
                <a:solidFill>
                  <a:schemeClr val="accent2"/>
                </a:solidFill>
              </a:rPr>
              <a:t>Stateful</a:t>
            </a:r>
            <a:r>
              <a:rPr lang="en-US" dirty="0"/>
              <a:t>)</a:t>
            </a:r>
          </a:p>
          <a:p>
            <a:pPr lvl="1"/>
            <a:r>
              <a:rPr lang="en-US" dirty="0"/>
              <a:t>Listener receives messages &amp; places them directly in a Reliable Queue</a:t>
            </a:r>
          </a:p>
          <a:p>
            <a:pPr lvl="1"/>
            <a:r>
              <a:rPr lang="en-US" dirty="0" err="1">
                <a:solidFill>
                  <a:schemeClr val="accent1"/>
                </a:solidFill>
                <a:latin typeface="Consolas" panose="020B0609020204030204" pitchFamily="49" charset="0"/>
              </a:rPr>
              <a:t>RunAsync</a:t>
            </a:r>
            <a:r>
              <a:rPr lang="en-US" dirty="0">
                <a:solidFill>
                  <a:schemeClr val="accent1"/>
                </a:solidFill>
                <a:latin typeface="Consolas" panose="020B0609020204030204" pitchFamily="49" charset="0"/>
              </a:rPr>
              <a:t>()</a:t>
            </a:r>
            <a:r>
              <a:rPr lang="en-US" dirty="0"/>
              <a:t> processes the messages from the Reliable Queue</a:t>
            </a:r>
          </a:p>
          <a:p>
            <a:pPr lvl="2"/>
            <a:r>
              <a:rPr lang="en-US" dirty="0"/>
              <a:t>Logs result to the Event Log</a:t>
            </a:r>
          </a:p>
        </p:txBody>
      </p:sp>
    </p:spTree>
    <p:extLst>
      <p:ext uri="{BB962C8B-B14F-4D97-AF65-F5344CB8AC3E}">
        <p14:creationId xmlns:p14="http://schemas.microsoft.com/office/powerpoint/2010/main" val="3882387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#4</a:t>
            </a:r>
          </a:p>
        </p:txBody>
      </p:sp>
      <p:sp>
        <p:nvSpPr>
          <p:cNvPr id="3" name="Text Placeholder 2"/>
          <p:cNvSpPr>
            <a:spLocks noGrp="1"/>
          </p:cNvSpPr>
          <p:nvPr>
            <p:ph type="body" sz="half" idx="2"/>
          </p:nvPr>
        </p:nvSpPr>
        <p:spPr/>
        <p:txBody>
          <a:bodyPr/>
          <a:lstStyle/>
          <a:p>
            <a:r>
              <a:rPr lang="en-US" dirty="0"/>
              <a:t>Simple application using multiple microservices</a:t>
            </a:r>
          </a:p>
        </p:txBody>
      </p:sp>
    </p:spTree>
    <p:extLst>
      <p:ext uri="{BB962C8B-B14F-4D97-AF65-F5344CB8AC3E}">
        <p14:creationId xmlns:p14="http://schemas.microsoft.com/office/powerpoint/2010/main" val="1590527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lstStyle/>
          <a:p>
            <a:r>
              <a:rPr lang="en-US" sz="2000" dirty="0">
                <a:hlinkClick r:id="rId3"/>
              </a:rPr>
              <a:t>https://www.martinfowler.com/articles/microservices.html</a:t>
            </a:r>
            <a:endParaRPr lang="en-US" sz="2000" dirty="0"/>
          </a:p>
          <a:p>
            <a:r>
              <a:rPr lang="en-US" sz="2000" dirty="0"/>
              <a:t>Azure: </a:t>
            </a:r>
            <a:r>
              <a:rPr lang="en-US" sz="2000" dirty="0">
                <a:hlinkClick r:id="rId4"/>
              </a:rPr>
              <a:t>https://azure.microsoft.com/en-us/services/service-fabric/</a:t>
            </a:r>
            <a:endParaRPr lang="en-US" sz="2000" dirty="0"/>
          </a:p>
          <a:p>
            <a:r>
              <a:rPr lang="en-US" sz="2000" dirty="0"/>
              <a:t>Docs: </a:t>
            </a:r>
            <a:r>
              <a:rPr lang="en-US" sz="2000" dirty="0">
                <a:hlinkClick r:id="rId5"/>
              </a:rPr>
              <a:t>https://docs.microsoft.com/en-us/azure/service-fabric/</a:t>
            </a:r>
            <a:endParaRPr lang="en-US" sz="2000" dirty="0"/>
          </a:p>
          <a:p>
            <a:r>
              <a:rPr lang="en-US" sz="2000" dirty="0">
                <a:hlinkClick r:id="rId6"/>
              </a:rPr>
              <a:t>Programming Microsoft Azure Service Fabric</a:t>
            </a:r>
            <a:r>
              <a:rPr lang="en-US" sz="2000" dirty="0"/>
              <a:t> book by </a:t>
            </a:r>
            <a:r>
              <a:rPr lang="en-US" sz="2000" dirty="0" err="1"/>
              <a:t>Haishi</a:t>
            </a:r>
            <a:r>
              <a:rPr lang="en-US" sz="2000" dirty="0"/>
              <a:t> Bai</a:t>
            </a:r>
          </a:p>
          <a:p>
            <a:r>
              <a:rPr lang="en-US" sz="2000" dirty="0"/>
              <a:t>Advanced MVA course: </a:t>
            </a:r>
            <a:r>
              <a:rPr lang="en-US" sz="2000" dirty="0">
                <a:hlinkClick r:id="rId7"/>
              </a:rPr>
              <a:t>https://mva.microsoft.com/en-US/training-courses/service-fabric-patterns-and-practices-16925</a:t>
            </a:r>
            <a:endParaRPr lang="en-US" sz="2000" dirty="0"/>
          </a:p>
          <a:p>
            <a:endParaRPr lang="en-US" dirty="0"/>
          </a:p>
        </p:txBody>
      </p:sp>
    </p:spTree>
    <p:extLst>
      <p:ext uri="{BB962C8B-B14F-4D97-AF65-F5344CB8AC3E}">
        <p14:creationId xmlns:p14="http://schemas.microsoft.com/office/powerpoint/2010/main" val="309135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Microservices?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345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one thing, really well</a:t>
            </a:r>
          </a:p>
        </p:txBody>
      </p:sp>
      <p:sp>
        <p:nvSpPr>
          <p:cNvPr id="3" name="Text Placeholder 2"/>
          <p:cNvSpPr>
            <a:spLocks noGrp="1"/>
          </p:cNvSpPr>
          <p:nvPr>
            <p:ph type="body" idx="1"/>
          </p:nvPr>
        </p:nvSpPr>
        <p:spPr/>
        <p:txBody>
          <a:bodyPr/>
          <a:lstStyle/>
          <a:p>
            <a:r>
              <a:rPr lang="en-US" i="1" dirty="0"/>
              <a:t>Unix Philosophy</a:t>
            </a:r>
          </a:p>
        </p:txBody>
      </p:sp>
    </p:spTree>
    <p:extLst>
      <p:ext uri="{BB962C8B-B14F-4D97-AF65-F5344CB8AC3E}">
        <p14:creationId xmlns:p14="http://schemas.microsoft.com/office/powerpoint/2010/main" val="3876074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unit of work with a </a:t>
            </a:r>
            <a:r>
              <a:rPr lang="en-US" b="1" dirty="0"/>
              <a:t>Single</a:t>
            </a:r>
            <a:r>
              <a:rPr lang="en-US" dirty="0"/>
              <a:t> Responsibility</a:t>
            </a:r>
          </a:p>
        </p:txBody>
      </p:sp>
      <p:sp>
        <p:nvSpPr>
          <p:cNvPr id="3" name="Text Placeholder 2"/>
          <p:cNvSpPr>
            <a:spLocks noGrp="1"/>
          </p:cNvSpPr>
          <p:nvPr>
            <p:ph type="body" idx="1"/>
          </p:nvPr>
        </p:nvSpPr>
        <p:spPr/>
        <p:txBody>
          <a:bodyPr/>
          <a:lstStyle/>
          <a:p>
            <a:r>
              <a:rPr lang="en-US" b="1" i="1" dirty="0"/>
              <a:t>S</a:t>
            </a:r>
            <a:r>
              <a:rPr lang="en-US" i="1" dirty="0"/>
              <a:t> in </a:t>
            </a:r>
            <a:r>
              <a:rPr lang="en-US" b="1" i="1" dirty="0"/>
              <a:t>S</a:t>
            </a:r>
            <a:r>
              <a:rPr lang="en-US" i="1" dirty="0"/>
              <a:t>OLID Principles</a:t>
            </a:r>
          </a:p>
        </p:txBody>
      </p:sp>
    </p:spTree>
    <p:extLst>
      <p:ext uri="{BB962C8B-B14F-4D97-AF65-F5344CB8AC3E}">
        <p14:creationId xmlns:p14="http://schemas.microsoft.com/office/powerpoint/2010/main" val="1315098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individual </a:t>
            </a:r>
            <a:r>
              <a:rPr lang="en-US" i="1" dirty="0"/>
              <a:t>unit</a:t>
            </a:r>
            <a:r>
              <a:rPr lang="en-US" dirty="0"/>
              <a:t> that can be built, tested, deployed, and scaled independently of other services</a:t>
            </a:r>
          </a:p>
        </p:txBody>
      </p:sp>
      <p:sp>
        <p:nvSpPr>
          <p:cNvPr id="3" name="Text Placeholder 2"/>
          <p:cNvSpPr>
            <a:spLocks noGrp="1"/>
          </p:cNvSpPr>
          <p:nvPr>
            <p:ph type="body" idx="1"/>
          </p:nvPr>
        </p:nvSpPr>
        <p:spPr/>
        <p:txBody>
          <a:bodyPr/>
          <a:lstStyle/>
          <a:p>
            <a:r>
              <a:rPr lang="en-US" i="1" dirty="0"/>
              <a:t>Can be a separate process or a container</a:t>
            </a:r>
          </a:p>
        </p:txBody>
      </p:sp>
    </p:spTree>
    <p:extLst>
      <p:ext uri="{BB962C8B-B14F-4D97-AF65-F5344CB8AC3E}">
        <p14:creationId xmlns:p14="http://schemas.microsoft.com/office/powerpoint/2010/main" val="157234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a:t>
            </a:r>
          </a:p>
        </p:txBody>
      </p:sp>
      <p:sp>
        <p:nvSpPr>
          <p:cNvPr id="4" name="Rectangle: Rounded Corners 3"/>
          <p:cNvSpPr/>
          <p:nvPr/>
        </p:nvSpPr>
        <p:spPr>
          <a:xfrm>
            <a:off x="3051018" y="1905000"/>
            <a:ext cx="1367073" cy="457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UI</a:t>
            </a:r>
          </a:p>
        </p:txBody>
      </p:sp>
      <p:sp>
        <p:nvSpPr>
          <p:cNvPr id="5" name="Rectangle: Rounded Corners 4"/>
          <p:cNvSpPr/>
          <p:nvPr/>
        </p:nvSpPr>
        <p:spPr>
          <a:xfrm>
            <a:off x="4624812" y="1905000"/>
            <a:ext cx="1367073" cy="457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UI</a:t>
            </a:r>
          </a:p>
        </p:txBody>
      </p:sp>
      <p:sp>
        <p:nvSpPr>
          <p:cNvPr id="6" name="Rectangle: Rounded Corners 5"/>
          <p:cNvSpPr/>
          <p:nvPr/>
        </p:nvSpPr>
        <p:spPr>
          <a:xfrm>
            <a:off x="6198606" y="1905000"/>
            <a:ext cx="1367073" cy="457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UI</a:t>
            </a:r>
          </a:p>
        </p:txBody>
      </p:sp>
      <p:sp>
        <p:nvSpPr>
          <p:cNvPr id="7" name="Rectangle: Rounded Corners 6"/>
          <p:cNvSpPr/>
          <p:nvPr/>
        </p:nvSpPr>
        <p:spPr>
          <a:xfrm>
            <a:off x="7772400" y="1905000"/>
            <a:ext cx="1367073" cy="457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UI</a:t>
            </a:r>
          </a:p>
        </p:txBody>
      </p:sp>
      <p:sp>
        <p:nvSpPr>
          <p:cNvPr id="8" name="Rectangle: Rounded Corners 7"/>
          <p:cNvSpPr/>
          <p:nvPr/>
        </p:nvSpPr>
        <p:spPr>
          <a:xfrm>
            <a:off x="9346194" y="1905000"/>
            <a:ext cx="1367073" cy="457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UI</a:t>
            </a:r>
          </a:p>
        </p:txBody>
      </p:sp>
      <p:sp>
        <p:nvSpPr>
          <p:cNvPr id="9" name="Rectangle: Rounded Corners 8"/>
          <p:cNvSpPr/>
          <p:nvPr/>
        </p:nvSpPr>
        <p:spPr>
          <a:xfrm>
            <a:off x="3051019" y="2727936"/>
            <a:ext cx="1738264" cy="45795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Service</a:t>
            </a:r>
          </a:p>
        </p:txBody>
      </p:sp>
      <p:sp>
        <p:nvSpPr>
          <p:cNvPr id="12" name="Rectangle: Rounded Corners 11"/>
          <p:cNvSpPr/>
          <p:nvPr/>
        </p:nvSpPr>
        <p:spPr>
          <a:xfrm>
            <a:off x="3090249" y="3550872"/>
            <a:ext cx="2233189" cy="45795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 Service</a:t>
            </a:r>
          </a:p>
        </p:txBody>
      </p:sp>
      <p:sp>
        <p:nvSpPr>
          <p:cNvPr id="16" name="Rectangle: Rounded Corners 15"/>
          <p:cNvSpPr/>
          <p:nvPr/>
        </p:nvSpPr>
        <p:spPr>
          <a:xfrm>
            <a:off x="5026684" y="2727936"/>
            <a:ext cx="1745810" cy="45795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Service</a:t>
            </a:r>
          </a:p>
        </p:txBody>
      </p:sp>
      <p:sp>
        <p:nvSpPr>
          <p:cNvPr id="17" name="Rectangle: Rounded Corners 16"/>
          <p:cNvSpPr/>
          <p:nvPr/>
        </p:nvSpPr>
        <p:spPr>
          <a:xfrm>
            <a:off x="7009895" y="2727936"/>
            <a:ext cx="1735249" cy="45795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Service</a:t>
            </a:r>
          </a:p>
        </p:txBody>
      </p:sp>
      <p:sp>
        <p:nvSpPr>
          <p:cNvPr id="18" name="Rectangle: Rounded Corners 17"/>
          <p:cNvSpPr/>
          <p:nvPr/>
        </p:nvSpPr>
        <p:spPr>
          <a:xfrm>
            <a:off x="8982544" y="2727936"/>
            <a:ext cx="1751848" cy="45795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 Service</a:t>
            </a:r>
          </a:p>
        </p:txBody>
      </p:sp>
      <p:sp>
        <p:nvSpPr>
          <p:cNvPr id="19" name="Rectangle: Rounded Corners 18"/>
          <p:cNvSpPr/>
          <p:nvPr/>
        </p:nvSpPr>
        <p:spPr>
          <a:xfrm>
            <a:off x="8480078" y="3550872"/>
            <a:ext cx="2233189" cy="45795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 Service</a:t>
            </a:r>
          </a:p>
        </p:txBody>
      </p:sp>
      <p:sp>
        <p:nvSpPr>
          <p:cNvPr id="20" name="Rectangle: Rounded Corners 19"/>
          <p:cNvSpPr/>
          <p:nvPr/>
        </p:nvSpPr>
        <p:spPr>
          <a:xfrm>
            <a:off x="5785163" y="3550872"/>
            <a:ext cx="2233189" cy="45795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 Service</a:t>
            </a:r>
          </a:p>
        </p:txBody>
      </p:sp>
      <p:sp>
        <p:nvSpPr>
          <p:cNvPr id="21" name="Rectangle: Rounded Corners 20"/>
          <p:cNvSpPr/>
          <p:nvPr/>
        </p:nvSpPr>
        <p:spPr>
          <a:xfrm>
            <a:off x="3090249" y="4373808"/>
            <a:ext cx="3717957" cy="45795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Restock Service</a:t>
            </a:r>
          </a:p>
        </p:txBody>
      </p:sp>
      <p:sp>
        <p:nvSpPr>
          <p:cNvPr id="22" name="Rectangle: Rounded Corners 21"/>
          <p:cNvSpPr/>
          <p:nvPr/>
        </p:nvSpPr>
        <p:spPr>
          <a:xfrm>
            <a:off x="6995310" y="4373808"/>
            <a:ext cx="3717957" cy="45795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Restock Service</a:t>
            </a:r>
          </a:p>
        </p:txBody>
      </p:sp>
      <p:sp>
        <p:nvSpPr>
          <p:cNvPr id="23" name="Rectangle: Rounded Corners 22"/>
          <p:cNvSpPr/>
          <p:nvPr/>
        </p:nvSpPr>
        <p:spPr>
          <a:xfrm>
            <a:off x="3108356" y="5196744"/>
            <a:ext cx="2233189" cy="45795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Payment Service</a:t>
            </a:r>
          </a:p>
        </p:txBody>
      </p:sp>
      <p:sp>
        <p:nvSpPr>
          <p:cNvPr id="24" name="Rectangle: Rounded Corners 23"/>
          <p:cNvSpPr/>
          <p:nvPr/>
        </p:nvSpPr>
        <p:spPr>
          <a:xfrm>
            <a:off x="8498185" y="5196744"/>
            <a:ext cx="2233189" cy="45795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Payment Service</a:t>
            </a:r>
          </a:p>
        </p:txBody>
      </p:sp>
      <p:sp>
        <p:nvSpPr>
          <p:cNvPr id="25" name="Rectangle: Rounded Corners 24"/>
          <p:cNvSpPr/>
          <p:nvPr/>
        </p:nvSpPr>
        <p:spPr>
          <a:xfrm>
            <a:off x="5803270" y="5196744"/>
            <a:ext cx="2233189" cy="45795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Payment Service</a:t>
            </a:r>
          </a:p>
        </p:txBody>
      </p:sp>
    </p:spTree>
    <p:extLst>
      <p:ext uri="{BB962C8B-B14F-4D97-AF65-F5344CB8AC3E}">
        <p14:creationId xmlns:p14="http://schemas.microsoft.com/office/powerpoint/2010/main" val="182954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290">
                                          <p:stCondLst>
                                            <p:cond delay="0"/>
                                          </p:stCondLst>
                                        </p:cTn>
                                        <p:tgtEl>
                                          <p:spTgt spid="16"/>
                                        </p:tgtEl>
                                      </p:cBhvr>
                                    </p:animEffect>
                                    <p:anim calcmode="lin" valueType="num">
                                      <p:cBhvr>
                                        <p:cTn id="33" dur="911"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16"/>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16"/>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16"/>
                                        </p:tgtEl>
                                        <p:attrNameLst>
                                          <p:attrName>ppt_y</p:attrName>
                                        </p:attrNameLst>
                                      </p:cBhvr>
                                      <p:tavLst>
                                        <p:tav tm="0" fmla="#ppt_y-sin(pi*$)/81">
                                          <p:val>
                                            <p:fltVal val="0"/>
                                          </p:val>
                                        </p:tav>
                                        <p:tav tm="100000">
                                          <p:val>
                                            <p:fltVal val="1"/>
                                          </p:val>
                                        </p:tav>
                                      </p:tavLst>
                                    </p:anim>
                                    <p:animScale>
                                      <p:cBhvr>
                                        <p:cTn id="38" dur="13">
                                          <p:stCondLst>
                                            <p:cond delay="325"/>
                                          </p:stCondLst>
                                        </p:cTn>
                                        <p:tgtEl>
                                          <p:spTgt spid="16"/>
                                        </p:tgtEl>
                                      </p:cBhvr>
                                      <p:to x="100000" y="60000"/>
                                    </p:animScale>
                                    <p:animScale>
                                      <p:cBhvr>
                                        <p:cTn id="39" dur="83" decel="50000">
                                          <p:stCondLst>
                                            <p:cond delay="338"/>
                                          </p:stCondLst>
                                        </p:cTn>
                                        <p:tgtEl>
                                          <p:spTgt spid="16"/>
                                        </p:tgtEl>
                                      </p:cBhvr>
                                      <p:to x="100000" y="100000"/>
                                    </p:animScale>
                                    <p:animScale>
                                      <p:cBhvr>
                                        <p:cTn id="40" dur="13">
                                          <p:stCondLst>
                                            <p:cond delay="656"/>
                                          </p:stCondLst>
                                        </p:cTn>
                                        <p:tgtEl>
                                          <p:spTgt spid="16"/>
                                        </p:tgtEl>
                                      </p:cBhvr>
                                      <p:to x="100000" y="80000"/>
                                    </p:animScale>
                                    <p:animScale>
                                      <p:cBhvr>
                                        <p:cTn id="41" dur="83" decel="50000">
                                          <p:stCondLst>
                                            <p:cond delay="669"/>
                                          </p:stCondLst>
                                        </p:cTn>
                                        <p:tgtEl>
                                          <p:spTgt spid="16"/>
                                        </p:tgtEl>
                                      </p:cBhvr>
                                      <p:to x="100000" y="100000"/>
                                    </p:animScale>
                                    <p:animScale>
                                      <p:cBhvr>
                                        <p:cTn id="42" dur="13">
                                          <p:stCondLst>
                                            <p:cond delay="821"/>
                                          </p:stCondLst>
                                        </p:cTn>
                                        <p:tgtEl>
                                          <p:spTgt spid="16"/>
                                        </p:tgtEl>
                                      </p:cBhvr>
                                      <p:to x="100000" y="90000"/>
                                    </p:animScale>
                                    <p:animScale>
                                      <p:cBhvr>
                                        <p:cTn id="43" dur="83" decel="50000">
                                          <p:stCondLst>
                                            <p:cond delay="834"/>
                                          </p:stCondLst>
                                        </p:cTn>
                                        <p:tgtEl>
                                          <p:spTgt spid="16"/>
                                        </p:tgtEl>
                                      </p:cBhvr>
                                      <p:to x="100000" y="100000"/>
                                    </p:animScale>
                                    <p:animScale>
                                      <p:cBhvr>
                                        <p:cTn id="44" dur="13">
                                          <p:stCondLst>
                                            <p:cond delay="904"/>
                                          </p:stCondLst>
                                        </p:cTn>
                                        <p:tgtEl>
                                          <p:spTgt spid="16"/>
                                        </p:tgtEl>
                                      </p:cBhvr>
                                      <p:to x="100000" y="95000"/>
                                    </p:animScale>
                                    <p:animScale>
                                      <p:cBhvr>
                                        <p:cTn id="45" dur="83" decel="50000">
                                          <p:stCondLst>
                                            <p:cond delay="917"/>
                                          </p:stCondLst>
                                        </p:cTn>
                                        <p:tgtEl>
                                          <p:spTgt spid="16"/>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down)">
                                      <p:cBhvr>
                                        <p:cTn id="50" dur="290">
                                          <p:stCondLst>
                                            <p:cond delay="0"/>
                                          </p:stCondLst>
                                        </p:cTn>
                                        <p:tgtEl>
                                          <p:spTgt spid="5"/>
                                        </p:tgtEl>
                                      </p:cBhvr>
                                    </p:animEffect>
                                    <p:anim calcmode="lin" valueType="num">
                                      <p:cBhvr>
                                        <p:cTn id="51"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2"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3"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54"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55"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56" dur="13">
                                          <p:stCondLst>
                                            <p:cond delay="325"/>
                                          </p:stCondLst>
                                        </p:cTn>
                                        <p:tgtEl>
                                          <p:spTgt spid="5"/>
                                        </p:tgtEl>
                                      </p:cBhvr>
                                      <p:to x="100000" y="60000"/>
                                    </p:animScale>
                                    <p:animScale>
                                      <p:cBhvr>
                                        <p:cTn id="57" dur="83" decel="50000">
                                          <p:stCondLst>
                                            <p:cond delay="338"/>
                                          </p:stCondLst>
                                        </p:cTn>
                                        <p:tgtEl>
                                          <p:spTgt spid="5"/>
                                        </p:tgtEl>
                                      </p:cBhvr>
                                      <p:to x="100000" y="100000"/>
                                    </p:animScale>
                                    <p:animScale>
                                      <p:cBhvr>
                                        <p:cTn id="58" dur="13">
                                          <p:stCondLst>
                                            <p:cond delay="656"/>
                                          </p:stCondLst>
                                        </p:cTn>
                                        <p:tgtEl>
                                          <p:spTgt spid="5"/>
                                        </p:tgtEl>
                                      </p:cBhvr>
                                      <p:to x="100000" y="80000"/>
                                    </p:animScale>
                                    <p:animScale>
                                      <p:cBhvr>
                                        <p:cTn id="59" dur="83" decel="50000">
                                          <p:stCondLst>
                                            <p:cond delay="669"/>
                                          </p:stCondLst>
                                        </p:cTn>
                                        <p:tgtEl>
                                          <p:spTgt spid="5"/>
                                        </p:tgtEl>
                                      </p:cBhvr>
                                      <p:to x="100000" y="100000"/>
                                    </p:animScale>
                                    <p:animScale>
                                      <p:cBhvr>
                                        <p:cTn id="60" dur="13">
                                          <p:stCondLst>
                                            <p:cond delay="821"/>
                                          </p:stCondLst>
                                        </p:cTn>
                                        <p:tgtEl>
                                          <p:spTgt spid="5"/>
                                        </p:tgtEl>
                                      </p:cBhvr>
                                      <p:to x="100000" y="90000"/>
                                    </p:animScale>
                                    <p:animScale>
                                      <p:cBhvr>
                                        <p:cTn id="61" dur="83" decel="50000">
                                          <p:stCondLst>
                                            <p:cond delay="834"/>
                                          </p:stCondLst>
                                        </p:cTn>
                                        <p:tgtEl>
                                          <p:spTgt spid="5"/>
                                        </p:tgtEl>
                                      </p:cBhvr>
                                      <p:to x="100000" y="100000"/>
                                    </p:animScale>
                                    <p:animScale>
                                      <p:cBhvr>
                                        <p:cTn id="62" dur="13">
                                          <p:stCondLst>
                                            <p:cond delay="904"/>
                                          </p:stCondLst>
                                        </p:cTn>
                                        <p:tgtEl>
                                          <p:spTgt spid="5"/>
                                        </p:tgtEl>
                                      </p:cBhvr>
                                      <p:to x="100000" y="95000"/>
                                    </p:animScale>
                                    <p:animScale>
                                      <p:cBhvr>
                                        <p:cTn id="63" dur="83" decel="50000">
                                          <p:stCondLst>
                                            <p:cond delay="917"/>
                                          </p:stCondLst>
                                        </p:cTn>
                                        <p:tgtEl>
                                          <p:spTgt spid="5"/>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290">
                                          <p:stCondLst>
                                            <p:cond delay="0"/>
                                          </p:stCondLst>
                                        </p:cTn>
                                        <p:tgtEl>
                                          <p:spTgt spid="20"/>
                                        </p:tgtEl>
                                      </p:cBhvr>
                                    </p:animEffect>
                                    <p:anim calcmode="lin" valueType="num">
                                      <p:cBhvr>
                                        <p:cTn id="69"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70"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71"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72"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73"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74" dur="13">
                                          <p:stCondLst>
                                            <p:cond delay="325"/>
                                          </p:stCondLst>
                                        </p:cTn>
                                        <p:tgtEl>
                                          <p:spTgt spid="20"/>
                                        </p:tgtEl>
                                      </p:cBhvr>
                                      <p:to x="100000" y="60000"/>
                                    </p:animScale>
                                    <p:animScale>
                                      <p:cBhvr>
                                        <p:cTn id="75" dur="83" decel="50000">
                                          <p:stCondLst>
                                            <p:cond delay="338"/>
                                          </p:stCondLst>
                                        </p:cTn>
                                        <p:tgtEl>
                                          <p:spTgt spid="20"/>
                                        </p:tgtEl>
                                      </p:cBhvr>
                                      <p:to x="100000" y="100000"/>
                                    </p:animScale>
                                    <p:animScale>
                                      <p:cBhvr>
                                        <p:cTn id="76" dur="13">
                                          <p:stCondLst>
                                            <p:cond delay="656"/>
                                          </p:stCondLst>
                                        </p:cTn>
                                        <p:tgtEl>
                                          <p:spTgt spid="20"/>
                                        </p:tgtEl>
                                      </p:cBhvr>
                                      <p:to x="100000" y="80000"/>
                                    </p:animScale>
                                    <p:animScale>
                                      <p:cBhvr>
                                        <p:cTn id="77" dur="83" decel="50000">
                                          <p:stCondLst>
                                            <p:cond delay="669"/>
                                          </p:stCondLst>
                                        </p:cTn>
                                        <p:tgtEl>
                                          <p:spTgt spid="20"/>
                                        </p:tgtEl>
                                      </p:cBhvr>
                                      <p:to x="100000" y="100000"/>
                                    </p:animScale>
                                    <p:animScale>
                                      <p:cBhvr>
                                        <p:cTn id="78" dur="13">
                                          <p:stCondLst>
                                            <p:cond delay="821"/>
                                          </p:stCondLst>
                                        </p:cTn>
                                        <p:tgtEl>
                                          <p:spTgt spid="20"/>
                                        </p:tgtEl>
                                      </p:cBhvr>
                                      <p:to x="100000" y="90000"/>
                                    </p:animScale>
                                    <p:animScale>
                                      <p:cBhvr>
                                        <p:cTn id="79" dur="83" decel="50000">
                                          <p:stCondLst>
                                            <p:cond delay="834"/>
                                          </p:stCondLst>
                                        </p:cTn>
                                        <p:tgtEl>
                                          <p:spTgt spid="20"/>
                                        </p:tgtEl>
                                      </p:cBhvr>
                                      <p:to x="100000" y="100000"/>
                                    </p:animScale>
                                    <p:animScale>
                                      <p:cBhvr>
                                        <p:cTn id="80" dur="13">
                                          <p:stCondLst>
                                            <p:cond delay="904"/>
                                          </p:stCondLst>
                                        </p:cTn>
                                        <p:tgtEl>
                                          <p:spTgt spid="20"/>
                                        </p:tgtEl>
                                      </p:cBhvr>
                                      <p:to x="100000" y="95000"/>
                                    </p:animScale>
                                    <p:animScale>
                                      <p:cBhvr>
                                        <p:cTn id="81" dur="83" decel="50000">
                                          <p:stCondLst>
                                            <p:cond delay="917"/>
                                          </p:stCondLst>
                                        </p:cTn>
                                        <p:tgtEl>
                                          <p:spTgt spid="20"/>
                                        </p:tgtEl>
                                      </p:cBhvr>
                                      <p:to x="100000" y="100000"/>
                                    </p:animScale>
                                  </p:childTnLst>
                                </p:cTn>
                              </p:par>
                            </p:childTnLst>
                          </p:cTn>
                        </p:par>
                        <p:par>
                          <p:cTn id="82" fill="hold">
                            <p:stCondLst>
                              <p:cond delay="1000"/>
                            </p:stCondLst>
                            <p:childTnLst>
                              <p:par>
                                <p:cTn id="83" presetID="26" presetClass="entr" presetSubtype="0" fill="hold" grpId="0" nodeType="after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wipe(down)">
                                      <p:cBhvr>
                                        <p:cTn id="85" dur="290">
                                          <p:stCondLst>
                                            <p:cond delay="0"/>
                                          </p:stCondLst>
                                        </p:cTn>
                                        <p:tgtEl>
                                          <p:spTgt spid="6"/>
                                        </p:tgtEl>
                                      </p:cBhvr>
                                    </p:animEffect>
                                    <p:anim calcmode="lin" valueType="num">
                                      <p:cBhvr>
                                        <p:cTn id="86"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87"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88"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89"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90"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91" dur="13">
                                          <p:stCondLst>
                                            <p:cond delay="325"/>
                                          </p:stCondLst>
                                        </p:cTn>
                                        <p:tgtEl>
                                          <p:spTgt spid="6"/>
                                        </p:tgtEl>
                                      </p:cBhvr>
                                      <p:to x="100000" y="60000"/>
                                    </p:animScale>
                                    <p:animScale>
                                      <p:cBhvr>
                                        <p:cTn id="92" dur="83" decel="50000">
                                          <p:stCondLst>
                                            <p:cond delay="338"/>
                                          </p:stCondLst>
                                        </p:cTn>
                                        <p:tgtEl>
                                          <p:spTgt spid="6"/>
                                        </p:tgtEl>
                                      </p:cBhvr>
                                      <p:to x="100000" y="100000"/>
                                    </p:animScale>
                                    <p:animScale>
                                      <p:cBhvr>
                                        <p:cTn id="93" dur="13">
                                          <p:stCondLst>
                                            <p:cond delay="656"/>
                                          </p:stCondLst>
                                        </p:cTn>
                                        <p:tgtEl>
                                          <p:spTgt spid="6"/>
                                        </p:tgtEl>
                                      </p:cBhvr>
                                      <p:to x="100000" y="80000"/>
                                    </p:animScale>
                                    <p:animScale>
                                      <p:cBhvr>
                                        <p:cTn id="94" dur="83" decel="50000">
                                          <p:stCondLst>
                                            <p:cond delay="669"/>
                                          </p:stCondLst>
                                        </p:cTn>
                                        <p:tgtEl>
                                          <p:spTgt spid="6"/>
                                        </p:tgtEl>
                                      </p:cBhvr>
                                      <p:to x="100000" y="100000"/>
                                    </p:animScale>
                                    <p:animScale>
                                      <p:cBhvr>
                                        <p:cTn id="95" dur="13">
                                          <p:stCondLst>
                                            <p:cond delay="821"/>
                                          </p:stCondLst>
                                        </p:cTn>
                                        <p:tgtEl>
                                          <p:spTgt spid="6"/>
                                        </p:tgtEl>
                                      </p:cBhvr>
                                      <p:to x="100000" y="90000"/>
                                    </p:animScale>
                                    <p:animScale>
                                      <p:cBhvr>
                                        <p:cTn id="96" dur="83" decel="50000">
                                          <p:stCondLst>
                                            <p:cond delay="834"/>
                                          </p:stCondLst>
                                        </p:cTn>
                                        <p:tgtEl>
                                          <p:spTgt spid="6"/>
                                        </p:tgtEl>
                                      </p:cBhvr>
                                      <p:to x="100000" y="100000"/>
                                    </p:animScale>
                                    <p:animScale>
                                      <p:cBhvr>
                                        <p:cTn id="97" dur="13">
                                          <p:stCondLst>
                                            <p:cond delay="904"/>
                                          </p:stCondLst>
                                        </p:cTn>
                                        <p:tgtEl>
                                          <p:spTgt spid="6"/>
                                        </p:tgtEl>
                                      </p:cBhvr>
                                      <p:to x="100000" y="95000"/>
                                    </p:animScale>
                                    <p:animScale>
                                      <p:cBhvr>
                                        <p:cTn id="98" dur="83" decel="50000">
                                          <p:stCondLst>
                                            <p:cond delay="917"/>
                                          </p:stCondLst>
                                        </p:cTn>
                                        <p:tgtEl>
                                          <p:spTgt spid="6"/>
                                        </p:tgtEl>
                                      </p:cBhvr>
                                      <p:to x="100000" y="100000"/>
                                    </p:animScale>
                                  </p:childTnLst>
                                </p:cTn>
                              </p:par>
                            </p:childTnLst>
                          </p:cTn>
                        </p:par>
                        <p:par>
                          <p:cTn id="99" fill="hold">
                            <p:stCondLst>
                              <p:cond delay="2000"/>
                            </p:stCondLst>
                            <p:childTnLst>
                              <p:par>
                                <p:cTn id="100" presetID="26" presetClass="entr" presetSubtype="0" fill="hold" grpId="0" nodeType="after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wipe(down)">
                                      <p:cBhvr>
                                        <p:cTn id="102" dur="290">
                                          <p:stCondLst>
                                            <p:cond delay="0"/>
                                          </p:stCondLst>
                                        </p:cTn>
                                        <p:tgtEl>
                                          <p:spTgt spid="25"/>
                                        </p:tgtEl>
                                      </p:cBhvr>
                                    </p:animEffect>
                                    <p:anim calcmode="lin" valueType="num">
                                      <p:cBhvr>
                                        <p:cTn id="103"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04"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05"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106"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107"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108" dur="13">
                                          <p:stCondLst>
                                            <p:cond delay="325"/>
                                          </p:stCondLst>
                                        </p:cTn>
                                        <p:tgtEl>
                                          <p:spTgt spid="25"/>
                                        </p:tgtEl>
                                      </p:cBhvr>
                                      <p:to x="100000" y="60000"/>
                                    </p:animScale>
                                    <p:animScale>
                                      <p:cBhvr>
                                        <p:cTn id="109" dur="83" decel="50000">
                                          <p:stCondLst>
                                            <p:cond delay="338"/>
                                          </p:stCondLst>
                                        </p:cTn>
                                        <p:tgtEl>
                                          <p:spTgt spid="25"/>
                                        </p:tgtEl>
                                      </p:cBhvr>
                                      <p:to x="100000" y="100000"/>
                                    </p:animScale>
                                    <p:animScale>
                                      <p:cBhvr>
                                        <p:cTn id="110" dur="13">
                                          <p:stCondLst>
                                            <p:cond delay="656"/>
                                          </p:stCondLst>
                                        </p:cTn>
                                        <p:tgtEl>
                                          <p:spTgt spid="25"/>
                                        </p:tgtEl>
                                      </p:cBhvr>
                                      <p:to x="100000" y="80000"/>
                                    </p:animScale>
                                    <p:animScale>
                                      <p:cBhvr>
                                        <p:cTn id="111" dur="83" decel="50000">
                                          <p:stCondLst>
                                            <p:cond delay="669"/>
                                          </p:stCondLst>
                                        </p:cTn>
                                        <p:tgtEl>
                                          <p:spTgt spid="25"/>
                                        </p:tgtEl>
                                      </p:cBhvr>
                                      <p:to x="100000" y="100000"/>
                                    </p:animScale>
                                    <p:animScale>
                                      <p:cBhvr>
                                        <p:cTn id="112" dur="13">
                                          <p:stCondLst>
                                            <p:cond delay="821"/>
                                          </p:stCondLst>
                                        </p:cTn>
                                        <p:tgtEl>
                                          <p:spTgt spid="25"/>
                                        </p:tgtEl>
                                      </p:cBhvr>
                                      <p:to x="100000" y="90000"/>
                                    </p:animScale>
                                    <p:animScale>
                                      <p:cBhvr>
                                        <p:cTn id="113" dur="83" decel="50000">
                                          <p:stCondLst>
                                            <p:cond delay="834"/>
                                          </p:stCondLst>
                                        </p:cTn>
                                        <p:tgtEl>
                                          <p:spTgt spid="25"/>
                                        </p:tgtEl>
                                      </p:cBhvr>
                                      <p:to x="100000" y="100000"/>
                                    </p:animScale>
                                    <p:animScale>
                                      <p:cBhvr>
                                        <p:cTn id="114" dur="13">
                                          <p:stCondLst>
                                            <p:cond delay="904"/>
                                          </p:stCondLst>
                                        </p:cTn>
                                        <p:tgtEl>
                                          <p:spTgt spid="25"/>
                                        </p:tgtEl>
                                      </p:cBhvr>
                                      <p:to x="100000" y="95000"/>
                                    </p:animScale>
                                    <p:animScale>
                                      <p:cBhvr>
                                        <p:cTn id="115" dur="83" decel="50000">
                                          <p:stCondLst>
                                            <p:cond delay="917"/>
                                          </p:stCondLst>
                                        </p:cTn>
                                        <p:tgtEl>
                                          <p:spTgt spid="25"/>
                                        </p:tgtEl>
                                      </p:cBhvr>
                                      <p:to x="100000" y="100000"/>
                                    </p:animScale>
                                  </p:childTnLst>
                                </p:cTn>
                              </p:par>
                            </p:childTnLst>
                          </p:cTn>
                        </p:par>
                        <p:par>
                          <p:cTn id="116" fill="hold">
                            <p:stCondLst>
                              <p:cond delay="3000"/>
                            </p:stCondLst>
                            <p:childTnLst>
                              <p:par>
                                <p:cTn id="117" presetID="26" presetClass="entr" presetSubtype="0" fill="hold" grpId="0" nodeType="afterEffect">
                                  <p:stCondLst>
                                    <p:cond delay="0"/>
                                  </p:stCondLst>
                                  <p:childTnLst>
                                    <p:set>
                                      <p:cBhvr>
                                        <p:cTn id="118" dur="1" fill="hold">
                                          <p:stCondLst>
                                            <p:cond delay="0"/>
                                          </p:stCondLst>
                                        </p:cTn>
                                        <p:tgtEl>
                                          <p:spTgt spid="7"/>
                                        </p:tgtEl>
                                        <p:attrNameLst>
                                          <p:attrName>style.visibility</p:attrName>
                                        </p:attrNameLst>
                                      </p:cBhvr>
                                      <p:to>
                                        <p:strVal val="visible"/>
                                      </p:to>
                                    </p:set>
                                    <p:animEffect transition="in" filter="wipe(down)">
                                      <p:cBhvr>
                                        <p:cTn id="119" dur="290">
                                          <p:stCondLst>
                                            <p:cond delay="0"/>
                                          </p:stCondLst>
                                        </p:cTn>
                                        <p:tgtEl>
                                          <p:spTgt spid="7"/>
                                        </p:tgtEl>
                                      </p:cBhvr>
                                    </p:animEffect>
                                    <p:anim calcmode="lin" valueType="num">
                                      <p:cBhvr>
                                        <p:cTn id="120"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1"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22"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23"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24"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25" dur="13">
                                          <p:stCondLst>
                                            <p:cond delay="325"/>
                                          </p:stCondLst>
                                        </p:cTn>
                                        <p:tgtEl>
                                          <p:spTgt spid="7"/>
                                        </p:tgtEl>
                                      </p:cBhvr>
                                      <p:to x="100000" y="60000"/>
                                    </p:animScale>
                                    <p:animScale>
                                      <p:cBhvr>
                                        <p:cTn id="126" dur="83" decel="50000">
                                          <p:stCondLst>
                                            <p:cond delay="338"/>
                                          </p:stCondLst>
                                        </p:cTn>
                                        <p:tgtEl>
                                          <p:spTgt spid="7"/>
                                        </p:tgtEl>
                                      </p:cBhvr>
                                      <p:to x="100000" y="100000"/>
                                    </p:animScale>
                                    <p:animScale>
                                      <p:cBhvr>
                                        <p:cTn id="127" dur="13">
                                          <p:stCondLst>
                                            <p:cond delay="656"/>
                                          </p:stCondLst>
                                        </p:cTn>
                                        <p:tgtEl>
                                          <p:spTgt spid="7"/>
                                        </p:tgtEl>
                                      </p:cBhvr>
                                      <p:to x="100000" y="80000"/>
                                    </p:animScale>
                                    <p:animScale>
                                      <p:cBhvr>
                                        <p:cTn id="128" dur="83" decel="50000">
                                          <p:stCondLst>
                                            <p:cond delay="669"/>
                                          </p:stCondLst>
                                        </p:cTn>
                                        <p:tgtEl>
                                          <p:spTgt spid="7"/>
                                        </p:tgtEl>
                                      </p:cBhvr>
                                      <p:to x="100000" y="100000"/>
                                    </p:animScale>
                                    <p:animScale>
                                      <p:cBhvr>
                                        <p:cTn id="129" dur="13">
                                          <p:stCondLst>
                                            <p:cond delay="821"/>
                                          </p:stCondLst>
                                        </p:cTn>
                                        <p:tgtEl>
                                          <p:spTgt spid="7"/>
                                        </p:tgtEl>
                                      </p:cBhvr>
                                      <p:to x="100000" y="90000"/>
                                    </p:animScale>
                                    <p:animScale>
                                      <p:cBhvr>
                                        <p:cTn id="130" dur="83" decel="50000">
                                          <p:stCondLst>
                                            <p:cond delay="834"/>
                                          </p:stCondLst>
                                        </p:cTn>
                                        <p:tgtEl>
                                          <p:spTgt spid="7"/>
                                        </p:tgtEl>
                                      </p:cBhvr>
                                      <p:to x="100000" y="100000"/>
                                    </p:animScale>
                                    <p:animScale>
                                      <p:cBhvr>
                                        <p:cTn id="131" dur="13">
                                          <p:stCondLst>
                                            <p:cond delay="904"/>
                                          </p:stCondLst>
                                        </p:cTn>
                                        <p:tgtEl>
                                          <p:spTgt spid="7"/>
                                        </p:tgtEl>
                                      </p:cBhvr>
                                      <p:to x="100000" y="95000"/>
                                    </p:animScale>
                                    <p:animScale>
                                      <p:cBhvr>
                                        <p:cTn id="132" dur="83" decel="50000">
                                          <p:stCondLst>
                                            <p:cond delay="917"/>
                                          </p:stCondLst>
                                        </p:cTn>
                                        <p:tgtEl>
                                          <p:spTgt spid="7"/>
                                        </p:tgtEl>
                                      </p:cBhvr>
                                      <p:to x="100000" y="100000"/>
                                    </p:animScale>
                                  </p:childTnLst>
                                </p:cTn>
                              </p:par>
                            </p:childTnLst>
                          </p:cTn>
                        </p:par>
                        <p:par>
                          <p:cTn id="133" fill="hold">
                            <p:stCondLst>
                              <p:cond delay="4000"/>
                            </p:stCondLst>
                            <p:childTnLst>
                              <p:par>
                                <p:cTn id="134" presetID="26" presetClass="entr" presetSubtype="0" fill="hold" grpId="0" nodeType="afterEffect">
                                  <p:stCondLst>
                                    <p:cond delay="0"/>
                                  </p:stCondLst>
                                  <p:childTnLst>
                                    <p:set>
                                      <p:cBhvr>
                                        <p:cTn id="135" dur="1" fill="hold">
                                          <p:stCondLst>
                                            <p:cond delay="0"/>
                                          </p:stCondLst>
                                        </p:cTn>
                                        <p:tgtEl>
                                          <p:spTgt spid="17"/>
                                        </p:tgtEl>
                                        <p:attrNameLst>
                                          <p:attrName>style.visibility</p:attrName>
                                        </p:attrNameLst>
                                      </p:cBhvr>
                                      <p:to>
                                        <p:strVal val="visible"/>
                                      </p:to>
                                    </p:set>
                                    <p:animEffect transition="in" filter="wipe(down)">
                                      <p:cBhvr>
                                        <p:cTn id="136" dur="290">
                                          <p:stCondLst>
                                            <p:cond delay="0"/>
                                          </p:stCondLst>
                                        </p:cTn>
                                        <p:tgtEl>
                                          <p:spTgt spid="17"/>
                                        </p:tgtEl>
                                      </p:cBhvr>
                                    </p:animEffect>
                                    <p:anim calcmode="lin" valueType="num">
                                      <p:cBhvr>
                                        <p:cTn id="137"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38"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39"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40"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41"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42" dur="13">
                                          <p:stCondLst>
                                            <p:cond delay="325"/>
                                          </p:stCondLst>
                                        </p:cTn>
                                        <p:tgtEl>
                                          <p:spTgt spid="17"/>
                                        </p:tgtEl>
                                      </p:cBhvr>
                                      <p:to x="100000" y="60000"/>
                                    </p:animScale>
                                    <p:animScale>
                                      <p:cBhvr>
                                        <p:cTn id="143" dur="83" decel="50000">
                                          <p:stCondLst>
                                            <p:cond delay="338"/>
                                          </p:stCondLst>
                                        </p:cTn>
                                        <p:tgtEl>
                                          <p:spTgt spid="17"/>
                                        </p:tgtEl>
                                      </p:cBhvr>
                                      <p:to x="100000" y="100000"/>
                                    </p:animScale>
                                    <p:animScale>
                                      <p:cBhvr>
                                        <p:cTn id="144" dur="13">
                                          <p:stCondLst>
                                            <p:cond delay="656"/>
                                          </p:stCondLst>
                                        </p:cTn>
                                        <p:tgtEl>
                                          <p:spTgt spid="17"/>
                                        </p:tgtEl>
                                      </p:cBhvr>
                                      <p:to x="100000" y="80000"/>
                                    </p:animScale>
                                    <p:animScale>
                                      <p:cBhvr>
                                        <p:cTn id="145" dur="83" decel="50000">
                                          <p:stCondLst>
                                            <p:cond delay="669"/>
                                          </p:stCondLst>
                                        </p:cTn>
                                        <p:tgtEl>
                                          <p:spTgt spid="17"/>
                                        </p:tgtEl>
                                      </p:cBhvr>
                                      <p:to x="100000" y="100000"/>
                                    </p:animScale>
                                    <p:animScale>
                                      <p:cBhvr>
                                        <p:cTn id="146" dur="13">
                                          <p:stCondLst>
                                            <p:cond delay="821"/>
                                          </p:stCondLst>
                                        </p:cTn>
                                        <p:tgtEl>
                                          <p:spTgt spid="17"/>
                                        </p:tgtEl>
                                      </p:cBhvr>
                                      <p:to x="100000" y="90000"/>
                                    </p:animScale>
                                    <p:animScale>
                                      <p:cBhvr>
                                        <p:cTn id="147" dur="83" decel="50000">
                                          <p:stCondLst>
                                            <p:cond delay="834"/>
                                          </p:stCondLst>
                                        </p:cTn>
                                        <p:tgtEl>
                                          <p:spTgt spid="17"/>
                                        </p:tgtEl>
                                      </p:cBhvr>
                                      <p:to x="100000" y="100000"/>
                                    </p:animScale>
                                    <p:animScale>
                                      <p:cBhvr>
                                        <p:cTn id="148" dur="13">
                                          <p:stCondLst>
                                            <p:cond delay="904"/>
                                          </p:stCondLst>
                                        </p:cTn>
                                        <p:tgtEl>
                                          <p:spTgt spid="17"/>
                                        </p:tgtEl>
                                      </p:cBhvr>
                                      <p:to x="100000" y="95000"/>
                                    </p:animScale>
                                    <p:animScale>
                                      <p:cBhvr>
                                        <p:cTn id="149" dur="83" decel="50000">
                                          <p:stCondLst>
                                            <p:cond delay="917"/>
                                          </p:stCondLst>
                                        </p:cTn>
                                        <p:tgtEl>
                                          <p:spTgt spid="17"/>
                                        </p:tgtEl>
                                      </p:cBhvr>
                                      <p:to x="100000" y="100000"/>
                                    </p:animScale>
                                  </p:childTnLst>
                                </p:cTn>
                              </p:par>
                            </p:childTnLst>
                          </p:cTn>
                        </p:par>
                        <p:par>
                          <p:cTn id="150" fill="hold">
                            <p:stCondLst>
                              <p:cond delay="5000"/>
                            </p:stCondLst>
                            <p:childTnLst>
                              <p:par>
                                <p:cTn id="151" presetID="26" presetClass="entr" presetSubtype="0" fill="hold" grpId="0" nodeType="afterEffect">
                                  <p:stCondLst>
                                    <p:cond delay="0"/>
                                  </p:stCondLst>
                                  <p:childTnLst>
                                    <p:set>
                                      <p:cBhvr>
                                        <p:cTn id="152" dur="1" fill="hold">
                                          <p:stCondLst>
                                            <p:cond delay="0"/>
                                          </p:stCondLst>
                                        </p:cTn>
                                        <p:tgtEl>
                                          <p:spTgt spid="22"/>
                                        </p:tgtEl>
                                        <p:attrNameLst>
                                          <p:attrName>style.visibility</p:attrName>
                                        </p:attrNameLst>
                                      </p:cBhvr>
                                      <p:to>
                                        <p:strVal val="visible"/>
                                      </p:to>
                                    </p:set>
                                    <p:animEffect transition="in" filter="wipe(down)">
                                      <p:cBhvr>
                                        <p:cTn id="153" dur="290">
                                          <p:stCondLst>
                                            <p:cond delay="0"/>
                                          </p:stCondLst>
                                        </p:cTn>
                                        <p:tgtEl>
                                          <p:spTgt spid="22"/>
                                        </p:tgtEl>
                                      </p:cBhvr>
                                    </p:animEffect>
                                    <p:anim calcmode="lin" valueType="num">
                                      <p:cBhvr>
                                        <p:cTn id="154" dur="911"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55" dur="332"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56" dur="332" tmFilter="0, 0; 0.125,0.2665; 0.25,0.4; 0.375,0.465; 0.5,0.5;  0.625,0.535; 0.75,0.6; 0.875,0.7335; 1,1">
                                          <p:stCondLst>
                                            <p:cond delay="332"/>
                                          </p:stCondLst>
                                        </p:cTn>
                                        <p:tgtEl>
                                          <p:spTgt spid="22"/>
                                        </p:tgtEl>
                                        <p:attrNameLst>
                                          <p:attrName>ppt_y</p:attrName>
                                        </p:attrNameLst>
                                      </p:cBhvr>
                                      <p:tavLst>
                                        <p:tav tm="0" fmla="#ppt_y-sin(pi*$)/9">
                                          <p:val>
                                            <p:fltVal val="0"/>
                                          </p:val>
                                        </p:tav>
                                        <p:tav tm="100000">
                                          <p:val>
                                            <p:fltVal val="1"/>
                                          </p:val>
                                        </p:tav>
                                      </p:tavLst>
                                    </p:anim>
                                    <p:anim calcmode="lin" valueType="num">
                                      <p:cBhvr>
                                        <p:cTn id="157" dur="166" tmFilter="0, 0; 0.125,0.2665; 0.25,0.4; 0.375,0.465; 0.5,0.5;  0.625,0.535; 0.75,0.6; 0.875,0.7335; 1,1">
                                          <p:stCondLst>
                                            <p:cond delay="662"/>
                                          </p:stCondLst>
                                        </p:cTn>
                                        <p:tgtEl>
                                          <p:spTgt spid="22"/>
                                        </p:tgtEl>
                                        <p:attrNameLst>
                                          <p:attrName>ppt_y</p:attrName>
                                        </p:attrNameLst>
                                      </p:cBhvr>
                                      <p:tavLst>
                                        <p:tav tm="0" fmla="#ppt_y-sin(pi*$)/27">
                                          <p:val>
                                            <p:fltVal val="0"/>
                                          </p:val>
                                        </p:tav>
                                        <p:tav tm="100000">
                                          <p:val>
                                            <p:fltVal val="1"/>
                                          </p:val>
                                        </p:tav>
                                      </p:tavLst>
                                    </p:anim>
                                    <p:anim calcmode="lin" valueType="num">
                                      <p:cBhvr>
                                        <p:cTn id="158" dur="82" tmFilter="0, 0; 0.125,0.2665; 0.25,0.4; 0.375,0.465; 0.5,0.5;  0.625,0.535; 0.75,0.6; 0.875,0.7335; 1,1">
                                          <p:stCondLst>
                                            <p:cond delay="828"/>
                                          </p:stCondLst>
                                        </p:cTn>
                                        <p:tgtEl>
                                          <p:spTgt spid="22"/>
                                        </p:tgtEl>
                                        <p:attrNameLst>
                                          <p:attrName>ppt_y</p:attrName>
                                        </p:attrNameLst>
                                      </p:cBhvr>
                                      <p:tavLst>
                                        <p:tav tm="0" fmla="#ppt_y-sin(pi*$)/81">
                                          <p:val>
                                            <p:fltVal val="0"/>
                                          </p:val>
                                        </p:tav>
                                        <p:tav tm="100000">
                                          <p:val>
                                            <p:fltVal val="1"/>
                                          </p:val>
                                        </p:tav>
                                      </p:tavLst>
                                    </p:anim>
                                    <p:animScale>
                                      <p:cBhvr>
                                        <p:cTn id="159" dur="13">
                                          <p:stCondLst>
                                            <p:cond delay="325"/>
                                          </p:stCondLst>
                                        </p:cTn>
                                        <p:tgtEl>
                                          <p:spTgt spid="22"/>
                                        </p:tgtEl>
                                      </p:cBhvr>
                                      <p:to x="100000" y="60000"/>
                                    </p:animScale>
                                    <p:animScale>
                                      <p:cBhvr>
                                        <p:cTn id="160" dur="83" decel="50000">
                                          <p:stCondLst>
                                            <p:cond delay="338"/>
                                          </p:stCondLst>
                                        </p:cTn>
                                        <p:tgtEl>
                                          <p:spTgt spid="22"/>
                                        </p:tgtEl>
                                      </p:cBhvr>
                                      <p:to x="100000" y="100000"/>
                                    </p:animScale>
                                    <p:animScale>
                                      <p:cBhvr>
                                        <p:cTn id="161" dur="13">
                                          <p:stCondLst>
                                            <p:cond delay="656"/>
                                          </p:stCondLst>
                                        </p:cTn>
                                        <p:tgtEl>
                                          <p:spTgt spid="22"/>
                                        </p:tgtEl>
                                      </p:cBhvr>
                                      <p:to x="100000" y="80000"/>
                                    </p:animScale>
                                    <p:animScale>
                                      <p:cBhvr>
                                        <p:cTn id="162" dur="83" decel="50000">
                                          <p:stCondLst>
                                            <p:cond delay="669"/>
                                          </p:stCondLst>
                                        </p:cTn>
                                        <p:tgtEl>
                                          <p:spTgt spid="22"/>
                                        </p:tgtEl>
                                      </p:cBhvr>
                                      <p:to x="100000" y="100000"/>
                                    </p:animScale>
                                    <p:animScale>
                                      <p:cBhvr>
                                        <p:cTn id="163" dur="13">
                                          <p:stCondLst>
                                            <p:cond delay="821"/>
                                          </p:stCondLst>
                                        </p:cTn>
                                        <p:tgtEl>
                                          <p:spTgt spid="22"/>
                                        </p:tgtEl>
                                      </p:cBhvr>
                                      <p:to x="100000" y="90000"/>
                                    </p:animScale>
                                    <p:animScale>
                                      <p:cBhvr>
                                        <p:cTn id="164" dur="83" decel="50000">
                                          <p:stCondLst>
                                            <p:cond delay="834"/>
                                          </p:stCondLst>
                                        </p:cTn>
                                        <p:tgtEl>
                                          <p:spTgt spid="22"/>
                                        </p:tgtEl>
                                      </p:cBhvr>
                                      <p:to x="100000" y="100000"/>
                                    </p:animScale>
                                    <p:animScale>
                                      <p:cBhvr>
                                        <p:cTn id="165" dur="13">
                                          <p:stCondLst>
                                            <p:cond delay="904"/>
                                          </p:stCondLst>
                                        </p:cTn>
                                        <p:tgtEl>
                                          <p:spTgt spid="22"/>
                                        </p:tgtEl>
                                      </p:cBhvr>
                                      <p:to x="100000" y="95000"/>
                                    </p:animScale>
                                    <p:animScale>
                                      <p:cBhvr>
                                        <p:cTn id="166" dur="83" decel="50000">
                                          <p:stCondLst>
                                            <p:cond delay="917"/>
                                          </p:stCondLst>
                                        </p:cTn>
                                        <p:tgtEl>
                                          <p:spTgt spid="22"/>
                                        </p:tgtEl>
                                      </p:cBhvr>
                                      <p:to x="100000" y="100000"/>
                                    </p:animScale>
                                  </p:childTnLst>
                                </p:cTn>
                              </p:par>
                            </p:childTnLst>
                          </p:cTn>
                        </p:par>
                        <p:par>
                          <p:cTn id="167" fill="hold">
                            <p:stCondLst>
                              <p:cond delay="6000"/>
                            </p:stCondLst>
                            <p:childTnLst>
                              <p:par>
                                <p:cTn id="168" presetID="26" presetClass="entr" presetSubtype="0" fill="hold" grpId="0" nodeType="afterEffect">
                                  <p:stCondLst>
                                    <p:cond delay="0"/>
                                  </p:stCondLst>
                                  <p:childTnLst>
                                    <p:set>
                                      <p:cBhvr>
                                        <p:cTn id="169" dur="1" fill="hold">
                                          <p:stCondLst>
                                            <p:cond delay="0"/>
                                          </p:stCondLst>
                                        </p:cTn>
                                        <p:tgtEl>
                                          <p:spTgt spid="8"/>
                                        </p:tgtEl>
                                        <p:attrNameLst>
                                          <p:attrName>style.visibility</p:attrName>
                                        </p:attrNameLst>
                                      </p:cBhvr>
                                      <p:to>
                                        <p:strVal val="visible"/>
                                      </p:to>
                                    </p:set>
                                    <p:animEffect transition="in" filter="wipe(down)">
                                      <p:cBhvr>
                                        <p:cTn id="170" dur="290">
                                          <p:stCondLst>
                                            <p:cond delay="0"/>
                                          </p:stCondLst>
                                        </p:cTn>
                                        <p:tgtEl>
                                          <p:spTgt spid="8"/>
                                        </p:tgtEl>
                                      </p:cBhvr>
                                    </p:animEffect>
                                    <p:anim calcmode="lin" valueType="num">
                                      <p:cBhvr>
                                        <p:cTn id="171"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72"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73"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174"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175"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176" dur="13">
                                          <p:stCondLst>
                                            <p:cond delay="325"/>
                                          </p:stCondLst>
                                        </p:cTn>
                                        <p:tgtEl>
                                          <p:spTgt spid="8"/>
                                        </p:tgtEl>
                                      </p:cBhvr>
                                      <p:to x="100000" y="60000"/>
                                    </p:animScale>
                                    <p:animScale>
                                      <p:cBhvr>
                                        <p:cTn id="177" dur="83" decel="50000">
                                          <p:stCondLst>
                                            <p:cond delay="338"/>
                                          </p:stCondLst>
                                        </p:cTn>
                                        <p:tgtEl>
                                          <p:spTgt spid="8"/>
                                        </p:tgtEl>
                                      </p:cBhvr>
                                      <p:to x="100000" y="100000"/>
                                    </p:animScale>
                                    <p:animScale>
                                      <p:cBhvr>
                                        <p:cTn id="178" dur="13">
                                          <p:stCondLst>
                                            <p:cond delay="656"/>
                                          </p:stCondLst>
                                        </p:cTn>
                                        <p:tgtEl>
                                          <p:spTgt spid="8"/>
                                        </p:tgtEl>
                                      </p:cBhvr>
                                      <p:to x="100000" y="80000"/>
                                    </p:animScale>
                                    <p:animScale>
                                      <p:cBhvr>
                                        <p:cTn id="179" dur="83" decel="50000">
                                          <p:stCondLst>
                                            <p:cond delay="669"/>
                                          </p:stCondLst>
                                        </p:cTn>
                                        <p:tgtEl>
                                          <p:spTgt spid="8"/>
                                        </p:tgtEl>
                                      </p:cBhvr>
                                      <p:to x="100000" y="100000"/>
                                    </p:animScale>
                                    <p:animScale>
                                      <p:cBhvr>
                                        <p:cTn id="180" dur="13">
                                          <p:stCondLst>
                                            <p:cond delay="821"/>
                                          </p:stCondLst>
                                        </p:cTn>
                                        <p:tgtEl>
                                          <p:spTgt spid="8"/>
                                        </p:tgtEl>
                                      </p:cBhvr>
                                      <p:to x="100000" y="90000"/>
                                    </p:animScale>
                                    <p:animScale>
                                      <p:cBhvr>
                                        <p:cTn id="181" dur="83" decel="50000">
                                          <p:stCondLst>
                                            <p:cond delay="834"/>
                                          </p:stCondLst>
                                        </p:cTn>
                                        <p:tgtEl>
                                          <p:spTgt spid="8"/>
                                        </p:tgtEl>
                                      </p:cBhvr>
                                      <p:to x="100000" y="100000"/>
                                    </p:animScale>
                                    <p:animScale>
                                      <p:cBhvr>
                                        <p:cTn id="182" dur="13">
                                          <p:stCondLst>
                                            <p:cond delay="904"/>
                                          </p:stCondLst>
                                        </p:cTn>
                                        <p:tgtEl>
                                          <p:spTgt spid="8"/>
                                        </p:tgtEl>
                                      </p:cBhvr>
                                      <p:to x="100000" y="95000"/>
                                    </p:animScale>
                                    <p:animScale>
                                      <p:cBhvr>
                                        <p:cTn id="183" dur="83" decel="50000">
                                          <p:stCondLst>
                                            <p:cond delay="917"/>
                                          </p:stCondLst>
                                        </p:cTn>
                                        <p:tgtEl>
                                          <p:spTgt spid="8"/>
                                        </p:tgtEl>
                                      </p:cBhvr>
                                      <p:to x="100000" y="100000"/>
                                    </p:animScale>
                                  </p:childTnLst>
                                </p:cTn>
                              </p:par>
                            </p:childTnLst>
                          </p:cTn>
                        </p:par>
                        <p:par>
                          <p:cTn id="184" fill="hold">
                            <p:stCondLst>
                              <p:cond delay="7000"/>
                            </p:stCondLst>
                            <p:childTnLst>
                              <p:par>
                                <p:cTn id="185" presetID="26" presetClass="entr" presetSubtype="0" fill="hold" grpId="0" nodeType="afterEffect">
                                  <p:stCondLst>
                                    <p:cond delay="0"/>
                                  </p:stCondLst>
                                  <p:childTnLst>
                                    <p:set>
                                      <p:cBhvr>
                                        <p:cTn id="186" dur="1" fill="hold">
                                          <p:stCondLst>
                                            <p:cond delay="0"/>
                                          </p:stCondLst>
                                        </p:cTn>
                                        <p:tgtEl>
                                          <p:spTgt spid="18"/>
                                        </p:tgtEl>
                                        <p:attrNameLst>
                                          <p:attrName>style.visibility</p:attrName>
                                        </p:attrNameLst>
                                      </p:cBhvr>
                                      <p:to>
                                        <p:strVal val="visible"/>
                                      </p:to>
                                    </p:set>
                                    <p:animEffect transition="in" filter="wipe(down)">
                                      <p:cBhvr>
                                        <p:cTn id="187" dur="290">
                                          <p:stCondLst>
                                            <p:cond delay="0"/>
                                          </p:stCondLst>
                                        </p:cTn>
                                        <p:tgtEl>
                                          <p:spTgt spid="18"/>
                                        </p:tgtEl>
                                      </p:cBhvr>
                                    </p:animEffect>
                                    <p:anim calcmode="lin" valueType="num">
                                      <p:cBhvr>
                                        <p:cTn id="188"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89"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90"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191"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192"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193" dur="13">
                                          <p:stCondLst>
                                            <p:cond delay="325"/>
                                          </p:stCondLst>
                                        </p:cTn>
                                        <p:tgtEl>
                                          <p:spTgt spid="18"/>
                                        </p:tgtEl>
                                      </p:cBhvr>
                                      <p:to x="100000" y="60000"/>
                                    </p:animScale>
                                    <p:animScale>
                                      <p:cBhvr>
                                        <p:cTn id="194" dur="83" decel="50000">
                                          <p:stCondLst>
                                            <p:cond delay="338"/>
                                          </p:stCondLst>
                                        </p:cTn>
                                        <p:tgtEl>
                                          <p:spTgt spid="18"/>
                                        </p:tgtEl>
                                      </p:cBhvr>
                                      <p:to x="100000" y="100000"/>
                                    </p:animScale>
                                    <p:animScale>
                                      <p:cBhvr>
                                        <p:cTn id="195" dur="13">
                                          <p:stCondLst>
                                            <p:cond delay="656"/>
                                          </p:stCondLst>
                                        </p:cTn>
                                        <p:tgtEl>
                                          <p:spTgt spid="18"/>
                                        </p:tgtEl>
                                      </p:cBhvr>
                                      <p:to x="100000" y="80000"/>
                                    </p:animScale>
                                    <p:animScale>
                                      <p:cBhvr>
                                        <p:cTn id="196" dur="83" decel="50000">
                                          <p:stCondLst>
                                            <p:cond delay="669"/>
                                          </p:stCondLst>
                                        </p:cTn>
                                        <p:tgtEl>
                                          <p:spTgt spid="18"/>
                                        </p:tgtEl>
                                      </p:cBhvr>
                                      <p:to x="100000" y="100000"/>
                                    </p:animScale>
                                    <p:animScale>
                                      <p:cBhvr>
                                        <p:cTn id="197" dur="13">
                                          <p:stCondLst>
                                            <p:cond delay="821"/>
                                          </p:stCondLst>
                                        </p:cTn>
                                        <p:tgtEl>
                                          <p:spTgt spid="18"/>
                                        </p:tgtEl>
                                      </p:cBhvr>
                                      <p:to x="100000" y="90000"/>
                                    </p:animScale>
                                    <p:animScale>
                                      <p:cBhvr>
                                        <p:cTn id="198" dur="83" decel="50000">
                                          <p:stCondLst>
                                            <p:cond delay="834"/>
                                          </p:stCondLst>
                                        </p:cTn>
                                        <p:tgtEl>
                                          <p:spTgt spid="18"/>
                                        </p:tgtEl>
                                      </p:cBhvr>
                                      <p:to x="100000" y="100000"/>
                                    </p:animScale>
                                    <p:animScale>
                                      <p:cBhvr>
                                        <p:cTn id="199" dur="13">
                                          <p:stCondLst>
                                            <p:cond delay="904"/>
                                          </p:stCondLst>
                                        </p:cTn>
                                        <p:tgtEl>
                                          <p:spTgt spid="18"/>
                                        </p:tgtEl>
                                      </p:cBhvr>
                                      <p:to x="100000" y="95000"/>
                                    </p:animScale>
                                    <p:animScale>
                                      <p:cBhvr>
                                        <p:cTn id="200" dur="83" decel="50000">
                                          <p:stCondLst>
                                            <p:cond delay="917"/>
                                          </p:stCondLst>
                                        </p:cTn>
                                        <p:tgtEl>
                                          <p:spTgt spid="18"/>
                                        </p:tgtEl>
                                      </p:cBhvr>
                                      <p:to x="100000" y="100000"/>
                                    </p:animScale>
                                  </p:childTnLst>
                                </p:cTn>
                              </p:par>
                            </p:childTnLst>
                          </p:cTn>
                        </p:par>
                        <p:par>
                          <p:cTn id="201" fill="hold">
                            <p:stCondLst>
                              <p:cond delay="8000"/>
                            </p:stCondLst>
                            <p:childTnLst>
                              <p:par>
                                <p:cTn id="202" presetID="26" presetClass="entr" presetSubtype="0" fill="hold" grpId="0" nodeType="afterEffect">
                                  <p:stCondLst>
                                    <p:cond delay="0"/>
                                  </p:stCondLst>
                                  <p:childTnLst>
                                    <p:set>
                                      <p:cBhvr>
                                        <p:cTn id="203" dur="1" fill="hold">
                                          <p:stCondLst>
                                            <p:cond delay="0"/>
                                          </p:stCondLst>
                                        </p:cTn>
                                        <p:tgtEl>
                                          <p:spTgt spid="19"/>
                                        </p:tgtEl>
                                        <p:attrNameLst>
                                          <p:attrName>style.visibility</p:attrName>
                                        </p:attrNameLst>
                                      </p:cBhvr>
                                      <p:to>
                                        <p:strVal val="visible"/>
                                      </p:to>
                                    </p:set>
                                    <p:animEffect transition="in" filter="wipe(down)">
                                      <p:cBhvr>
                                        <p:cTn id="204" dur="290">
                                          <p:stCondLst>
                                            <p:cond delay="0"/>
                                          </p:stCondLst>
                                        </p:cTn>
                                        <p:tgtEl>
                                          <p:spTgt spid="19"/>
                                        </p:tgtEl>
                                      </p:cBhvr>
                                    </p:animEffect>
                                    <p:anim calcmode="lin" valueType="num">
                                      <p:cBhvr>
                                        <p:cTn id="205"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206"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207"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208"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209"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210" dur="13">
                                          <p:stCondLst>
                                            <p:cond delay="325"/>
                                          </p:stCondLst>
                                        </p:cTn>
                                        <p:tgtEl>
                                          <p:spTgt spid="19"/>
                                        </p:tgtEl>
                                      </p:cBhvr>
                                      <p:to x="100000" y="60000"/>
                                    </p:animScale>
                                    <p:animScale>
                                      <p:cBhvr>
                                        <p:cTn id="211" dur="83" decel="50000">
                                          <p:stCondLst>
                                            <p:cond delay="338"/>
                                          </p:stCondLst>
                                        </p:cTn>
                                        <p:tgtEl>
                                          <p:spTgt spid="19"/>
                                        </p:tgtEl>
                                      </p:cBhvr>
                                      <p:to x="100000" y="100000"/>
                                    </p:animScale>
                                    <p:animScale>
                                      <p:cBhvr>
                                        <p:cTn id="212" dur="13">
                                          <p:stCondLst>
                                            <p:cond delay="656"/>
                                          </p:stCondLst>
                                        </p:cTn>
                                        <p:tgtEl>
                                          <p:spTgt spid="19"/>
                                        </p:tgtEl>
                                      </p:cBhvr>
                                      <p:to x="100000" y="80000"/>
                                    </p:animScale>
                                    <p:animScale>
                                      <p:cBhvr>
                                        <p:cTn id="213" dur="83" decel="50000">
                                          <p:stCondLst>
                                            <p:cond delay="669"/>
                                          </p:stCondLst>
                                        </p:cTn>
                                        <p:tgtEl>
                                          <p:spTgt spid="19"/>
                                        </p:tgtEl>
                                      </p:cBhvr>
                                      <p:to x="100000" y="100000"/>
                                    </p:animScale>
                                    <p:animScale>
                                      <p:cBhvr>
                                        <p:cTn id="214" dur="13">
                                          <p:stCondLst>
                                            <p:cond delay="821"/>
                                          </p:stCondLst>
                                        </p:cTn>
                                        <p:tgtEl>
                                          <p:spTgt spid="19"/>
                                        </p:tgtEl>
                                      </p:cBhvr>
                                      <p:to x="100000" y="90000"/>
                                    </p:animScale>
                                    <p:animScale>
                                      <p:cBhvr>
                                        <p:cTn id="215" dur="83" decel="50000">
                                          <p:stCondLst>
                                            <p:cond delay="834"/>
                                          </p:stCondLst>
                                        </p:cTn>
                                        <p:tgtEl>
                                          <p:spTgt spid="19"/>
                                        </p:tgtEl>
                                      </p:cBhvr>
                                      <p:to x="100000" y="100000"/>
                                    </p:animScale>
                                    <p:animScale>
                                      <p:cBhvr>
                                        <p:cTn id="216" dur="13">
                                          <p:stCondLst>
                                            <p:cond delay="904"/>
                                          </p:stCondLst>
                                        </p:cTn>
                                        <p:tgtEl>
                                          <p:spTgt spid="19"/>
                                        </p:tgtEl>
                                      </p:cBhvr>
                                      <p:to x="100000" y="95000"/>
                                    </p:animScale>
                                    <p:animScale>
                                      <p:cBhvr>
                                        <p:cTn id="217" dur="83" decel="50000">
                                          <p:stCondLst>
                                            <p:cond delay="917"/>
                                          </p:stCondLst>
                                        </p:cTn>
                                        <p:tgtEl>
                                          <p:spTgt spid="19"/>
                                        </p:tgtEl>
                                      </p:cBhvr>
                                      <p:to x="100000" y="100000"/>
                                    </p:animScale>
                                  </p:childTnLst>
                                </p:cTn>
                              </p:par>
                            </p:childTnLst>
                          </p:cTn>
                        </p:par>
                        <p:par>
                          <p:cTn id="218" fill="hold">
                            <p:stCondLst>
                              <p:cond delay="9000"/>
                            </p:stCondLst>
                            <p:childTnLst>
                              <p:par>
                                <p:cTn id="219" presetID="26" presetClass="entr" presetSubtype="0" fill="hold" grpId="0" nodeType="afterEffect">
                                  <p:stCondLst>
                                    <p:cond delay="0"/>
                                  </p:stCondLst>
                                  <p:childTnLst>
                                    <p:set>
                                      <p:cBhvr>
                                        <p:cTn id="220" dur="1" fill="hold">
                                          <p:stCondLst>
                                            <p:cond delay="0"/>
                                          </p:stCondLst>
                                        </p:cTn>
                                        <p:tgtEl>
                                          <p:spTgt spid="24"/>
                                        </p:tgtEl>
                                        <p:attrNameLst>
                                          <p:attrName>style.visibility</p:attrName>
                                        </p:attrNameLst>
                                      </p:cBhvr>
                                      <p:to>
                                        <p:strVal val="visible"/>
                                      </p:to>
                                    </p:set>
                                    <p:animEffect transition="in" filter="wipe(down)">
                                      <p:cBhvr>
                                        <p:cTn id="221" dur="290">
                                          <p:stCondLst>
                                            <p:cond delay="0"/>
                                          </p:stCondLst>
                                        </p:cTn>
                                        <p:tgtEl>
                                          <p:spTgt spid="24"/>
                                        </p:tgtEl>
                                      </p:cBhvr>
                                    </p:animEffect>
                                    <p:anim calcmode="lin" valueType="num">
                                      <p:cBhvr>
                                        <p:cTn id="222"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23"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24"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225"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226"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227" dur="13">
                                          <p:stCondLst>
                                            <p:cond delay="325"/>
                                          </p:stCondLst>
                                        </p:cTn>
                                        <p:tgtEl>
                                          <p:spTgt spid="24"/>
                                        </p:tgtEl>
                                      </p:cBhvr>
                                      <p:to x="100000" y="60000"/>
                                    </p:animScale>
                                    <p:animScale>
                                      <p:cBhvr>
                                        <p:cTn id="228" dur="83" decel="50000">
                                          <p:stCondLst>
                                            <p:cond delay="338"/>
                                          </p:stCondLst>
                                        </p:cTn>
                                        <p:tgtEl>
                                          <p:spTgt spid="24"/>
                                        </p:tgtEl>
                                      </p:cBhvr>
                                      <p:to x="100000" y="100000"/>
                                    </p:animScale>
                                    <p:animScale>
                                      <p:cBhvr>
                                        <p:cTn id="229" dur="13">
                                          <p:stCondLst>
                                            <p:cond delay="656"/>
                                          </p:stCondLst>
                                        </p:cTn>
                                        <p:tgtEl>
                                          <p:spTgt spid="24"/>
                                        </p:tgtEl>
                                      </p:cBhvr>
                                      <p:to x="100000" y="80000"/>
                                    </p:animScale>
                                    <p:animScale>
                                      <p:cBhvr>
                                        <p:cTn id="230" dur="83" decel="50000">
                                          <p:stCondLst>
                                            <p:cond delay="669"/>
                                          </p:stCondLst>
                                        </p:cTn>
                                        <p:tgtEl>
                                          <p:spTgt spid="24"/>
                                        </p:tgtEl>
                                      </p:cBhvr>
                                      <p:to x="100000" y="100000"/>
                                    </p:animScale>
                                    <p:animScale>
                                      <p:cBhvr>
                                        <p:cTn id="231" dur="13">
                                          <p:stCondLst>
                                            <p:cond delay="821"/>
                                          </p:stCondLst>
                                        </p:cTn>
                                        <p:tgtEl>
                                          <p:spTgt spid="24"/>
                                        </p:tgtEl>
                                      </p:cBhvr>
                                      <p:to x="100000" y="90000"/>
                                    </p:animScale>
                                    <p:animScale>
                                      <p:cBhvr>
                                        <p:cTn id="232" dur="83" decel="50000">
                                          <p:stCondLst>
                                            <p:cond delay="834"/>
                                          </p:stCondLst>
                                        </p:cTn>
                                        <p:tgtEl>
                                          <p:spTgt spid="24"/>
                                        </p:tgtEl>
                                      </p:cBhvr>
                                      <p:to x="100000" y="100000"/>
                                    </p:animScale>
                                    <p:animScale>
                                      <p:cBhvr>
                                        <p:cTn id="233" dur="13">
                                          <p:stCondLst>
                                            <p:cond delay="904"/>
                                          </p:stCondLst>
                                        </p:cTn>
                                        <p:tgtEl>
                                          <p:spTgt spid="24"/>
                                        </p:tgtEl>
                                      </p:cBhvr>
                                      <p:to x="100000" y="95000"/>
                                    </p:animScale>
                                    <p:animScale>
                                      <p:cBhvr>
                                        <p:cTn id="234" dur="83" decel="50000">
                                          <p:stCondLst>
                                            <p:cond delay="917"/>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2"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now we have how many services?</a:t>
            </a:r>
          </a:p>
        </p:txBody>
      </p:sp>
      <p:sp>
        <p:nvSpPr>
          <p:cNvPr id="3" name="Content Placeholder 2"/>
          <p:cNvSpPr>
            <a:spLocks noGrp="1"/>
          </p:cNvSpPr>
          <p:nvPr>
            <p:ph idx="1"/>
          </p:nvPr>
        </p:nvSpPr>
        <p:spPr/>
        <p:txBody>
          <a:bodyPr/>
          <a:lstStyle/>
          <a:p>
            <a:r>
              <a:rPr lang="en-US" dirty="0"/>
              <a:t>We typically use a load balancer for the web UI… What about the other services?</a:t>
            </a:r>
          </a:p>
          <a:p>
            <a:r>
              <a:rPr lang="en-US" dirty="0"/>
              <a:t>What if a service goes down?</a:t>
            </a:r>
          </a:p>
          <a:p>
            <a:pPr lvl="1"/>
            <a:r>
              <a:rPr lang="en-US" dirty="0"/>
              <a:t>How is the state maintained and replicated?</a:t>
            </a:r>
          </a:p>
          <a:p>
            <a:pPr lvl="1"/>
            <a:r>
              <a:rPr lang="en-US" dirty="0"/>
              <a:t>How do we monitor each service for reliability and health?</a:t>
            </a:r>
          </a:p>
          <a:p>
            <a:pPr lvl="1"/>
            <a:r>
              <a:rPr lang="en-US" dirty="0"/>
              <a:t>How do new services get spun-up to replace the lost services?</a:t>
            </a:r>
          </a:p>
          <a:p>
            <a:pPr lvl="1"/>
            <a:r>
              <a:rPr lang="en-US" dirty="0"/>
              <a:t>How are these new services added to the pool and made available?</a:t>
            </a:r>
          </a:p>
          <a:p>
            <a:pPr lvl="1"/>
            <a:endParaRPr lang="en-US" dirty="0"/>
          </a:p>
        </p:txBody>
      </p:sp>
    </p:spTree>
    <p:extLst>
      <p:ext uri="{BB962C8B-B14F-4D97-AF65-F5344CB8AC3E}">
        <p14:creationId xmlns:p14="http://schemas.microsoft.com/office/powerpoint/2010/main" val="32067507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22658</TotalTime>
  <Words>1874</Words>
  <Application>Microsoft Office PowerPoint</Application>
  <PresentationFormat>Widescreen</PresentationFormat>
  <Paragraphs>322</Paragraphs>
  <Slides>33</Slides>
  <Notes>33</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 Gothic</vt:lpstr>
      <vt:lpstr>Consolas</vt:lpstr>
      <vt:lpstr>Wingdings 3</vt:lpstr>
      <vt:lpstr>Wisp</vt:lpstr>
      <vt:lpstr>Microservices &amp; Azure Service Fabric</vt:lpstr>
      <vt:lpstr>Traditional Architecture</vt:lpstr>
      <vt:lpstr>Monolithic Design</vt:lpstr>
      <vt:lpstr>What are Microservices?</vt:lpstr>
      <vt:lpstr>Do one thing, really well</vt:lpstr>
      <vt:lpstr>Small unit of work with a Single Responsibility</vt:lpstr>
      <vt:lpstr>An individual unit that can be built, tested, deployed, and scaled independently of other services</vt:lpstr>
      <vt:lpstr>An example</vt:lpstr>
      <vt:lpstr>But now we have how many services?</vt:lpstr>
      <vt:lpstr>What is Azure Service Fabric?</vt:lpstr>
      <vt:lpstr>Service Fabric Overview</vt:lpstr>
      <vt:lpstr>Architecture</vt:lpstr>
      <vt:lpstr>Application Structure</vt:lpstr>
      <vt:lpstr>Application Package Layout</vt:lpstr>
      <vt:lpstr>Application Manifest</vt:lpstr>
      <vt:lpstr>Service Manifest</vt:lpstr>
      <vt:lpstr>Service Config</vt:lpstr>
      <vt:lpstr>Getting Started with Service Fabric</vt:lpstr>
      <vt:lpstr>Local Development Environment</vt:lpstr>
      <vt:lpstr>Management: Service Fabric Explorer</vt:lpstr>
      <vt:lpstr>Types of Services</vt:lpstr>
      <vt:lpstr>Service Types</vt:lpstr>
      <vt:lpstr>Reliable Services</vt:lpstr>
      <vt:lpstr>Stateless Service</vt:lpstr>
      <vt:lpstr>Demo #1</vt:lpstr>
      <vt:lpstr>Stateful Service</vt:lpstr>
      <vt:lpstr>Demo #2</vt:lpstr>
      <vt:lpstr>Actor Services</vt:lpstr>
      <vt:lpstr>Demo #3</vt:lpstr>
      <vt:lpstr>Putting It All Together</vt:lpstr>
      <vt:lpstr>Sample App</vt:lpstr>
      <vt:lpstr>Demo #4</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&amp; Azure Service Fabric</dc:title>
  <dc:creator>Kyle Korndoerfer</dc:creator>
  <cp:lastModifiedBy>Kyle Korndoerfer</cp:lastModifiedBy>
  <cp:revision>39</cp:revision>
  <dcterms:created xsi:type="dcterms:W3CDTF">2017-02-18T22:11:09Z</dcterms:created>
  <dcterms:modified xsi:type="dcterms:W3CDTF">2017-05-04T02:49:49Z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