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73" r:id="rId8"/>
    <p:sldId id="269" r:id="rId9"/>
    <p:sldId id="274" r:id="rId10"/>
    <p:sldId id="275" r:id="rId11"/>
    <p:sldId id="279" r:id="rId12"/>
    <p:sldId id="262" r:id="rId13"/>
    <p:sldId id="264" r:id="rId14"/>
    <p:sldId id="266" r:id="rId15"/>
    <p:sldId id="267" r:id="rId16"/>
    <p:sldId id="272" r:id="rId17"/>
    <p:sldId id="268" r:id="rId18"/>
    <p:sldId id="276" r:id="rId19"/>
    <p:sldId id="277" r:id="rId20"/>
    <p:sldId id="278" r:id="rId21"/>
    <p:sldId id="280" r:id="rId22"/>
    <p:sldId id="281" r:id="rId23"/>
    <p:sldId id="283" r:id="rId24"/>
    <p:sldId id="282" r:id="rId25"/>
    <p:sldId id="270" r:id="rId26"/>
    <p:sldId id="271"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0083BC-7E9E-4D50-9DE6-F574DF498BAF}">
          <p14:sldIdLst>
            <p14:sldId id="256"/>
            <p14:sldId id="257"/>
          </p14:sldIdLst>
        </p14:section>
        <p14:section name="Access Modifiers" id="{3D765036-AB7D-4C0B-AFB1-025A574B72AB}">
          <p14:sldIdLst>
            <p14:sldId id="258"/>
            <p14:sldId id="259"/>
            <p14:sldId id="260"/>
          </p14:sldIdLst>
        </p14:section>
        <p14:section name="Cryptography" id="{E2758FDC-76BC-4985-8ED8-F2243FF08102}">
          <p14:sldIdLst>
            <p14:sldId id="263"/>
            <p14:sldId id="273"/>
            <p14:sldId id="269"/>
          </p14:sldIdLst>
        </p14:section>
        <p14:section name="Random" id="{3FD8B5C0-813E-4241-81A7-F83FB0DAD56D}">
          <p14:sldIdLst>
            <p14:sldId id="274"/>
            <p14:sldId id="275"/>
          </p14:sldIdLst>
        </p14:section>
        <p14:section name="Hashing" id="{7D368CC2-1748-474B-91B6-0643C119BC1E}">
          <p14:sldIdLst>
            <p14:sldId id="279"/>
            <p14:sldId id="262"/>
            <p14:sldId id="264"/>
            <p14:sldId id="266"/>
            <p14:sldId id="267"/>
            <p14:sldId id="272"/>
            <p14:sldId id="268"/>
          </p14:sldIdLst>
        </p14:section>
        <p14:section name="HMAC" id="{25EF4632-10D6-4E2A-938C-C0065BE5F7E6}">
          <p14:sldIdLst>
            <p14:sldId id="276"/>
            <p14:sldId id="277"/>
            <p14:sldId id="278"/>
          </p14:sldIdLst>
        </p14:section>
        <p14:section name="PBKDFv2" id="{DF6B2449-E087-4A50-A937-D9DE2923B35C}">
          <p14:sldIdLst>
            <p14:sldId id="280"/>
            <p14:sldId id="281"/>
            <p14:sldId id="283"/>
            <p14:sldId id="282"/>
          </p14:sldIdLst>
        </p14:section>
        <p14:section name="Encryption" id="{40627F4D-583C-4EE8-801E-3C7A1C7829B0}">
          <p14:sldIdLst>
            <p14:sldId id="270"/>
            <p14:sldId id="271"/>
          </p14:sldIdLst>
        </p14:section>
        <p14:section name="Symmetric" id="{0C9704D4-78EE-48F1-AED2-B864BC3E6495}">
          <p14:sldIdLst>
            <p14:sldId id="284"/>
            <p14:sldId id="285"/>
            <p14:sldId id="286"/>
            <p14:sldId id="287"/>
            <p14:sldId id="288"/>
            <p14:sldId id="289"/>
            <p14:sldId id="290"/>
          </p14:sldIdLst>
        </p14:section>
        <p14:section name="Asymmetric" id="{104F02E2-0DD2-43B2-9DC3-F7CDE61002F2}">
          <p14:sldIdLst>
            <p14:sldId id="291"/>
            <p14:sldId id="292"/>
            <p14:sldId id="293"/>
            <p14:sldId id="294"/>
            <p14:sldId id="295"/>
            <p14:sldId id="296"/>
          </p14:sldIdLst>
        </p14:section>
        <p14:section name="RSA+AES Hybrid" id="{4B5920FB-7889-4EDD-ACF3-4E917A919696}">
          <p14:sldIdLst>
            <p14:sldId id="297"/>
            <p14:sldId id="298"/>
            <p14:sldId id="299"/>
            <p14:sldId id="300"/>
            <p14:sldId id="301"/>
          </p14:sldIdLst>
        </p14:section>
        <p14:section name="Wrap up" id="{2BD99646-6232-45FE-B1C4-4891D13F37B4}">
          <p14:sldIdLst>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yle.Korndoerf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Smart_card" TargetMode="External"/><Relationship Id="rId2" Type="http://schemas.openxmlformats.org/officeDocument/2006/relationships/hyperlink" Target="https://en.wikipedia.org/wiki/Hardware_security_modul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2C4B-5BEE-4C0F-9D36-07E01C86813E}"/>
              </a:ext>
            </a:extLst>
          </p:cNvPr>
          <p:cNvSpPr>
            <a:spLocks noGrp="1"/>
          </p:cNvSpPr>
          <p:nvPr>
            <p:ph type="ctrTitle"/>
          </p:nvPr>
        </p:nvSpPr>
        <p:spPr/>
        <p:txBody>
          <a:bodyPr/>
          <a:lstStyle/>
          <a:p>
            <a:r>
              <a:rPr lang="en-US" dirty="0"/>
              <a:t>Software Security Basics</a:t>
            </a:r>
          </a:p>
        </p:txBody>
      </p:sp>
      <p:sp>
        <p:nvSpPr>
          <p:cNvPr id="3" name="Subtitle 2">
            <a:extLst>
              <a:ext uri="{FF2B5EF4-FFF2-40B4-BE49-F238E27FC236}">
                <a16:creationId xmlns:a16="http://schemas.microsoft.com/office/drawing/2014/main" id="{0E7191A5-59B0-4575-B358-B4FE3D9425C4}"/>
              </a:ext>
            </a:extLst>
          </p:cNvPr>
          <p:cNvSpPr>
            <a:spLocks noGrp="1"/>
          </p:cNvSpPr>
          <p:nvPr>
            <p:ph type="subTitle" idx="1"/>
          </p:nvPr>
        </p:nvSpPr>
        <p:spPr/>
        <p:txBody>
          <a:bodyPr>
            <a:normAutofit lnSpcReduction="10000"/>
          </a:bodyPr>
          <a:lstStyle/>
          <a:p>
            <a:r>
              <a:rPr lang="en-US" dirty="0"/>
              <a:t>S. Kyle Korndoerfer</a:t>
            </a:r>
          </a:p>
          <a:p>
            <a:r>
              <a:rPr lang="en-US" dirty="0">
                <a:hlinkClick r:id="rId2"/>
              </a:rPr>
              <a:t>Kyle.Korndoerfer@gmail.com</a:t>
            </a:r>
            <a:endParaRPr lang="en-US" dirty="0"/>
          </a:p>
          <a:p>
            <a:r>
              <a:rPr lang="en-US" dirty="0"/>
              <a:t>@</a:t>
            </a:r>
            <a:r>
              <a:rPr lang="en-US" dirty="0" err="1"/>
              <a:t>KyKoSoft</a:t>
            </a:r>
            <a:endParaRPr lang="en-US" dirty="0"/>
          </a:p>
        </p:txBody>
      </p:sp>
    </p:spTree>
    <p:extLst>
      <p:ext uri="{BB962C8B-B14F-4D97-AF65-F5344CB8AC3E}">
        <p14:creationId xmlns:p14="http://schemas.microsoft.com/office/powerpoint/2010/main" val="223361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41A1-DC4B-4885-AE9F-D3224BF5F3DA}"/>
              </a:ext>
            </a:extLst>
          </p:cNvPr>
          <p:cNvSpPr>
            <a:spLocks noGrp="1"/>
          </p:cNvSpPr>
          <p:nvPr>
            <p:ph type="title"/>
          </p:nvPr>
        </p:nvSpPr>
        <p:spPr/>
        <p:txBody>
          <a:bodyPr/>
          <a:lstStyle/>
          <a:p>
            <a:r>
              <a:rPr lang="en-US" dirty="0"/>
              <a:t>Randomness</a:t>
            </a:r>
          </a:p>
        </p:txBody>
      </p:sp>
      <p:sp>
        <p:nvSpPr>
          <p:cNvPr id="3" name="Content Placeholder 2">
            <a:extLst>
              <a:ext uri="{FF2B5EF4-FFF2-40B4-BE49-F238E27FC236}">
                <a16:creationId xmlns:a16="http://schemas.microsoft.com/office/drawing/2014/main" id="{6C9C66FC-D01F-409C-AFE8-44938B412928}"/>
              </a:ext>
            </a:extLst>
          </p:cNvPr>
          <p:cNvSpPr>
            <a:spLocks noGrp="1"/>
          </p:cNvSpPr>
          <p:nvPr>
            <p:ph idx="1"/>
          </p:nvPr>
        </p:nvSpPr>
        <p:spPr/>
        <p:txBody>
          <a:bodyPr>
            <a:normAutofit lnSpcReduction="10000"/>
          </a:bodyPr>
          <a:lstStyle/>
          <a:p>
            <a:r>
              <a:rPr lang="en-US" dirty="0"/>
              <a:t>Needed to introduce </a:t>
            </a:r>
            <a:r>
              <a:rPr lang="en-US" dirty="0">
                <a:solidFill>
                  <a:schemeClr val="accent2"/>
                </a:solidFill>
              </a:rPr>
              <a:t>entropy</a:t>
            </a:r>
            <a:r>
              <a:rPr lang="en-US" dirty="0"/>
              <a:t> into cryptographic functions to make the results harder to predict</a:t>
            </a:r>
          </a:p>
          <a:p>
            <a:pPr lvl="1"/>
            <a:r>
              <a:rPr lang="en-US" dirty="0">
                <a:solidFill>
                  <a:schemeClr val="accent2"/>
                </a:solidFill>
              </a:rPr>
              <a:t>Entropy</a:t>
            </a:r>
            <a:r>
              <a:rPr lang="en-US" dirty="0"/>
              <a:t>: </a:t>
            </a:r>
            <a:r>
              <a:rPr lang="en-US" i="1" dirty="0"/>
              <a:t>measure of uncertainty associated with a random variable. Entropy must be supplied by the cipher for injection into the plaintext so as to neutralize the amount of structure that is present in the unsecured plaintext message.</a:t>
            </a:r>
          </a:p>
          <a:p>
            <a:r>
              <a:rPr lang="en-US" dirty="0" err="1">
                <a:latin typeface="Source Code Pro" panose="020B0509030403020204" pitchFamily="49" charset="0"/>
                <a:ea typeface="Source Code Pro" panose="020B0509030403020204" pitchFamily="49" charset="0"/>
              </a:rPr>
              <a:t>System.Random</a:t>
            </a:r>
            <a:endParaRPr lang="en-US" dirty="0">
              <a:latin typeface="Source Code Pro" panose="020B0509030403020204" pitchFamily="49" charset="0"/>
              <a:ea typeface="Source Code Pro" panose="020B0509030403020204" pitchFamily="49" charset="0"/>
            </a:endParaRPr>
          </a:p>
          <a:p>
            <a:pPr lvl="1"/>
            <a:r>
              <a:rPr lang="en-US" dirty="0"/>
              <a:t>General purpose/fast random number generator</a:t>
            </a:r>
          </a:p>
          <a:p>
            <a:pPr lvl="1"/>
            <a:r>
              <a:rPr lang="en-US" dirty="0"/>
              <a:t>very deterministic and predictable; same seed produces same results</a:t>
            </a:r>
          </a:p>
          <a:p>
            <a:r>
              <a:rPr lang="en-US" dirty="0" err="1">
                <a:latin typeface="Source Code Pro" panose="020B0509030403020204" pitchFamily="49" charset="0"/>
                <a:ea typeface="Source Code Pro" panose="020B0509030403020204" pitchFamily="49" charset="0"/>
              </a:rPr>
              <a:t>System.Security.Cryptography.RNGCryptoServiceProvider</a:t>
            </a:r>
            <a:endParaRPr lang="en-US" dirty="0">
              <a:latin typeface="Source Code Pro" panose="020B0509030403020204" pitchFamily="49" charset="0"/>
              <a:ea typeface="Source Code Pro" panose="020B0509030403020204" pitchFamily="49" charset="0"/>
            </a:endParaRPr>
          </a:p>
          <a:p>
            <a:pPr lvl="1"/>
            <a:r>
              <a:rPr lang="en-US" dirty="0"/>
              <a:t>Good quality, nondeterministic random numbers; slower</a:t>
            </a:r>
          </a:p>
          <a:p>
            <a:pPr lvl="1"/>
            <a:r>
              <a:rPr lang="en-US" dirty="0"/>
              <a:t>Good for key generation</a:t>
            </a:r>
          </a:p>
          <a:p>
            <a:endParaRPr lang="en-US" dirty="0"/>
          </a:p>
        </p:txBody>
      </p:sp>
    </p:spTree>
    <p:extLst>
      <p:ext uri="{BB962C8B-B14F-4D97-AF65-F5344CB8AC3E}">
        <p14:creationId xmlns:p14="http://schemas.microsoft.com/office/powerpoint/2010/main" val="296690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A107-FAB9-4873-87F8-E97239D80EE2}"/>
              </a:ext>
            </a:extLst>
          </p:cNvPr>
          <p:cNvSpPr>
            <a:spLocks noGrp="1"/>
          </p:cNvSpPr>
          <p:nvPr>
            <p:ph type="title"/>
          </p:nvPr>
        </p:nvSpPr>
        <p:spPr/>
        <p:txBody>
          <a:bodyPr/>
          <a:lstStyle/>
          <a:p>
            <a:r>
              <a:rPr lang="en-US" dirty="0"/>
              <a:t>Hashing</a:t>
            </a:r>
          </a:p>
        </p:txBody>
      </p:sp>
      <p:sp>
        <p:nvSpPr>
          <p:cNvPr id="3" name="Text Placeholder 2">
            <a:extLst>
              <a:ext uri="{FF2B5EF4-FFF2-40B4-BE49-F238E27FC236}">
                <a16:creationId xmlns:a16="http://schemas.microsoft.com/office/drawing/2014/main" id="{B44854DC-B981-47F8-9943-DFDC2E985D9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1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CE97-D955-4099-8FE7-BA93EE68A5E7}"/>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B7388D18-46B2-412B-B242-F572A652BB57}"/>
              </a:ext>
            </a:extLst>
          </p:cNvPr>
          <p:cNvSpPr>
            <a:spLocks noGrp="1"/>
          </p:cNvSpPr>
          <p:nvPr>
            <p:ph idx="1"/>
          </p:nvPr>
        </p:nvSpPr>
        <p:spPr/>
        <p:txBody>
          <a:bodyPr>
            <a:normAutofit lnSpcReduction="10000"/>
          </a:bodyPr>
          <a:lstStyle/>
          <a:p>
            <a:r>
              <a:rPr lang="en-US" dirty="0"/>
              <a:t>Definition: </a:t>
            </a:r>
            <a:r>
              <a:rPr lang="en-US" i="1" dirty="0"/>
              <a:t>a mathematical algorithm that maps data of arbitrary size (message) to a fixed size bit string (digest) which is designed to also be a </a:t>
            </a:r>
            <a:r>
              <a:rPr lang="en-US" i="1" dirty="0">
                <a:solidFill>
                  <a:schemeClr val="accent5"/>
                </a:solidFill>
              </a:rPr>
              <a:t>one-way</a:t>
            </a:r>
            <a:r>
              <a:rPr lang="en-US" i="1" dirty="0"/>
              <a:t> function.</a:t>
            </a:r>
          </a:p>
          <a:p>
            <a:r>
              <a:rPr lang="en-US" dirty="0"/>
              <a:t>Properties of a hashing algorithm:</a:t>
            </a:r>
          </a:p>
          <a:p>
            <a:pPr lvl="1"/>
            <a:r>
              <a:rPr lang="en-US" dirty="0"/>
              <a:t>Deterministic; the same message always results in the same hash</a:t>
            </a:r>
          </a:p>
          <a:p>
            <a:pPr lvl="1"/>
            <a:r>
              <a:rPr lang="en-US" dirty="0"/>
              <a:t>Quick to compute the hash value for any given message</a:t>
            </a:r>
          </a:p>
          <a:p>
            <a:pPr lvl="1"/>
            <a:r>
              <a:rPr lang="en-US" dirty="0"/>
              <a:t>Infeasible to generate a message from its hash value except by trying all possible messages</a:t>
            </a:r>
          </a:p>
          <a:p>
            <a:pPr lvl="1"/>
            <a:r>
              <a:rPr lang="en-US" dirty="0"/>
              <a:t>A small change (single bit) to a message should change the hash value so extensively that the new hash value appears uncorrelated with the old hash value; </a:t>
            </a:r>
            <a:r>
              <a:rPr lang="en-US" i="1" dirty="0"/>
              <a:t>avalanche effect</a:t>
            </a:r>
          </a:p>
          <a:p>
            <a:pPr lvl="1"/>
            <a:r>
              <a:rPr lang="en-US" dirty="0"/>
              <a:t>Infeasible to find two different messages with the same hash value</a:t>
            </a:r>
          </a:p>
          <a:p>
            <a:pPr lvl="1"/>
            <a:endParaRPr lang="en-US" dirty="0"/>
          </a:p>
        </p:txBody>
      </p:sp>
    </p:spTree>
    <p:extLst>
      <p:ext uri="{BB962C8B-B14F-4D97-AF65-F5344CB8AC3E}">
        <p14:creationId xmlns:p14="http://schemas.microsoft.com/office/powerpoint/2010/main" val="258290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C6FB-15AC-4426-B8C3-A9B0E7DB4698}"/>
              </a:ext>
            </a:extLst>
          </p:cNvPr>
          <p:cNvSpPr>
            <a:spLocks noGrp="1"/>
          </p:cNvSpPr>
          <p:nvPr>
            <p:ph type="title"/>
          </p:nvPr>
        </p:nvSpPr>
        <p:spPr/>
        <p:txBody>
          <a:bodyPr/>
          <a:lstStyle/>
          <a:p>
            <a:r>
              <a:rPr lang="en-US" dirty="0"/>
              <a:t>Hashing; </a:t>
            </a:r>
            <a:r>
              <a:rPr lang="en-US" dirty="0" err="1"/>
              <a:t>con’t</a:t>
            </a:r>
            <a:endParaRPr lang="en-US" dirty="0"/>
          </a:p>
        </p:txBody>
      </p:sp>
      <p:sp>
        <p:nvSpPr>
          <p:cNvPr id="3" name="Content Placeholder 2">
            <a:extLst>
              <a:ext uri="{FF2B5EF4-FFF2-40B4-BE49-F238E27FC236}">
                <a16:creationId xmlns:a16="http://schemas.microsoft.com/office/drawing/2014/main" id="{830CB57D-ABC3-4256-B75F-94D406DB700C}"/>
              </a:ext>
            </a:extLst>
          </p:cNvPr>
          <p:cNvSpPr>
            <a:spLocks noGrp="1"/>
          </p:cNvSpPr>
          <p:nvPr>
            <p:ph sz="half" idx="1"/>
          </p:nvPr>
        </p:nvSpPr>
        <p:spPr/>
        <p:txBody>
          <a:bodyPr/>
          <a:lstStyle/>
          <a:p>
            <a:r>
              <a:rPr lang="en-US" dirty="0"/>
              <a:t>Uses:</a:t>
            </a:r>
          </a:p>
          <a:p>
            <a:pPr lvl="1"/>
            <a:r>
              <a:rPr lang="en-US" dirty="0"/>
              <a:t>Password protection/storage</a:t>
            </a:r>
          </a:p>
          <a:p>
            <a:pPr lvl="1"/>
            <a:r>
              <a:rPr lang="en-US" dirty="0"/>
              <a:t>Digital Signatures</a:t>
            </a:r>
          </a:p>
          <a:p>
            <a:pPr lvl="1"/>
            <a:r>
              <a:rPr lang="en-US" dirty="0"/>
              <a:t>Message Authentication Codes (MACs)</a:t>
            </a:r>
          </a:p>
          <a:p>
            <a:pPr lvl="1"/>
            <a:r>
              <a:rPr lang="en-US" dirty="0"/>
              <a:t>Index Data in Hash Tables</a:t>
            </a:r>
          </a:p>
          <a:p>
            <a:pPr lvl="1"/>
            <a:r>
              <a:rPr lang="en-US" dirty="0"/>
              <a:t>Fingerprinting/Checksums</a:t>
            </a:r>
          </a:p>
          <a:p>
            <a:pPr lvl="1"/>
            <a:r>
              <a:rPr lang="en-US" dirty="0"/>
              <a:t>Duplicate Data Detection</a:t>
            </a:r>
          </a:p>
          <a:p>
            <a:pPr lvl="1"/>
            <a:endParaRPr lang="en-US" dirty="0"/>
          </a:p>
        </p:txBody>
      </p:sp>
      <p:sp>
        <p:nvSpPr>
          <p:cNvPr id="4" name="Content Placeholder 3">
            <a:extLst>
              <a:ext uri="{FF2B5EF4-FFF2-40B4-BE49-F238E27FC236}">
                <a16:creationId xmlns:a16="http://schemas.microsoft.com/office/drawing/2014/main" id="{939DA999-DA6D-4F2F-9D2A-C510B01FD70E}"/>
              </a:ext>
            </a:extLst>
          </p:cNvPr>
          <p:cNvSpPr>
            <a:spLocks noGrp="1"/>
          </p:cNvSpPr>
          <p:nvPr>
            <p:ph sz="half" idx="2"/>
          </p:nvPr>
        </p:nvSpPr>
        <p:spPr/>
        <p:txBody>
          <a:bodyPr>
            <a:normAutofit fontScale="92500" lnSpcReduction="20000"/>
          </a:bodyPr>
          <a:lstStyle/>
          <a:p>
            <a:r>
              <a:rPr lang="en-US" dirty="0"/>
              <a:t>Types:</a:t>
            </a:r>
          </a:p>
          <a:p>
            <a:pPr lvl="1"/>
            <a:r>
              <a:rPr lang="en-US" strike="sngStrike" dirty="0">
                <a:solidFill>
                  <a:srgbClr val="FF0000"/>
                </a:solidFill>
              </a:rPr>
              <a:t>MD5 (128bit)</a:t>
            </a:r>
            <a:r>
              <a:rPr lang="en-US" dirty="0">
                <a:solidFill>
                  <a:srgbClr val="FF0000"/>
                </a:solidFill>
              </a:rPr>
              <a:t>*</a:t>
            </a:r>
          </a:p>
          <a:p>
            <a:pPr lvl="1"/>
            <a:r>
              <a:rPr lang="en-US" strike="sngStrike" dirty="0">
                <a:solidFill>
                  <a:srgbClr val="FF0000"/>
                </a:solidFill>
              </a:rPr>
              <a:t>SHA1 (160bit)</a:t>
            </a:r>
            <a:r>
              <a:rPr lang="en-US" dirty="0">
                <a:solidFill>
                  <a:srgbClr val="FF0000"/>
                </a:solidFill>
              </a:rPr>
              <a:t>*</a:t>
            </a:r>
          </a:p>
          <a:p>
            <a:pPr lvl="1"/>
            <a:r>
              <a:rPr lang="en-US" dirty="0"/>
              <a:t>SHA256 (256bit)</a:t>
            </a:r>
          </a:p>
          <a:p>
            <a:pPr lvl="1"/>
            <a:r>
              <a:rPr lang="en-US" dirty="0"/>
              <a:t>SHA384</a:t>
            </a:r>
          </a:p>
          <a:p>
            <a:pPr lvl="1"/>
            <a:r>
              <a:rPr lang="en-US" dirty="0"/>
              <a:t>SHA512</a:t>
            </a:r>
          </a:p>
          <a:p>
            <a:pPr lvl="1"/>
            <a:r>
              <a:rPr lang="en-US" dirty="0"/>
              <a:t>PBKDFv2</a:t>
            </a:r>
          </a:p>
          <a:p>
            <a:pPr lvl="1"/>
            <a:r>
              <a:rPr lang="en-US" dirty="0"/>
              <a:t>SHA3/SHAKE</a:t>
            </a:r>
          </a:p>
          <a:p>
            <a:pPr lvl="1"/>
            <a:r>
              <a:rPr lang="en-US" dirty="0" err="1"/>
              <a:t>bcrypt</a:t>
            </a:r>
            <a:r>
              <a:rPr lang="en-US" dirty="0"/>
              <a:t>/</a:t>
            </a:r>
            <a:r>
              <a:rPr lang="en-US" dirty="0" err="1"/>
              <a:t>scrypt</a:t>
            </a:r>
            <a:endParaRPr lang="en-US" dirty="0"/>
          </a:p>
          <a:p>
            <a:pPr lvl="1"/>
            <a:r>
              <a:rPr lang="en-US" dirty="0"/>
              <a:t>etc.</a:t>
            </a:r>
          </a:p>
          <a:p>
            <a:pPr marL="0" indent="0">
              <a:buNone/>
            </a:pPr>
            <a:r>
              <a:rPr lang="en-US" sz="1400" dirty="0">
                <a:solidFill>
                  <a:srgbClr val="FF0000"/>
                </a:solidFill>
              </a:rPr>
              <a:t>*- should not be used for anything security related like MACs; quick checksums, etc.</a:t>
            </a:r>
          </a:p>
        </p:txBody>
      </p:sp>
    </p:spTree>
    <p:extLst>
      <p:ext uri="{BB962C8B-B14F-4D97-AF65-F5344CB8AC3E}">
        <p14:creationId xmlns:p14="http://schemas.microsoft.com/office/powerpoint/2010/main" val="187163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749F-4179-4FC9-8AFB-7F6BE702B2D8}"/>
              </a:ext>
            </a:extLst>
          </p:cNvPr>
          <p:cNvSpPr>
            <a:spLocks noGrp="1"/>
          </p:cNvSpPr>
          <p:nvPr>
            <p:ph type="title"/>
          </p:nvPr>
        </p:nvSpPr>
        <p:spPr/>
        <p:txBody>
          <a:bodyPr/>
          <a:lstStyle/>
          <a:p>
            <a:r>
              <a:rPr lang="en-US" dirty="0"/>
              <a:t>Hashing: Basic Usage </a:t>
            </a:r>
            <a:r>
              <a:rPr lang="en-US" sz="2000" dirty="0"/>
              <a:t>(and problem)</a:t>
            </a:r>
            <a:endParaRPr lang="en-US" dirty="0"/>
          </a:p>
        </p:txBody>
      </p:sp>
      <p:sp>
        <p:nvSpPr>
          <p:cNvPr id="7" name="Content Placeholder 6">
            <a:extLst>
              <a:ext uri="{FF2B5EF4-FFF2-40B4-BE49-F238E27FC236}">
                <a16:creationId xmlns:a16="http://schemas.microsoft.com/office/drawing/2014/main" id="{6B6FA5AE-9863-456A-9F25-7409A3467BA2}"/>
              </a:ext>
            </a:extLst>
          </p:cNvPr>
          <p:cNvSpPr>
            <a:spLocks noGrp="1"/>
          </p:cNvSpPr>
          <p:nvPr>
            <p:ph idx="1"/>
          </p:nvPr>
        </p:nvSpPr>
        <p:spPr>
          <a:xfrm>
            <a:off x="2589212" y="5138670"/>
            <a:ext cx="8915400" cy="1262130"/>
          </a:xfrm>
        </p:spPr>
        <p:txBody>
          <a:bodyPr/>
          <a:lstStyle/>
          <a:p>
            <a:r>
              <a:rPr lang="en-US" dirty="0"/>
              <a:t>Problems with use for password storage… if the same value always produces the same output, then it is trivial (computationally) to calculate all possible password combinations (rainbow table) and find who uses the same password</a:t>
            </a:r>
          </a:p>
        </p:txBody>
      </p:sp>
      <p:pic>
        <p:nvPicPr>
          <p:cNvPr id="3" name="Picture 2"/>
          <p:cNvPicPr>
            <a:picLocks noChangeAspect="1"/>
          </p:cNvPicPr>
          <p:nvPr/>
        </p:nvPicPr>
        <p:blipFill>
          <a:blip r:embed="rId2"/>
          <a:stretch>
            <a:fillRect/>
          </a:stretch>
        </p:blipFill>
        <p:spPr>
          <a:xfrm>
            <a:off x="2589212" y="1368436"/>
            <a:ext cx="5653267" cy="3622793"/>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466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2D65-A951-4A28-8695-24C9F79CAA4C}"/>
              </a:ext>
            </a:extLst>
          </p:cNvPr>
          <p:cNvSpPr>
            <a:spLocks noGrp="1"/>
          </p:cNvSpPr>
          <p:nvPr>
            <p:ph type="title"/>
          </p:nvPr>
        </p:nvSpPr>
        <p:spPr/>
        <p:txBody>
          <a:bodyPr/>
          <a:lstStyle/>
          <a:p>
            <a:r>
              <a:rPr lang="en-US" dirty="0"/>
              <a:t>Hashing: Salted</a:t>
            </a:r>
          </a:p>
        </p:txBody>
      </p:sp>
      <p:sp>
        <p:nvSpPr>
          <p:cNvPr id="3" name="Content Placeholder 2">
            <a:extLst>
              <a:ext uri="{FF2B5EF4-FFF2-40B4-BE49-F238E27FC236}">
                <a16:creationId xmlns:a16="http://schemas.microsoft.com/office/drawing/2014/main" id="{CD38F0D4-1056-4430-90A9-C517953D17DF}"/>
              </a:ext>
            </a:extLst>
          </p:cNvPr>
          <p:cNvSpPr>
            <a:spLocks noGrp="1"/>
          </p:cNvSpPr>
          <p:nvPr>
            <p:ph idx="1"/>
          </p:nvPr>
        </p:nvSpPr>
        <p:spPr/>
        <p:txBody>
          <a:bodyPr/>
          <a:lstStyle/>
          <a:p>
            <a:r>
              <a:rPr lang="en-US" dirty="0"/>
              <a:t>Solution: generate a random series of bytes and either prepend or append these bytes to the message</a:t>
            </a:r>
          </a:p>
          <a:p>
            <a:r>
              <a:rPr lang="en-US" dirty="0"/>
              <a:t>Each hashed password must have its own unique salt value</a:t>
            </a:r>
          </a:p>
          <a:p>
            <a:r>
              <a:rPr lang="en-US" dirty="0"/>
              <a:t>Salt value needs to be stored with the hash in order to validate the hash going forward</a:t>
            </a:r>
          </a:p>
          <a:p>
            <a:pPr lvl="1"/>
            <a:r>
              <a:rPr lang="en-US" dirty="0"/>
              <a:t>Stored as a separate value/column (easiest) or added to the stored hash value (more common)</a:t>
            </a:r>
          </a:p>
          <a:p>
            <a:r>
              <a:rPr lang="en-US" dirty="0"/>
              <a:t>Since each hash has its own salt, a ‘rainbow table’ would need to be generated for each hashed value, drastically increasing time and cost</a:t>
            </a:r>
          </a:p>
        </p:txBody>
      </p:sp>
    </p:spTree>
    <p:extLst>
      <p:ext uri="{BB962C8B-B14F-4D97-AF65-F5344CB8AC3E}">
        <p14:creationId xmlns:p14="http://schemas.microsoft.com/office/powerpoint/2010/main" val="287510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2D65-A951-4A28-8695-24C9F79CAA4C}"/>
              </a:ext>
            </a:extLst>
          </p:cNvPr>
          <p:cNvSpPr>
            <a:spLocks noGrp="1"/>
          </p:cNvSpPr>
          <p:nvPr>
            <p:ph type="title"/>
          </p:nvPr>
        </p:nvSpPr>
        <p:spPr/>
        <p:txBody>
          <a:bodyPr/>
          <a:lstStyle/>
          <a:p>
            <a:r>
              <a:rPr lang="en-US" dirty="0"/>
              <a:t>Hashing: Salted</a:t>
            </a:r>
          </a:p>
        </p:txBody>
      </p:sp>
      <p:sp>
        <p:nvSpPr>
          <p:cNvPr id="3" name="Content Placeholder 2">
            <a:extLst>
              <a:ext uri="{FF2B5EF4-FFF2-40B4-BE49-F238E27FC236}">
                <a16:creationId xmlns:a16="http://schemas.microsoft.com/office/drawing/2014/main" id="{CD38F0D4-1056-4430-90A9-C517953D17DF}"/>
              </a:ext>
            </a:extLst>
          </p:cNvPr>
          <p:cNvSpPr>
            <a:spLocks noGrp="1"/>
          </p:cNvSpPr>
          <p:nvPr>
            <p:ph idx="1"/>
          </p:nvPr>
        </p:nvSpPr>
        <p:spPr/>
        <p:txBody>
          <a:bodyPr/>
          <a:lstStyle/>
          <a:p>
            <a:pPr marL="0" indent="0">
              <a:buNone/>
            </a:pPr>
            <a:r>
              <a:rPr lang="en-US" b="1" u="sng" dirty="0"/>
              <a:t>Calculation &amp; Storage</a:t>
            </a:r>
          </a:p>
          <a:p>
            <a:pPr marL="400050" lvl="1" indent="0">
              <a:buNone/>
            </a:pPr>
            <a:r>
              <a:rPr lang="en-US" sz="2000" dirty="0">
                <a:latin typeface="Source Code Pro" panose="020B0509030403020204" pitchFamily="49" charset="0"/>
                <a:ea typeface="Source Code Pro" panose="020B0509030403020204" pitchFamily="49" charset="0"/>
              </a:rPr>
              <a:t>[</a:t>
            </a:r>
            <a:r>
              <a:rPr lang="en-US" sz="2000" dirty="0">
                <a:solidFill>
                  <a:schemeClr val="accent2"/>
                </a:solidFill>
                <a:latin typeface="Source Code Pro" panose="020B0509030403020204" pitchFamily="49" charset="0"/>
                <a:ea typeface="Source Code Pro" panose="020B0509030403020204" pitchFamily="49" charset="0"/>
              </a:rPr>
              <a:t>salt</a:t>
            </a:r>
            <a:r>
              <a:rPr lang="en-US" sz="2000" dirty="0">
                <a:latin typeface="Source Code Pro" panose="020B0509030403020204" pitchFamily="49" charset="0"/>
                <a:ea typeface="Source Code Pro" panose="020B0509030403020204" pitchFamily="49" charset="0"/>
              </a:rPr>
              <a:t>]+[message] =&gt; [</a:t>
            </a:r>
            <a:r>
              <a:rPr lang="en-US" sz="2000" dirty="0">
                <a:solidFill>
                  <a:schemeClr val="accent5"/>
                </a:solidFill>
                <a:latin typeface="Source Code Pro" panose="020B0509030403020204" pitchFamily="49" charset="0"/>
                <a:ea typeface="Source Code Pro" panose="020B0509030403020204" pitchFamily="49" charset="0"/>
              </a:rPr>
              <a:t>hash</a:t>
            </a:r>
            <a:r>
              <a:rPr lang="en-US" sz="2000" dirty="0">
                <a:latin typeface="Source Code Pro" panose="020B0509030403020204" pitchFamily="49" charset="0"/>
                <a:ea typeface="Source Code Pro" panose="020B0509030403020204" pitchFamily="49" charset="0"/>
              </a:rPr>
              <a:t>]</a:t>
            </a:r>
          </a:p>
          <a:p>
            <a:pPr marL="400050" lvl="1" indent="0">
              <a:buNone/>
            </a:pPr>
            <a:r>
              <a:rPr lang="en-US" sz="2000" dirty="0">
                <a:latin typeface="Source Code Pro" panose="020B0509030403020204" pitchFamily="49" charset="0"/>
                <a:ea typeface="Source Code Pro" panose="020B0509030403020204" pitchFamily="49" charset="0"/>
              </a:rPr>
              <a:t>[</a:t>
            </a:r>
            <a:r>
              <a:rPr lang="en-US" sz="2000" dirty="0">
                <a:solidFill>
                  <a:schemeClr val="accent2"/>
                </a:solidFill>
                <a:latin typeface="Source Code Pro" panose="020B0509030403020204" pitchFamily="49" charset="0"/>
                <a:ea typeface="Source Code Pro" panose="020B0509030403020204" pitchFamily="49" charset="0"/>
              </a:rPr>
              <a:t>salt</a:t>
            </a:r>
            <a:r>
              <a:rPr lang="en-US" sz="2000" dirty="0">
                <a:latin typeface="Source Code Pro" panose="020B0509030403020204" pitchFamily="49" charset="0"/>
                <a:ea typeface="Source Code Pro" panose="020B0509030403020204" pitchFamily="49" charset="0"/>
              </a:rPr>
              <a:t>]+[</a:t>
            </a:r>
            <a:r>
              <a:rPr lang="en-US" sz="2000" dirty="0">
                <a:solidFill>
                  <a:schemeClr val="accent5"/>
                </a:solidFill>
                <a:latin typeface="Source Code Pro" panose="020B0509030403020204" pitchFamily="49" charset="0"/>
                <a:ea typeface="Source Code Pro" panose="020B0509030403020204" pitchFamily="49" charset="0"/>
              </a:rPr>
              <a:t>hash</a:t>
            </a:r>
            <a:r>
              <a:rPr lang="en-US" sz="2000" dirty="0">
                <a:latin typeface="Source Code Pro" panose="020B0509030403020204" pitchFamily="49" charset="0"/>
                <a:ea typeface="Source Code Pro" panose="020B0509030403020204" pitchFamily="49" charset="0"/>
              </a:rPr>
              <a:t>] =&gt; [</a:t>
            </a:r>
            <a:r>
              <a:rPr lang="en-US" sz="2000" dirty="0" err="1">
                <a:solidFill>
                  <a:schemeClr val="accent2"/>
                </a:solidFill>
                <a:latin typeface="Source Code Pro" panose="020B0509030403020204" pitchFamily="49" charset="0"/>
                <a:ea typeface="Source Code Pro" panose="020B0509030403020204" pitchFamily="49" charset="0"/>
              </a:rPr>
              <a:t>salt</a:t>
            </a:r>
            <a:r>
              <a:rPr lang="en-US" sz="2000" dirty="0" err="1">
                <a:solidFill>
                  <a:schemeClr val="accent5"/>
                </a:solidFill>
                <a:latin typeface="Source Code Pro" panose="020B0509030403020204" pitchFamily="49" charset="0"/>
                <a:ea typeface="Source Code Pro" panose="020B0509030403020204" pitchFamily="49" charset="0"/>
              </a:rPr>
              <a:t>hash</a:t>
            </a:r>
            <a:r>
              <a:rPr lang="en-US" sz="2000" dirty="0">
                <a:latin typeface="Source Code Pro" panose="020B0509030403020204" pitchFamily="49" charset="0"/>
                <a:ea typeface="Source Code Pro" panose="020B0509030403020204" pitchFamily="49" charset="0"/>
              </a:rPr>
              <a:t>]</a:t>
            </a:r>
          </a:p>
          <a:p>
            <a:pPr marL="0" indent="0">
              <a:buNone/>
            </a:pPr>
            <a:endParaRPr lang="en-US" dirty="0"/>
          </a:p>
          <a:p>
            <a:pPr marL="0" indent="0">
              <a:buNone/>
            </a:pPr>
            <a:r>
              <a:rPr lang="en-US" b="1" u="sng" dirty="0"/>
              <a:t>Verification</a:t>
            </a:r>
          </a:p>
          <a:p>
            <a:pPr marL="400050" lvl="1" indent="0">
              <a:buNone/>
            </a:pPr>
            <a:r>
              <a:rPr lang="en-US" sz="2000" dirty="0">
                <a:latin typeface="Source Code Pro" panose="020B0509030403020204" pitchFamily="49" charset="0"/>
                <a:ea typeface="Source Code Pro" panose="020B0509030403020204" pitchFamily="49" charset="0"/>
              </a:rPr>
              <a:t>[</a:t>
            </a:r>
            <a:r>
              <a:rPr lang="en-US" sz="2000" dirty="0" err="1">
                <a:solidFill>
                  <a:schemeClr val="accent2"/>
                </a:solidFill>
                <a:latin typeface="Source Code Pro" panose="020B0509030403020204" pitchFamily="49" charset="0"/>
                <a:ea typeface="Source Code Pro" panose="020B0509030403020204" pitchFamily="49" charset="0"/>
              </a:rPr>
              <a:t>salt</a:t>
            </a:r>
            <a:r>
              <a:rPr lang="en-US" sz="2000" dirty="0" err="1">
                <a:solidFill>
                  <a:schemeClr val="accent5"/>
                </a:solidFill>
                <a:latin typeface="Source Code Pro" panose="020B0509030403020204" pitchFamily="49" charset="0"/>
                <a:ea typeface="Source Code Pro" panose="020B0509030403020204" pitchFamily="49" charset="0"/>
              </a:rPr>
              <a:t>hash</a:t>
            </a:r>
            <a:r>
              <a:rPr lang="en-US" sz="2000" dirty="0">
                <a:latin typeface="Source Code Pro" panose="020B0509030403020204" pitchFamily="49" charset="0"/>
                <a:ea typeface="Source Code Pro" panose="020B0509030403020204" pitchFamily="49" charset="0"/>
              </a:rPr>
              <a:t>] =&gt; [</a:t>
            </a:r>
            <a:r>
              <a:rPr lang="en-US" sz="2000" dirty="0">
                <a:solidFill>
                  <a:schemeClr val="accent2"/>
                </a:solidFill>
                <a:latin typeface="Source Code Pro" panose="020B0509030403020204" pitchFamily="49" charset="0"/>
                <a:ea typeface="Source Code Pro" panose="020B0509030403020204" pitchFamily="49" charset="0"/>
              </a:rPr>
              <a:t>salt</a:t>
            </a:r>
            <a:r>
              <a:rPr lang="en-US" sz="2000" dirty="0">
                <a:latin typeface="Source Code Pro" panose="020B0509030403020204" pitchFamily="49" charset="0"/>
                <a:ea typeface="Source Code Pro" panose="020B0509030403020204" pitchFamily="49" charset="0"/>
              </a:rPr>
              <a:t>][</a:t>
            </a:r>
            <a:r>
              <a:rPr lang="en-US" sz="2000" dirty="0">
                <a:solidFill>
                  <a:schemeClr val="accent5"/>
                </a:solidFill>
                <a:latin typeface="Source Code Pro" panose="020B0509030403020204" pitchFamily="49" charset="0"/>
                <a:ea typeface="Source Code Pro" panose="020B0509030403020204" pitchFamily="49" charset="0"/>
              </a:rPr>
              <a:t>hash</a:t>
            </a:r>
            <a:r>
              <a:rPr lang="en-US" sz="2000" dirty="0">
                <a:latin typeface="Source Code Pro" panose="020B0509030403020204" pitchFamily="49" charset="0"/>
                <a:ea typeface="Source Code Pro" panose="020B0509030403020204" pitchFamily="49" charset="0"/>
              </a:rPr>
              <a:t>]</a:t>
            </a:r>
          </a:p>
          <a:p>
            <a:pPr marL="400050" lvl="1" indent="0">
              <a:buNone/>
            </a:pPr>
            <a:r>
              <a:rPr lang="en-US" sz="2000" dirty="0">
                <a:latin typeface="Source Code Pro" panose="020B0509030403020204" pitchFamily="49" charset="0"/>
                <a:ea typeface="Source Code Pro" panose="020B0509030403020204" pitchFamily="49" charset="0"/>
              </a:rPr>
              <a:t>[</a:t>
            </a:r>
            <a:r>
              <a:rPr lang="en-US" sz="2000" dirty="0">
                <a:solidFill>
                  <a:schemeClr val="accent2"/>
                </a:solidFill>
                <a:latin typeface="Source Code Pro" panose="020B0509030403020204" pitchFamily="49" charset="0"/>
                <a:ea typeface="Source Code Pro" panose="020B0509030403020204" pitchFamily="49" charset="0"/>
              </a:rPr>
              <a:t>salt</a:t>
            </a:r>
            <a:r>
              <a:rPr lang="en-US" sz="2000" dirty="0">
                <a:latin typeface="Source Code Pro" panose="020B0509030403020204" pitchFamily="49" charset="0"/>
                <a:ea typeface="Source Code Pro" panose="020B0509030403020204" pitchFamily="49" charset="0"/>
              </a:rPr>
              <a:t>]+[</a:t>
            </a:r>
            <a:r>
              <a:rPr lang="en-US" sz="2000" dirty="0" err="1">
                <a:latin typeface="Source Code Pro" panose="020B0509030403020204" pitchFamily="49" charset="0"/>
                <a:ea typeface="Source Code Pro" panose="020B0509030403020204" pitchFamily="49" charset="0"/>
              </a:rPr>
              <a:t>newMessage</a:t>
            </a:r>
            <a:r>
              <a:rPr lang="en-US" sz="2000" dirty="0">
                <a:latin typeface="Source Code Pro" panose="020B0509030403020204" pitchFamily="49" charset="0"/>
                <a:ea typeface="Source Code Pro" panose="020B0509030403020204" pitchFamily="49" charset="0"/>
              </a:rPr>
              <a:t>] =&gt; [</a:t>
            </a:r>
            <a:r>
              <a:rPr lang="en-US" sz="2000" dirty="0" err="1">
                <a:solidFill>
                  <a:schemeClr val="accent6"/>
                </a:solidFill>
                <a:latin typeface="Source Code Pro" panose="020B0509030403020204" pitchFamily="49" charset="0"/>
                <a:ea typeface="Source Code Pro" panose="020B0509030403020204" pitchFamily="49" charset="0"/>
              </a:rPr>
              <a:t>newHash</a:t>
            </a:r>
            <a:r>
              <a:rPr lang="en-US" sz="2000" dirty="0">
                <a:latin typeface="Source Code Pro" panose="020B0509030403020204" pitchFamily="49" charset="0"/>
                <a:ea typeface="Source Code Pro" panose="020B0509030403020204" pitchFamily="49" charset="0"/>
              </a:rPr>
              <a:t>]</a:t>
            </a:r>
          </a:p>
          <a:p>
            <a:pPr marL="400050" lvl="1" indent="0">
              <a:buNone/>
            </a:pPr>
            <a:r>
              <a:rPr lang="en-US" sz="2000" dirty="0">
                <a:latin typeface="Source Code Pro" panose="020B0509030403020204" pitchFamily="49" charset="0"/>
                <a:ea typeface="Source Code Pro" panose="020B0509030403020204" pitchFamily="49" charset="0"/>
              </a:rPr>
              <a:t>[</a:t>
            </a:r>
            <a:r>
              <a:rPr lang="en-US" sz="2000" dirty="0" err="1">
                <a:solidFill>
                  <a:schemeClr val="accent6"/>
                </a:solidFill>
                <a:latin typeface="Source Code Pro" panose="020B0509030403020204" pitchFamily="49" charset="0"/>
                <a:ea typeface="Source Code Pro" panose="020B0509030403020204" pitchFamily="49" charset="0"/>
              </a:rPr>
              <a:t>newHash</a:t>
            </a:r>
            <a:r>
              <a:rPr lang="en-US" sz="2000" dirty="0">
                <a:latin typeface="Source Code Pro" panose="020B0509030403020204" pitchFamily="49" charset="0"/>
                <a:ea typeface="Source Code Pro" panose="020B0509030403020204" pitchFamily="49" charset="0"/>
              </a:rPr>
              <a:t>] == [</a:t>
            </a:r>
            <a:r>
              <a:rPr lang="en-US" sz="2000" dirty="0">
                <a:solidFill>
                  <a:schemeClr val="accent5"/>
                </a:solidFill>
                <a:latin typeface="Source Code Pro" panose="020B0509030403020204" pitchFamily="49" charset="0"/>
                <a:ea typeface="Source Code Pro" panose="020B0509030403020204" pitchFamily="49" charset="0"/>
              </a:rPr>
              <a:t>hash</a:t>
            </a:r>
            <a:r>
              <a:rPr lang="en-US"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47650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7F5-41C8-4229-8D8E-3E66254E4C93}"/>
              </a:ext>
            </a:extLst>
          </p:cNvPr>
          <p:cNvSpPr>
            <a:spLocks noGrp="1"/>
          </p:cNvSpPr>
          <p:nvPr>
            <p:ph type="title"/>
          </p:nvPr>
        </p:nvSpPr>
        <p:spPr/>
        <p:txBody>
          <a:bodyPr/>
          <a:lstStyle/>
          <a:p>
            <a:r>
              <a:rPr lang="en-US" dirty="0"/>
              <a:t>Salted Hashing Demo</a:t>
            </a:r>
          </a:p>
        </p:txBody>
      </p:sp>
      <p:sp>
        <p:nvSpPr>
          <p:cNvPr id="3" name="Text Placeholder 2">
            <a:extLst>
              <a:ext uri="{FF2B5EF4-FFF2-40B4-BE49-F238E27FC236}">
                <a16:creationId xmlns:a16="http://schemas.microsoft.com/office/drawing/2014/main" id="{B6B0CDF6-076B-451B-840A-A0BEE921B16B}"/>
              </a:ext>
            </a:extLst>
          </p:cNvPr>
          <p:cNvSpPr>
            <a:spLocks noGrp="1"/>
          </p:cNvSpPr>
          <p:nvPr>
            <p:ph type="body" idx="1"/>
          </p:nvPr>
        </p:nvSpPr>
        <p:spPr/>
        <p:txBody>
          <a:bodyPr/>
          <a:lstStyle/>
          <a:p>
            <a:r>
              <a:rPr lang="en-US" dirty="0"/>
              <a:t>Computing &amp; Verifying</a:t>
            </a:r>
          </a:p>
        </p:txBody>
      </p:sp>
    </p:spTree>
    <p:extLst>
      <p:ext uri="{BB962C8B-B14F-4D97-AF65-F5344CB8AC3E}">
        <p14:creationId xmlns:p14="http://schemas.microsoft.com/office/powerpoint/2010/main" val="339138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38E-CF06-4440-9940-D330A5C4F4F0}"/>
              </a:ext>
            </a:extLst>
          </p:cNvPr>
          <p:cNvSpPr>
            <a:spLocks noGrp="1"/>
          </p:cNvSpPr>
          <p:nvPr>
            <p:ph type="ctrTitle"/>
          </p:nvPr>
        </p:nvSpPr>
        <p:spPr/>
        <p:txBody>
          <a:bodyPr/>
          <a:lstStyle/>
          <a:p>
            <a:r>
              <a:rPr lang="en-US" dirty="0"/>
              <a:t>Message Authentication Codes</a:t>
            </a:r>
          </a:p>
        </p:txBody>
      </p:sp>
      <p:sp>
        <p:nvSpPr>
          <p:cNvPr id="3" name="Subtitle 2">
            <a:extLst>
              <a:ext uri="{FF2B5EF4-FFF2-40B4-BE49-F238E27FC236}">
                <a16:creationId xmlns:a16="http://schemas.microsoft.com/office/drawing/2014/main" id="{7BDC83B5-9571-44B2-8CEC-32D86757A9A3}"/>
              </a:ext>
            </a:extLst>
          </p:cNvPr>
          <p:cNvSpPr>
            <a:spLocks noGrp="1"/>
          </p:cNvSpPr>
          <p:nvPr>
            <p:ph type="subTitle" idx="1"/>
          </p:nvPr>
        </p:nvSpPr>
        <p:spPr/>
        <p:txBody>
          <a:bodyPr/>
          <a:lstStyle/>
          <a:p>
            <a:r>
              <a:rPr lang="en-US" dirty="0"/>
              <a:t>HMAC</a:t>
            </a:r>
          </a:p>
        </p:txBody>
      </p:sp>
    </p:spTree>
    <p:extLst>
      <p:ext uri="{BB962C8B-B14F-4D97-AF65-F5344CB8AC3E}">
        <p14:creationId xmlns:p14="http://schemas.microsoft.com/office/powerpoint/2010/main" val="410336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D1EF-05F7-4022-BA39-57CE455CDD30}"/>
              </a:ext>
            </a:extLst>
          </p:cNvPr>
          <p:cNvSpPr>
            <a:spLocks noGrp="1"/>
          </p:cNvSpPr>
          <p:nvPr>
            <p:ph type="title"/>
          </p:nvPr>
        </p:nvSpPr>
        <p:spPr/>
        <p:txBody>
          <a:bodyPr/>
          <a:lstStyle/>
          <a:p>
            <a:r>
              <a:rPr lang="en-US" dirty="0"/>
              <a:t>HMAC?</a:t>
            </a:r>
          </a:p>
        </p:txBody>
      </p:sp>
      <p:sp>
        <p:nvSpPr>
          <p:cNvPr id="3" name="Content Placeholder 2">
            <a:extLst>
              <a:ext uri="{FF2B5EF4-FFF2-40B4-BE49-F238E27FC236}">
                <a16:creationId xmlns:a16="http://schemas.microsoft.com/office/drawing/2014/main" id="{24DD0439-F91D-4328-AE04-05CED80518F0}"/>
              </a:ext>
            </a:extLst>
          </p:cNvPr>
          <p:cNvSpPr>
            <a:spLocks noGrp="1"/>
          </p:cNvSpPr>
          <p:nvPr>
            <p:ph idx="1"/>
          </p:nvPr>
        </p:nvSpPr>
        <p:spPr/>
        <p:txBody>
          <a:bodyPr/>
          <a:lstStyle/>
          <a:p>
            <a:r>
              <a:rPr lang="en-US" b="1" dirty="0">
                <a:solidFill>
                  <a:schemeClr val="accent5"/>
                </a:solidFill>
              </a:rPr>
              <a:t>H</a:t>
            </a:r>
            <a:r>
              <a:rPr lang="en-US" dirty="0"/>
              <a:t>ash </a:t>
            </a:r>
            <a:r>
              <a:rPr lang="en-US" b="1" dirty="0">
                <a:solidFill>
                  <a:schemeClr val="accent5"/>
                </a:solidFill>
              </a:rPr>
              <a:t>M</a:t>
            </a:r>
            <a:r>
              <a:rPr lang="en-US" dirty="0"/>
              <a:t>essage </a:t>
            </a:r>
            <a:r>
              <a:rPr lang="en-US" b="1" dirty="0">
                <a:solidFill>
                  <a:schemeClr val="accent5"/>
                </a:solidFill>
              </a:rPr>
              <a:t>A</a:t>
            </a:r>
            <a:r>
              <a:rPr lang="en-US" dirty="0"/>
              <a:t>uthentication </a:t>
            </a:r>
            <a:r>
              <a:rPr lang="en-US" b="1" dirty="0">
                <a:solidFill>
                  <a:schemeClr val="accent5"/>
                </a:solidFill>
              </a:rPr>
              <a:t>C</a:t>
            </a:r>
            <a:r>
              <a:rPr lang="en-US" dirty="0"/>
              <a:t>odes</a:t>
            </a:r>
          </a:p>
          <a:p>
            <a:r>
              <a:rPr lang="en-US" dirty="0"/>
              <a:t>Combination of a one-way hash function with a secret cryptographic key (Shared Secret)</a:t>
            </a:r>
          </a:p>
          <a:p>
            <a:r>
              <a:rPr lang="en-US" dirty="0"/>
              <a:t>Used for checking/ensuring both </a:t>
            </a:r>
            <a:r>
              <a:rPr lang="en-US" dirty="0">
                <a:solidFill>
                  <a:schemeClr val="accent2"/>
                </a:solidFill>
              </a:rPr>
              <a:t>integrity</a:t>
            </a:r>
            <a:r>
              <a:rPr lang="en-US" dirty="0"/>
              <a:t> and </a:t>
            </a:r>
            <a:r>
              <a:rPr lang="en-US" dirty="0">
                <a:solidFill>
                  <a:schemeClr val="accent2"/>
                </a:solidFill>
              </a:rPr>
              <a:t>authenticity</a:t>
            </a:r>
          </a:p>
          <a:p>
            <a:r>
              <a:rPr lang="en-US" dirty="0"/>
              <a:t>Substantially less affected by collisions than their underlying hashing algorithms alone</a:t>
            </a:r>
          </a:p>
          <a:p>
            <a:r>
              <a:rPr lang="en-US" dirty="0"/>
              <a:t>By using a shared secret, you can verify that the message could only have come from someone who has the same shared secret (</a:t>
            </a:r>
            <a:r>
              <a:rPr lang="en-US" dirty="0">
                <a:solidFill>
                  <a:schemeClr val="accent2"/>
                </a:solidFill>
              </a:rPr>
              <a:t>authenticity</a:t>
            </a:r>
            <a:r>
              <a:rPr lang="en-US" dirty="0"/>
              <a:t>) and that the message was not modified in transit (</a:t>
            </a:r>
            <a:r>
              <a:rPr lang="en-US" dirty="0">
                <a:solidFill>
                  <a:schemeClr val="accent2"/>
                </a:solidFill>
              </a:rPr>
              <a:t>integrity</a:t>
            </a:r>
            <a:r>
              <a:rPr lang="en-US" dirty="0"/>
              <a:t>).</a:t>
            </a:r>
          </a:p>
          <a:p>
            <a:endParaRPr lang="en-US" dirty="0"/>
          </a:p>
        </p:txBody>
      </p:sp>
    </p:spTree>
    <p:extLst>
      <p:ext uri="{BB962C8B-B14F-4D97-AF65-F5344CB8AC3E}">
        <p14:creationId xmlns:p14="http://schemas.microsoft.com/office/powerpoint/2010/main" val="17763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D121-5BB2-4DEF-9384-678A0F41F731}"/>
              </a:ext>
            </a:extLst>
          </p:cNvPr>
          <p:cNvSpPr>
            <a:spLocks noGrp="1"/>
          </p:cNvSpPr>
          <p:nvPr>
            <p:ph type="title"/>
          </p:nvPr>
        </p:nvSpPr>
        <p:spPr/>
        <p:txBody>
          <a:bodyPr/>
          <a:lstStyle/>
          <a:p>
            <a:r>
              <a:rPr lang="en-US" dirty="0"/>
              <a:t>Main Topics</a:t>
            </a:r>
          </a:p>
        </p:txBody>
      </p:sp>
      <p:sp>
        <p:nvSpPr>
          <p:cNvPr id="3" name="Content Placeholder 2">
            <a:extLst>
              <a:ext uri="{FF2B5EF4-FFF2-40B4-BE49-F238E27FC236}">
                <a16:creationId xmlns:a16="http://schemas.microsoft.com/office/drawing/2014/main" id="{2E580117-E563-44DC-87CE-408893C7E529}"/>
              </a:ext>
            </a:extLst>
          </p:cNvPr>
          <p:cNvSpPr>
            <a:spLocks noGrp="1"/>
          </p:cNvSpPr>
          <p:nvPr>
            <p:ph idx="1"/>
          </p:nvPr>
        </p:nvSpPr>
        <p:spPr/>
        <p:txBody>
          <a:bodyPr vert="horz" lIns="91440" tIns="45720" rIns="91440" bIns="45720" rtlCol="0" anchor="t">
            <a:normAutofit/>
          </a:bodyPr>
          <a:lstStyle/>
          <a:p>
            <a:r>
              <a:rPr lang="en-US" dirty="0"/>
              <a:t>Code Access Modifiers</a:t>
            </a:r>
          </a:p>
          <a:p>
            <a:pPr lvl="1"/>
            <a:r>
              <a:rPr lang="en-US" dirty="0"/>
              <a:t>Class/Member access</a:t>
            </a:r>
          </a:p>
          <a:p>
            <a:r>
              <a:rPr lang="en-US" dirty="0"/>
              <a:t>Cryptography Basics</a:t>
            </a:r>
          </a:p>
          <a:p>
            <a:pPr lvl="1"/>
            <a:r>
              <a:rPr lang="en-US" dirty="0"/>
              <a:t>Managed vs. </a:t>
            </a:r>
            <a:r>
              <a:rPr lang="en-US" dirty="0" err="1"/>
              <a:t>CryptoServiceProvider</a:t>
            </a:r>
            <a:r>
              <a:rPr lang="en-US" dirty="0"/>
              <a:t> vs. </a:t>
            </a:r>
            <a:r>
              <a:rPr lang="en-US" dirty="0" err="1"/>
              <a:t>Cng</a:t>
            </a:r>
            <a:r>
              <a:rPr lang="en-US" dirty="0"/>
              <a:t> implementations</a:t>
            </a:r>
          </a:p>
          <a:p>
            <a:pPr lvl="1"/>
            <a:r>
              <a:rPr lang="en-US" dirty="0"/>
              <a:t>Hashing (Salting, PBKDFv2)</a:t>
            </a:r>
          </a:p>
          <a:p>
            <a:pPr lvl="1"/>
            <a:r>
              <a:rPr lang="en-US" dirty="0"/>
              <a:t>Symmetric encryption</a:t>
            </a:r>
          </a:p>
          <a:p>
            <a:pPr lvl="1"/>
            <a:r>
              <a:rPr lang="en-US" dirty="0"/>
              <a:t>Asymmetric encryption (PKI)</a:t>
            </a:r>
          </a:p>
        </p:txBody>
      </p:sp>
    </p:spTree>
    <p:extLst>
      <p:ext uri="{BB962C8B-B14F-4D97-AF65-F5344CB8AC3E}">
        <p14:creationId xmlns:p14="http://schemas.microsoft.com/office/powerpoint/2010/main" val="2730855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7F5-41C8-4229-8D8E-3E66254E4C93}"/>
              </a:ext>
            </a:extLst>
          </p:cNvPr>
          <p:cNvSpPr>
            <a:spLocks noGrp="1"/>
          </p:cNvSpPr>
          <p:nvPr>
            <p:ph type="title"/>
          </p:nvPr>
        </p:nvSpPr>
        <p:spPr/>
        <p:txBody>
          <a:bodyPr/>
          <a:lstStyle/>
          <a:p>
            <a:r>
              <a:rPr lang="en-US" dirty="0"/>
              <a:t>HMAC Demo</a:t>
            </a:r>
          </a:p>
        </p:txBody>
      </p:sp>
      <p:sp>
        <p:nvSpPr>
          <p:cNvPr id="3" name="Text Placeholder 2">
            <a:extLst>
              <a:ext uri="{FF2B5EF4-FFF2-40B4-BE49-F238E27FC236}">
                <a16:creationId xmlns:a16="http://schemas.microsoft.com/office/drawing/2014/main" id="{B6B0CDF6-076B-451B-840A-A0BEE921B1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932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B40E-2BB4-4C32-BCD5-DDA1984C861F}"/>
              </a:ext>
            </a:extLst>
          </p:cNvPr>
          <p:cNvSpPr>
            <a:spLocks noGrp="1"/>
          </p:cNvSpPr>
          <p:nvPr>
            <p:ph type="title"/>
          </p:nvPr>
        </p:nvSpPr>
        <p:spPr/>
        <p:txBody>
          <a:bodyPr/>
          <a:lstStyle/>
          <a:p>
            <a:r>
              <a:rPr lang="en-US" dirty="0"/>
              <a:t>Password-based Key Derivation Functions</a:t>
            </a:r>
          </a:p>
        </p:txBody>
      </p:sp>
      <p:sp>
        <p:nvSpPr>
          <p:cNvPr id="3" name="Text Placeholder 2">
            <a:extLst>
              <a:ext uri="{FF2B5EF4-FFF2-40B4-BE49-F238E27FC236}">
                <a16:creationId xmlns:a16="http://schemas.microsoft.com/office/drawing/2014/main" id="{F34345A8-836A-4D84-8F55-6E9E9F907251}"/>
              </a:ext>
            </a:extLst>
          </p:cNvPr>
          <p:cNvSpPr>
            <a:spLocks noGrp="1"/>
          </p:cNvSpPr>
          <p:nvPr>
            <p:ph type="body" idx="1"/>
          </p:nvPr>
        </p:nvSpPr>
        <p:spPr/>
        <p:txBody>
          <a:bodyPr/>
          <a:lstStyle/>
          <a:p>
            <a:r>
              <a:rPr lang="en-US" dirty="0"/>
              <a:t>A better way to store passwords</a:t>
            </a:r>
          </a:p>
        </p:txBody>
      </p:sp>
    </p:spTree>
    <p:extLst>
      <p:ext uri="{BB962C8B-B14F-4D97-AF65-F5344CB8AC3E}">
        <p14:creationId xmlns:p14="http://schemas.microsoft.com/office/powerpoint/2010/main" val="249770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3CA6-63F9-44DF-B2E8-366ACFDADD03}"/>
              </a:ext>
            </a:extLst>
          </p:cNvPr>
          <p:cNvSpPr>
            <a:spLocks noGrp="1"/>
          </p:cNvSpPr>
          <p:nvPr>
            <p:ph type="title"/>
          </p:nvPr>
        </p:nvSpPr>
        <p:spPr/>
        <p:txBody>
          <a:bodyPr/>
          <a:lstStyle/>
          <a:p>
            <a:r>
              <a:rPr lang="en-US" dirty="0"/>
              <a:t>Why is PBKDF2 better?</a:t>
            </a:r>
          </a:p>
        </p:txBody>
      </p:sp>
      <p:sp>
        <p:nvSpPr>
          <p:cNvPr id="3" name="Content Placeholder 2">
            <a:extLst>
              <a:ext uri="{FF2B5EF4-FFF2-40B4-BE49-F238E27FC236}">
                <a16:creationId xmlns:a16="http://schemas.microsoft.com/office/drawing/2014/main" id="{852D7D56-1715-4F81-982F-6FA3537F3676}"/>
              </a:ext>
            </a:extLst>
          </p:cNvPr>
          <p:cNvSpPr>
            <a:spLocks noGrp="1"/>
          </p:cNvSpPr>
          <p:nvPr>
            <p:ph idx="1"/>
          </p:nvPr>
        </p:nvSpPr>
        <p:spPr/>
        <p:txBody>
          <a:bodyPr>
            <a:normAutofit lnSpcReduction="10000"/>
          </a:bodyPr>
          <a:lstStyle/>
          <a:p>
            <a:r>
              <a:rPr lang="en-US" dirty="0"/>
              <a:t>Part of the RSA Public Key Cryptography Series (PKCS #5 version 2)</a:t>
            </a:r>
          </a:p>
          <a:p>
            <a:r>
              <a:rPr lang="en-US" dirty="0"/>
              <a:t>Internet Engineering Task Force RFC2898 specification</a:t>
            </a:r>
          </a:p>
          <a:p>
            <a:r>
              <a:rPr lang="en-US" dirty="0"/>
              <a:t>Standard hashing might be fine today, but computing power increases rapidly (especially GPU) which could defeat current hashing quickly in a few years</a:t>
            </a:r>
          </a:p>
          <a:p>
            <a:r>
              <a:rPr lang="en-US" dirty="0"/>
              <a:t>Uses an iteration count to perform multiple rounds of hashing</a:t>
            </a:r>
          </a:p>
          <a:p>
            <a:pPr lvl="1"/>
            <a:r>
              <a:rPr lang="en-US" dirty="0"/>
              <a:t>Can be adjusted over time an computing power increases</a:t>
            </a:r>
          </a:p>
          <a:p>
            <a:r>
              <a:rPr lang="en-US" dirty="0"/>
              <a:t>Remember</a:t>
            </a:r>
          </a:p>
          <a:p>
            <a:pPr lvl="1"/>
            <a:r>
              <a:rPr lang="en-US" i="1" dirty="0"/>
              <a:t>Still need to store the salt value (separate or embedded)</a:t>
            </a:r>
          </a:p>
          <a:p>
            <a:pPr lvl="1"/>
            <a:r>
              <a:rPr lang="en-US" dirty="0">
                <a:solidFill>
                  <a:schemeClr val="accent6"/>
                </a:solidFill>
              </a:rPr>
              <a:t>Need to store the # of iterations as well (separate or embedded)</a:t>
            </a:r>
          </a:p>
          <a:p>
            <a:pPr lvl="1"/>
            <a:r>
              <a:rPr lang="en-US" dirty="0">
                <a:solidFill>
                  <a:schemeClr val="accent6"/>
                </a:solidFill>
              </a:rPr>
              <a:t># of bytes in output determines the speed of the algorithm</a:t>
            </a:r>
          </a:p>
        </p:txBody>
      </p:sp>
    </p:spTree>
    <p:extLst>
      <p:ext uri="{BB962C8B-B14F-4D97-AF65-F5344CB8AC3E}">
        <p14:creationId xmlns:p14="http://schemas.microsoft.com/office/powerpoint/2010/main" val="1651013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3CA6-63F9-44DF-B2E8-366ACFDADD03}"/>
              </a:ext>
            </a:extLst>
          </p:cNvPr>
          <p:cNvSpPr>
            <a:spLocks noGrp="1"/>
          </p:cNvSpPr>
          <p:nvPr>
            <p:ph type="title"/>
          </p:nvPr>
        </p:nvSpPr>
        <p:spPr/>
        <p:txBody>
          <a:bodyPr/>
          <a:lstStyle/>
          <a:p>
            <a:r>
              <a:rPr lang="en-US" dirty="0"/>
              <a:t>General Rules for PBKDF2</a:t>
            </a:r>
          </a:p>
        </p:txBody>
      </p:sp>
      <p:sp>
        <p:nvSpPr>
          <p:cNvPr id="3" name="Content Placeholder 2">
            <a:extLst>
              <a:ext uri="{FF2B5EF4-FFF2-40B4-BE49-F238E27FC236}">
                <a16:creationId xmlns:a16="http://schemas.microsoft.com/office/drawing/2014/main" id="{852D7D56-1715-4F81-982F-6FA3537F3676}"/>
              </a:ext>
            </a:extLst>
          </p:cNvPr>
          <p:cNvSpPr>
            <a:spLocks noGrp="1"/>
          </p:cNvSpPr>
          <p:nvPr>
            <p:ph idx="1"/>
          </p:nvPr>
        </p:nvSpPr>
        <p:spPr/>
        <p:txBody>
          <a:bodyPr>
            <a:normAutofit/>
          </a:bodyPr>
          <a:lstStyle/>
          <a:p>
            <a:r>
              <a:rPr lang="en-US" dirty="0"/>
              <a:t>Recommended that password hashing takes between 1-1.5 seconds</a:t>
            </a:r>
          </a:p>
          <a:p>
            <a:pPr lvl="1"/>
            <a:r>
              <a:rPr lang="en-US" dirty="0"/>
              <a:t>Normal users will not notice the speed for valid/invalid password attempts</a:t>
            </a:r>
          </a:p>
          <a:p>
            <a:pPr lvl="1"/>
            <a:r>
              <a:rPr lang="en-US" dirty="0"/>
              <a:t>Greatly limits the number of guesses an attacker can make in a short amount of time</a:t>
            </a:r>
          </a:p>
          <a:p>
            <a:pPr lvl="1"/>
            <a:r>
              <a:rPr lang="en-US" dirty="0"/>
              <a:t>Gives intrusion detection mechanisms time to react</a:t>
            </a:r>
          </a:p>
          <a:p>
            <a:r>
              <a:rPr lang="en-US" dirty="0"/>
              <a:t>Rough estimates (on this machine; 4+ years old)</a:t>
            </a:r>
          </a:p>
          <a:p>
            <a:pPr lvl="1"/>
            <a:r>
              <a:rPr lang="en-US" dirty="0"/>
              <a:t>256-bit (32-byte) output  =&gt;  100,000 – 150,000 iterations</a:t>
            </a:r>
          </a:p>
          <a:p>
            <a:pPr lvl="1"/>
            <a:r>
              <a:rPr lang="en-US" dirty="0"/>
              <a:t>512-bit (64-byte) output  =&gt;  50,000 – 70,000 iterations</a:t>
            </a:r>
          </a:p>
        </p:txBody>
      </p:sp>
    </p:spTree>
    <p:extLst>
      <p:ext uri="{BB962C8B-B14F-4D97-AF65-F5344CB8AC3E}">
        <p14:creationId xmlns:p14="http://schemas.microsoft.com/office/powerpoint/2010/main" val="14489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7F5-41C8-4229-8D8E-3E66254E4C93}"/>
              </a:ext>
            </a:extLst>
          </p:cNvPr>
          <p:cNvSpPr>
            <a:spLocks noGrp="1"/>
          </p:cNvSpPr>
          <p:nvPr>
            <p:ph type="title"/>
          </p:nvPr>
        </p:nvSpPr>
        <p:spPr/>
        <p:txBody>
          <a:bodyPr/>
          <a:lstStyle/>
          <a:p>
            <a:r>
              <a:rPr lang="en-US" dirty="0"/>
              <a:t>PBKDF2 Demo</a:t>
            </a:r>
          </a:p>
        </p:txBody>
      </p:sp>
      <p:sp>
        <p:nvSpPr>
          <p:cNvPr id="3" name="Text Placeholder 2">
            <a:extLst>
              <a:ext uri="{FF2B5EF4-FFF2-40B4-BE49-F238E27FC236}">
                <a16:creationId xmlns:a16="http://schemas.microsoft.com/office/drawing/2014/main" id="{B6B0CDF6-076B-451B-840A-A0BEE921B1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5293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63A5-6419-4DC4-B713-E56558C13D76}"/>
              </a:ext>
            </a:extLst>
          </p:cNvPr>
          <p:cNvSpPr>
            <a:spLocks noGrp="1"/>
          </p:cNvSpPr>
          <p:nvPr>
            <p:ph type="ctrTitle"/>
          </p:nvPr>
        </p:nvSpPr>
        <p:spPr/>
        <p:txBody>
          <a:bodyPr/>
          <a:lstStyle/>
          <a:p>
            <a:r>
              <a:rPr lang="en-US" dirty="0"/>
              <a:t>Encryption</a:t>
            </a:r>
          </a:p>
        </p:txBody>
      </p:sp>
      <p:sp>
        <p:nvSpPr>
          <p:cNvPr id="3" name="Subtitle 2">
            <a:extLst>
              <a:ext uri="{FF2B5EF4-FFF2-40B4-BE49-F238E27FC236}">
                <a16:creationId xmlns:a16="http://schemas.microsoft.com/office/drawing/2014/main" id="{5EB7C668-4356-4BF3-8554-5BB47DCEF697}"/>
              </a:ext>
            </a:extLst>
          </p:cNvPr>
          <p:cNvSpPr>
            <a:spLocks noGrp="1"/>
          </p:cNvSpPr>
          <p:nvPr>
            <p:ph type="subTitle" idx="1"/>
          </p:nvPr>
        </p:nvSpPr>
        <p:spPr/>
        <p:txBody>
          <a:bodyPr/>
          <a:lstStyle/>
          <a:p>
            <a:r>
              <a:rPr lang="en-US" dirty="0"/>
              <a:t>Symmetric &amp; Asymmetric</a:t>
            </a:r>
          </a:p>
        </p:txBody>
      </p:sp>
    </p:spTree>
    <p:extLst>
      <p:ext uri="{BB962C8B-B14F-4D97-AF65-F5344CB8AC3E}">
        <p14:creationId xmlns:p14="http://schemas.microsoft.com/office/powerpoint/2010/main" val="4078567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69D6-96E9-46F6-A997-054808055F45}"/>
              </a:ext>
            </a:extLst>
          </p:cNvPr>
          <p:cNvSpPr>
            <a:spLocks noGrp="1"/>
          </p:cNvSpPr>
          <p:nvPr>
            <p:ph type="title"/>
          </p:nvPr>
        </p:nvSpPr>
        <p:spPr/>
        <p:txBody>
          <a:bodyPr/>
          <a:lstStyle/>
          <a:p>
            <a:r>
              <a:rPr lang="en-US" dirty="0"/>
              <a:t>What is Encryption?</a:t>
            </a:r>
          </a:p>
        </p:txBody>
      </p:sp>
      <p:sp>
        <p:nvSpPr>
          <p:cNvPr id="3" name="Content Placeholder 2">
            <a:extLst>
              <a:ext uri="{FF2B5EF4-FFF2-40B4-BE49-F238E27FC236}">
                <a16:creationId xmlns:a16="http://schemas.microsoft.com/office/drawing/2014/main" id="{BE6EC207-713A-4612-B9F0-81F3B4F6D729}"/>
              </a:ext>
            </a:extLst>
          </p:cNvPr>
          <p:cNvSpPr>
            <a:spLocks noGrp="1"/>
          </p:cNvSpPr>
          <p:nvPr>
            <p:ph idx="1"/>
          </p:nvPr>
        </p:nvSpPr>
        <p:spPr/>
        <p:txBody>
          <a:bodyPr/>
          <a:lstStyle/>
          <a:p>
            <a:r>
              <a:rPr lang="en-US" dirty="0"/>
              <a:t>Definition: </a:t>
            </a:r>
            <a:r>
              <a:rPr lang="en-US" i="1" dirty="0"/>
              <a:t>To alter information using a code or mathematical algorithm so as to be unintelligible to unauthorized readers. </a:t>
            </a:r>
            <a:endParaRPr lang="en-US" dirty="0"/>
          </a:p>
          <a:p>
            <a:r>
              <a:rPr lang="en-US" i="1" dirty="0"/>
              <a:t>Types:</a:t>
            </a:r>
          </a:p>
          <a:p>
            <a:pPr lvl="1"/>
            <a:r>
              <a:rPr lang="en-US" b="1" i="1" dirty="0">
                <a:solidFill>
                  <a:schemeClr val="accent5"/>
                </a:solidFill>
              </a:rPr>
              <a:t>Symmetric</a:t>
            </a:r>
            <a:r>
              <a:rPr lang="en-US" i="1" dirty="0"/>
              <a:t> – the same key is used to encrypt and decrypt the message; Shared Secret</a:t>
            </a:r>
          </a:p>
          <a:p>
            <a:pPr lvl="1"/>
            <a:r>
              <a:rPr lang="en-US" b="1" i="1" dirty="0">
                <a:solidFill>
                  <a:schemeClr val="accent5"/>
                </a:solidFill>
              </a:rPr>
              <a:t>Asymmetric</a:t>
            </a:r>
            <a:r>
              <a:rPr lang="en-US" i="1" dirty="0"/>
              <a:t> – A pair of keys are used for encryption and decryption; one shared publicly and another stored securely. Messages are encrypted with the public key and can only be decrypted using the private key.</a:t>
            </a:r>
          </a:p>
        </p:txBody>
      </p:sp>
    </p:spTree>
    <p:extLst>
      <p:ext uri="{BB962C8B-B14F-4D97-AF65-F5344CB8AC3E}">
        <p14:creationId xmlns:p14="http://schemas.microsoft.com/office/powerpoint/2010/main" val="1097271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17E0-92E9-47F7-9966-69ED3FCF7C8D}"/>
              </a:ext>
            </a:extLst>
          </p:cNvPr>
          <p:cNvSpPr>
            <a:spLocks noGrp="1"/>
          </p:cNvSpPr>
          <p:nvPr>
            <p:ph type="title"/>
          </p:nvPr>
        </p:nvSpPr>
        <p:spPr/>
        <p:txBody>
          <a:bodyPr/>
          <a:lstStyle/>
          <a:p>
            <a:r>
              <a:rPr lang="en-US" dirty="0"/>
              <a:t>Symmetric Encryption</a:t>
            </a:r>
          </a:p>
        </p:txBody>
      </p:sp>
      <p:sp>
        <p:nvSpPr>
          <p:cNvPr id="3" name="Text Placeholder 2">
            <a:extLst>
              <a:ext uri="{FF2B5EF4-FFF2-40B4-BE49-F238E27FC236}">
                <a16:creationId xmlns:a16="http://schemas.microsoft.com/office/drawing/2014/main" id="{25BB52E2-3BCC-4B77-8BD6-CA69A16796E4}"/>
              </a:ext>
            </a:extLst>
          </p:cNvPr>
          <p:cNvSpPr>
            <a:spLocks noGrp="1"/>
          </p:cNvSpPr>
          <p:nvPr>
            <p:ph type="body" idx="1"/>
          </p:nvPr>
        </p:nvSpPr>
        <p:spPr/>
        <p:txBody>
          <a:bodyPr/>
          <a:lstStyle/>
          <a:p>
            <a:r>
              <a:rPr lang="en-US" dirty="0"/>
              <a:t>Shared Secret</a:t>
            </a:r>
          </a:p>
        </p:txBody>
      </p:sp>
    </p:spTree>
    <p:extLst>
      <p:ext uri="{BB962C8B-B14F-4D97-AF65-F5344CB8AC3E}">
        <p14:creationId xmlns:p14="http://schemas.microsoft.com/office/powerpoint/2010/main" val="923751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A71B-4FB2-4C36-8653-B347B8B7A421}"/>
              </a:ext>
            </a:extLst>
          </p:cNvPr>
          <p:cNvSpPr>
            <a:spLocks noGrp="1"/>
          </p:cNvSpPr>
          <p:nvPr>
            <p:ph type="title"/>
          </p:nvPr>
        </p:nvSpPr>
        <p:spPr/>
        <p:txBody>
          <a:bodyPr/>
          <a:lstStyle/>
          <a:p>
            <a:r>
              <a:rPr lang="en-US" dirty="0"/>
              <a:t>Symmetric Categories</a:t>
            </a:r>
          </a:p>
        </p:txBody>
      </p:sp>
      <p:sp>
        <p:nvSpPr>
          <p:cNvPr id="3" name="Content Placeholder 2">
            <a:extLst>
              <a:ext uri="{FF2B5EF4-FFF2-40B4-BE49-F238E27FC236}">
                <a16:creationId xmlns:a16="http://schemas.microsoft.com/office/drawing/2014/main" id="{B7CFFC09-3954-4502-8EA2-A92D93ECA4D7}"/>
              </a:ext>
            </a:extLst>
          </p:cNvPr>
          <p:cNvSpPr>
            <a:spLocks noGrp="1"/>
          </p:cNvSpPr>
          <p:nvPr>
            <p:ph idx="1"/>
          </p:nvPr>
        </p:nvSpPr>
        <p:spPr/>
        <p:txBody>
          <a:bodyPr/>
          <a:lstStyle/>
          <a:p>
            <a:r>
              <a:rPr lang="en-US" dirty="0"/>
              <a:t>Stream ciphers</a:t>
            </a:r>
          </a:p>
          <a:p>
            <a:pPr lvl="1"/>
            <a:r>
              <a:rPr lang="en-US" dirty="0"/>
              <a:t>Each byte is encrypted one at a time</a:t>
            </a:r>
          </a:p>
          <a:p>
            <a:r>
              <a:rPr lang="en-US" dirty="0"/>
              <a:t>Block ciphers</a:t>
            </a:r>
          </a:p>
          <a:p>
            <a:pPr lvl="1"/>
            <a:r>
              <a:rPr lang="en-US" dirty="0"/>
              <a:t>Data is encrypted in blocks; block sizes that can be used are based on the algorithm being used</a:t>
            </a:r>
          </a:p>
        </p:txBody>
      </p:sp>
    </p:spTree>
    <p:extLst>
      <p:ext uri="{BB962C8B-B14F-4D97-AF65-F5344CB8AC3E}">
        <p14:creationId xmlns:p14="http://schemas.microsoft.com/office/powerpoint/2010/main" val="2881992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8395-06B8-497C-9566-476132F9AE70}"/>
              </a:ext>
            </a:extLst>
          </p:cNvPr>
          <p:cNvSpPr>
            <a:spLocks noGrp="1"/>
          </p:cNvSpPr>
          <p:nvPr>
            <p:ph type="title"/>
          </p:nvPr>
        </p:nvSpPr>
        <p:spPr/>
        <p:txBody>
          <a:bodyPr/>
          <a:lstStyle/>
          <a:p>
            <a:r>
              <a:rPr lang="en-US" dirty="0"/>
              <a:t>Block Cipher Modes</a:t>
            </a:r>
          </a:p>
        </p:txBody>
      </p:sp>
      <p:sp>
        <p:nvSpPr>
          <p:cNvPr id="3" name="Content Placeholder 2">
            <a:extLst>
              <a:ext uri="{FF2B5EF4-FFF2-40B4-BE49-F238E27FC236}">
                <a16:creationId xmlns:a16="http://schemas.microsoft.com/office/drawing/2014/main" id="{4ECB7336-8C30-4FDD-876F-EC9944781857}"/>
              </a:ext>
            </a:extLst>
          </p:cNvPr>
          <p:cNvSpPr>
            <a:spLocks noGrp="1"/>
          </p:cNvSpPr>
          <p:nvPr>
            <p:ph idx="1"/>
          </p:nvPr>
        </p:nvSpPr>
        <p:spPr>
          <a:xfrm>
            <a:off x="2589212" y="2133600"/>
            <a:ext cx="8915400" cy="4456670"/>
          </a:xfrm>
        </p:spPr>
        <p:txBody>
          <a:bodyPr>
            <a:normAutofit fontScale="92500" lnSpcReduction="20000"/>
          </a:bodyPr>
          <a:lstStyle/>
          <a:p>
            <a:r>
              <a:rPr lang="en-US" b="1" dirty="0"/>
              <a:t>CBC – Cipher Block Chaining</a:t>
            </a:r>
          </a:p>
          <a:p>
            <a:pPr lvl="1"/>
            <a:r>
              <a:rPr lang="en-US" dirty="0"/>
              <a:t>Before each block is encrypted, it is combined with the ciphertext of the previous block with a bitwise exclusive OR operation; identical blocks won’t be encrypted the same. Requires a Initialization Vector (IV) value; </a:t>
            </a:r>
            <a:r>
              <a:rPr lang="en-US" dirty="0">
                <a:solidFill>
                  <a:schemeClr val="accent2"/>
                </a:solidFill>
              </a:rPr>
              <a:t>default for AES, DES, 3DES in .NET</a:t>
            </a:r>
          </a:p>
          <a:p>
            <a:r>
              <a:rPr lang="en-US" b="1" dirty="0"/>
              <a:t>CFB – Ciphertext Feedback</a:t>
            </a:r>
          </a:p>
          <a:p>
            <a:pPr lvl="1"/>
            <a:r>
              <a:rPr lang="en-US" dirty="0"/>
              <a:t>Encrypts set # of bits at a time, but transfers some plaintext bits instantly; one at a time; Also uses an IV value</a:t>
            </a:r>
          </a:p>
          <a:p>
            <a:r>
              <a:rPr lang="en-US" b="1" dirty="0"/>
              <a:t>CTS – Ciphertext Stealing</a:t>
            </a:r>
          </a:p>
          <a:p>
            <a:pPr lvl="1"/>
            <a:r>
              <a:rPr lang="en-US" dirty="0"/>
              <a:t>Produces ciphertext of the same length as the plaintext; similar to CBC except for the last 2 blocks</a:t>
            </a:r>
          </a:p>
          <a:p>
            <a:r>
              <a:rPr lang="en-US" b="1" dirty="0"/>
              <a:t>ECB – Electronic Codebook</a:t>
            </a:r>
          </a:p>
          <a:p>
            <a:pPr lvl="1"/>
            <a:r>
              <a:rPr lang="en-US" dirty="0"/>
              <a:t>Encrypts each block individually; same plaintext blocks result in the same ciphertext blocks</a:t>
            </a:r>
          </a:p>
          <a:p>
            <a:r>
              <a:rPr lang="en-US" b="1" dirty="0"/>
              <a:t>OFB – Output Feedback</a:t>
            </a:r>
            <a:endParaRPr lang="en-US" dirty="0"/>
          </a:p>
          <a:p>
            <a:pPr lvl="1"/>
            <a:r>
              <a:rPr lang="en-US" dirty="0"/>
              <a:t>Processes small increments of plaintext into ciphertext instead of an entire block at a time. Similar to CFB</a:t>
            </a:r>
          </a:p>
        </p:txBody>
      </p:sp>
    </p:spTree>
    <p:extLst>
      <p:ext uri="{BB962C8B-B14F-4D97-AF65-F5344CB8AC3E}">
        <p14:creationId xmlns:p14="http://schemas.microsoft.com/office/powerpoint/2010/main" val="239898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5CAA-8A07-4512-98B7-1F2AA05AF0B6}"/>
              </a:ext>
            </a:extLst>
          </p:cNvPr>
          <p:cNvSpPr>
            <a:spLocks noGrp="1"/>
          </p:cNvSpPr>
          <p:nvPr>
            <p:ph type="title"/>
          </p:nvPr>
        </p:nvSpPr>
        <p:spPr/>
        <p:txBody>
          <a:bodyPr/>
          <a:lstStyle/>
          <a:p>
            <a:r>
              <a:rPr lang="en-US" dirty="0"/>
              <a:t>Code Access Modifiers</a:t>
            </a:r>
          </a:p>
        </p:txBody>
      </p:sp>
      <p:sp>
        <p:nvSpPr>
          <p:cNvPr id="3" name="Text Placeholder 2">
            <a:extLst>
              <a:ext uri="{FF2B5EF4-FFF2-40B4-BE49-F238E27FC236}">
                <a16:creationId xmlns:a16="http://schemas.microsoft.com/office/drawing/2014/main" id="{CE8640FC-54BA-4656-86BC-9E3D7616BB23}"/>
              </a:ext>
            </a:extLst>
          </p:cNvPr>
          <p:cNvSpPr>
            <a:spLocks noGrp="1"/>
          </p:cNvSpPr>
          <p:nvPr>
            <p:ph type="body" idx="1"/>
          </p:nvPr>
        </p:nvSpPr>
        <p:spPr/>
        <p:txBody>
          <a:bodyPr/>
          <a:lstStyle/>
          <a:p>
            <a:r>
              <a:rPr lang="en-US" dirty="0"/>
              <a:t>Starting at the beginning… Object-Oriented Basics</a:t>
            </a:r>
          </a:p>
        </p:txBody>
      </p:sp>
    </p:spTree>
    <p:extLst>
      <p:ext uri="{BB962C8B-B14F-4D97-AF65-F5344CB8AC3E}">
        <p14:creationId xmlns:p14="http://schemas.microsoft.com/office/powerpoint/2010/main" val="4063323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5ACA-EF0D-4947-A6EE-56123AA6FC86}"/>
              </a:ext>
            </a:extLst>
          </p:cNvPr>
          <p:cNvSpPr>
            <a:spLocks noGrp="1"/>
          </p:cNvSpPr>
          <p:nvPr>
            <p:ph type="title"/>
          </p:nvPr>
        </p:nvSpPr>
        <p:spPr/>
        <p:txBody>
          <a:bodyPr/>
          <a:lstStyle/>
          <a:p>
            <a:r>
              <a:rPr lang="en-US" dirty="0"/>
              <a:t>Padding</a:t>
            </a:r>
          </a:p>
        </p:txBody>
      </p:sp>
      <p:sp>
        <p:nvSpPr>
          <p:cNvPr id="3" name="Content Placeholder 2">
            <a:extLst>
              <a:ext uri="{FF2B5EF4-FFF2-40B4-BE49-F238E27FC236}">
                <a16:creationId xmlns:a16="http://schemas.microsoft.com/office/drawing/2014/main" id="{0647D465-1FD9-45A9-8E2D-E977BE1E1D06}"/>
              </a:ext>
            </a:extLst>
          </p:cNvPr>
          <p:cNvSpPr>
            <a:spLocks noGrp="1"/>
          </p:cNvSpPr>
          <p:nvPr>
            <p:ph idx="1"/>
          </p:nvPr>
        </p:nvSpPr>
        <p:spPr/>
        <p:txBody>
          <a:bodyPr/>
          <a:lstStyle/>
          <a:p>
            <a:r>
              <a:rPr lang="en-US" b="1" dirty="0"/>
              <a:t>ANSIX923</a:t>
            </a:r>
          </a:p>
          <a:p>
            <a:pPr lvl="1"/>
            <a:r>
              <a:rPr lang="en-US" dirty="0"/>
              <a:t>consists of a sequence of bytes filled with zeros before the length</a:t>
            </a:r>
          </a:p>
          <a:p>
            <a:r>
              <a:rPr lang="en-US" b="1" dirty="0"/>
              <a:t>ISO10126</a:t>
            </a:r>
          </a:p>
          <a:p>
            <a:pPr lvl="1"/>
            <a:r>
              <a:rPr lang="en-US" dirty="0"/>
              <a:t>Consists of random data before the length</a:t>
            </a:r>
          </a:p>
          <a:p>
            <a:r>
              <a:rPr lang="en-US" b="1" dirty="0"/>
              <a:t>None</a:t>
            </a:r>
          </a:p>
          <a:p>
            <a:r>
              <a:rPr lang="en-US" b="1" dirty="0"/>
              <a:t>PKCS7</a:t>
            </a:r>
          </a:p>
          <a:p>
            <a:pPr lvl="1"/>
            <a:r>
              <a:rPr lang="en-US" dirty="0"/>
              <a:t>consists of a sequence of bytes, each of which is equal to the total number of padding bytes added; </a:t>
            </a:r>
            <a:r>
              <a:rPr lang="en-US" dirty="0">
                <a:solidFill>
                  <a:schemeClr val="accent2"/>
                </a:solidFill>
              </a:rPr>
              <a:t>default for AES, DES, 3DES in .NET</a:t>
            </a:r>
          </a:p>
          <a:p>
            <a:r>
              <a:rPr lang="en-US" b="1" dirty="0"/>
              <a:t>Zeros</a:t>
            </a:r>
          </a:p>
          <a:p>
            <a:pPr lvl="1"/>
            <a:r>
              <a:rPr lang="en-US" dirty="0"/>
              <a:t>consists of bytes set to zero</a:t>
            </a:r>
          </a:p>
        </p:txBody>
      </p:sp>
    </p:spTree>
    <p:extLst>
      <p:ext uri="{BB962C8B-B14F-4D97-AF65-F5344CB8AC3E}">
        <p14:creationId xmlns:p14="http://schemas.microsoft.com/office/powerpoint/2010/main" val="1323455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354C-9724-40E4-8BE8-BB10AAF5C53E}"/>
              </a:ext>
            </a:extLst>
          </p:cNvPr>
          <p:cNvSpPr>
            <a:spLocks noGrp="1"/>
          </p:cNvSpPr>
          <p:nvPr>
            <p:ph type="title"/>
          </p:nvPr>
        </p:nvSpPr>
        <p:spPr/>
        <p:txBody>
          <a:bodyPr/>
          <a:lstStyle/>
          <a:p>
            <a:r>
              <a:rPr lang="en-US" dirty="0"/>
              <a:t>Key &amp; IV properties</a:t>
            </a:r>
          </a:p>
        </p:txBody>
      </p:sp>
      <p:sp>
        <p:nvSpPr>
          <p:cNvPr id="3" name="Content Placeholder 2">
            <a:extLst>
              <a:ext uri="{FF2B5EF4-FFF2-40B4-BE49-F238E27FC236}">
                <a16:creationId xmlns:a16="http://schemas.microsoft.com/office/drawing/2014/main" id="{C51D984C-4E8B-40C1-9992-A87BC67CB329}"/>
              </a:ext>
            </a:extLst>
          </p:cNvPr>
          <p:cNvSpPr>
            <a:spLocks noGrp="1"/>
          </p:cNvSpPr>
          <p:nvPr>
            <p:ph idx="1"/>
          </p:nvPr>
        </p:nvSpPr>
        <p:spPr/>
        <p:txBody>
          <a:bodyPr>
            <a:normAutofit fontScale="92500" lnSpcReduction="10000"/>
          </a:bodyPr>
          <a:lstStyle/>
          <a:p>
            <a:r>
              <a:rPr lang="en-US" b="1" dirty="0">
                <a:solidFill>
                  <a:schemeClr val="accent2"/>
                </a:solidFill>
              </a:rPr>
              <a:t>Key</a:t>
            </a:r>
          </a:p>
          <a:p>
            <a:pPr lvl="1"/>
            <a:r>
              <a:rPr lang="en-US" dirty="0"/>
              <a:t>byte array that is used to store the encryption key prior to running encrypt and decrypt operations</a:t>
            </a:r>
          </a:p>
          <a:p>
            <a:pPr lvl="1"/>
            <a:r>
              <a:rPr lang="en-US" dirty="0"/>
              <a:t>can literally be anything, but you should make sure you generate a secure key (high entropy)</a:t>
            </a:r>
          </a:p>
          <a:p>
            <a:r>
              <a:rPr lang="en-US" b="1" dirty="0">
                <a:solidFill>
                  <a:schemeClr val="accent2"/>
                </a:solidFill>
              </a:rPr>
              <a:t>IV</a:t>
            </a:r>
          </a:p>
          <a:p>
            <a:pPr lvl="1"/>
            <a:r>
              <a:rPr lang="en-US" dirty="0"/>
              <a:t>an arbitrary number that can be used along with a secret key for data encryption; also called a nonce, is employed only one time in any session</a:t>
            </a:r>
          </a:p>
          <a:p>
            <a:pPr lvl="1"/>
            <a:r>
              <a:rPr lang="en-US" dirty="0"/>
              <a:t>doesn’t have to be kept secret and can be transmitted or stored along with the message in the clear (like a hash salt)</a:t>
            </a:r>
          </a:p>
          <a:p>
            <a:pPr lvl="1"/>
            <a:r>
              <a:rPr lang="en-US" dirty="0"/>
              <a:t>IV should be unique for each message; do not reuse</a:t>
            </a:r>
          </a:p>
          <a:p>
            <a:r>
              <a:rPr lang="en-US" dirty="0"/>
              <a:t>Generation of a </a:t>
            </a:r>
            <a:r>
              <a:rPr lang="en-US" dirty="0">
                <a:solidFill>
                  <a:schemeClr val="accent2"/>
                </a:solidFill>
              </a:rPr>
              <a:t>Key</a:t>
            </a:r>
            <a:r>
              <a:rPr lang="en-US" dirty="0"/>
              <a:t> and/or </a:t>
            </a:r>
            <a:r>
              <a:rPr lang="en-US" dirty="0">
                <a:solidFill>
                  <a:schemeClr val="accent2"/>
                </a:solidFill>
              </a:rPr>
              <a:t>IV</a:t>
            </a:r>
            <a:r>
              <a:rPr lang="en-US" dirty="0"/>
              <a:t> can be done with </a:t>
            </a:r>
            <a:r>
              <a:rPr lang="en-US" dirty="0" err="1">
                <a:solidFill>
                  <a:schemeClr val="accent5"/>
                </a:solidFill>
                <a:latin typeface="Source Code Pro" panose="020B0509030403020204" pitchFamily="49" charset="0"/>
                <a:ea typeface="Source Code Pro" panose="020B0509030403020204" pitchFamily="49" charset="0"/>
              </a:rPr>
              <a:t>RNGCryptoServiceProvider</a:t>
            </a:r>
            <a:r>
              <a:rPr lang="en-US" dirty="0"/>
              <a:t> or the </a:t>
            </a:r>
            <a:r>
              <a:rPr lang="en-US" dirty="0">
                <a:solidFill>
                  <a:schemeClr val="accent5"/>
                </a:solidFill>
                <a:latin typeface="Source Code Pro" panose="020B0509030403020204" pitchFamily="49" charset="0"/>
                <a:ea typeface="Source Code Pro" panose="020B0509030403020204" pitchFamily="49" charset="0"/>
              </a:rPr>
              <a:t>.</a:t>
            </a:r>
            <a:r>
              <a:rPr lang="en-US" dirty="0" err="1">
                <a:solidFill>
                  <a:schemeClr val="accent5"/>
                </a:solidFill>
                <a:latin typeface="Source Code Pro" panose="020B0509030403020204" pitchFamily="49" charset="0"/>
                <a:ea typeface="Source Code Pro" panose="020B0509030403020204" pitchFamily="49" charset="0"/>
              </a:rPr>
              <a:t>GenerateIV</a:t>
            </a:r>
            <a:r>
              <a:rPr lang="en-US" dirty="0">
                <a:solidFill>
                  <a:schemeClr val="accent5"/>
                </a:solidFill>
                <a:latin typeface="Source Code Pro" panose="020B0509030403020204" pitchFamily="49" charset="0"/>
                <a:ea typeface="Source Code Pro" panose="020B0509030403020204" pitchFamily="49" charset="0"/>
              </a:rPr>
              <a:t>()</a:t>
            </a:r>
            <a:r>
              <a:rPr lang="en-US" dirty="0"/>
              <a:t> method</a:t>
            </a:r>
          </a:p>
        </p:txBody>
      </p:sp>
    </p:spTree>
    <p:extLst>
      <p:ext uri="{BB962C8B-B14F-4D97-AF65-F5344CB8AC3E}">
        <p14:creationId xmlns:p14="http://schemas.microsoft.com/office/powerpoint/2010/main" val="73937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8D09-DD0C-48DB-ABC8-57DC1A89B7C0}"/>
              </a:ext>
            </a:extLst>
          </p:cNvPr>
          <p:cNvSpPr>
            <a:spLocks noGrp="1"/>
          </p:cNvSpPr>
          <p:nvPr>
            <p:ph type="title"/>
          </p:nvPr>
        </p:nvSpPr>
        <p:spPr/>
        <p:txBody>
          <a:bodyPr/>
          <a:lstStyle/>
          <a:p>
            <a:r>
              <a:rPr lang="en-US" dirty="0"/>
              <a:t>.NET Implementation</a:t>
            </a:r>
          </a:p>
        </p:txBody>
      </p:sp>
      <p:sp>
        <p:nvSpPr>
          <p:cNvPr id="3" name="Content Placeholder 2">
            <a:extLst>
              <a:ext uri="{FF2B5EF4-FFF2-40B4-BE49-F238E27FC236}">
                <a16:creationId xmlns:a16="http://schemas.microsoft.com/office/drawing/2014/main" id="{460FE77D-79C7-477D-8571-A47AEDD2EE00}"/>
              </a:ext>
            </a:extLst>
          </p:cNvPr>
          <p:cNvSpPr>
            <a:spLocks noGrp="1"/>
          </p:cNvSpPr>
          <p:nvPr>
            <p:ph idx="1"/>
          </p:nvPr>
        </p:nvSpPr>
        <p:spPr/>
        <p:txBody>
          <a:bodyPr/>
          <a:lstStyle/>
          <a:p>
            <a:r>
              <a:rPr lang="en-US" dirty="0"/>
              <a:t>Based on a stream-oriented design; </a:t>
            </a:r>
            <a:r>
              <a:rPr lang="en-US" dirty="0" err="1">
                <a:latin typeface="Source Code Pro" panose="020B0509030403020204" pitchFamily="49" charset="0"/>
                <a:ea typeface="Source Code Pro" panose="020B0509030403020204" pitchFamily="49" charset="0"/>
              </a:rPr>
              <a:t>CryptoStream</a:t>
            </a:r>
            <a:endParaRPr lang="en-US" dirty="0">
              <a:latin typeface="Source Code Pro" panose="020B0509030403020204" pitchFamily="49" charset="0"/>
              <a:ea typeface="Source Code Pro" panose="020B0509030403020204" pitchFamily="49" charset="0"/>
            </a:endParaRPr>
          </a:p>
          <a:p>
            <a:r>
              <a:rPr lang="en-US" dirty="0"/>
              <a:t>Any cryptographic objects the implement </a:t>
            </a:r>
            <a:r>
              <a:rPr lang="en-US" dirty="0" err="1">
                <a:latin typeface="Source Code Pro" panose="020B0509030403020204" pitchFamily="49" charset="0"/>
                <a:ea typeface="Source Code Pro" panose="020B0509030403020204" pitchFamily="49" charset="0"/>
              </a:rPr>
              <a:t>CryptoStream</a:t>
            </a:r>
            <a:r>
              <a:rPr lang="en-US" dirty="0"/>
              <a:t> can be chained with any object that implements Stream </a:t>
            </a:r>
          </a:p>
        </p:txBody>
      </p:sp>
    </p:spTree>
    <p:extLst>
      <p:ext uri="{BB962C8B-B14F-4D97-AF65-F5344CB8AC3E}">
        <p14:creationId xmlns:p14="http://schemas.microsoft.com/office/powerpoint/2010/main" val="3620887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3F81-2864-4CF5-86A6-68C13F0522DE}"/>
              </a:ext>
            </a:extLst>
          </p:cNvPr>
          <p:cNvSpPr>
            <a:spLocks noGrp="1"/>
          </p:cNvSpPr>
          <p:nvPr>
            <p:ph type="title"/>
          </p:nvPr>
        </p:nvSpPr>
        <p:spPr/>
        <p:txBody>
          <a:bodyPr/>
          <a:lstStyle/>
          <a:p>
            <a:r>
              <a:rPr lang="en-US" dirty="0"/>
              <a:t>AES Demo</a:t>
            </a:r>
          </a:p>
        </p:txBody>
      </p:sp>
      <p:sp>
        <p:nvSpPr>
          <p:cNvPr id="3" name="Text Placeholder 2">
            <a:extLst>
              <a:ext uri="{FF2B5EF4-FFF2-40B4-BE49-F238E27FC236}">
                <a16:creationId xmlns:a16="http://schemas.microsoft.com/office/drawing/2014/main" id="{73EBAFE2-29B3-4A29-BFBD-1A3D4C8A24F9}"/>
              </a:ext>
            </a:extLst>
          </p:cNvPr>
          <p:cNvSpPr>
            <a:spLocks noGrp="1"/>
          </p:cNvSpPr>
          <p:nvPr>
            <p:ph type="body" idx="1"/>
          </p:nvPr>
        </p:nvSpPr>
        <p:spPr/>
        <p:txBody>
          <a:bodyPr/>
          <a:lstStyle/>
          <a:p>
            <a:r>
              <a:rPr lang="en-US" dirty="0"/>
              <a:t>Recommended to use a 256-bit key</a:t>
            </a:r>
          </a:p>
        </p:txBody>
      </p:sp>
    </p:spTree>
    <p:extLst>
      <p:ext uri="{BB962C8B-B14F-4D97-AF65-F5344CB8AC3E}">
        <p14:creationId xmlns:p14="http://schemas.microsoft.com/office/powerpoint/2010/main" val="1897011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25A6-42F1-42FE-A8AE-8532E88ACA2F}"/>
              </a:ext>
            </a:extLst>
          </p:cNvPr>
          <p:cNvSpPr>
            <a:spLocks noGrp="1"/>
          </p:cNvSpPr>
          <p:nvPr>
            <p:ph type="title"/>
          </p:nvPr>
        </p:nvSpPr>
        <p:spPr/>
        <p:txBody>
          <a:bodyPr/>
          <a:lstStyle/>
          <a:p>
            <a:r>
              <a:rPr lang="en-US" dirty="0"/>
              <a:t>Asymmetric Encryption</a:t>
            </a:r>
          </a:p>
        </p:txBody>
      </p:sp>
      <p:sp>
        <p:nvSpPr>
          <p:cNvPr id="3" name="Text Placeholder 2">
            <a:extLst>
              <a:ext uri="{FF2B5EF4-FFF2-40B4-BE49-F238E27FC236}">
                <a16:creationId xmlns:a16="http://schemas.microsoft.com/office/drawing/2014/main" id="{1B383B63-E1E7-44D0-8082-6F7A9B1B06E3}"/>
              </a:ext>
            </a:extLst>
          </p:cNvPr>
          <p:cNvSpPr>
            <a:spLocks noGrp="1"/>
          </p:cNvSpPr>
          <p:nvPr>
            <p:ph type="body" idx="1"/>
          </p:nvPr>
        </p:nvSpPr>
        <p:spPr/>
        <p:txBody>
          <a:bodyPr/>
          <a:lstStyle/>
          <a:p>
            <a:r>
              <a:rPr lang="en-US" dirty="0"/>
              <a:t>Public / Private Keys; Public Key Infrastructure (PKI)</a:t>
            </a:r>
          </a:p>
        </p:txBody>
      </p:sp>
    </p:spTree>
    <p:extLst>
      <p:ext uri="{BB962C8B-B14F-4D97-AF65-F5344CB8AC3E}">
        <p14:creationId xmlns:p14="http://schemas.microsoft.com/office/powerpoint/2010/main" val="2359148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Asymmetric Encryption?</a:t>
            </a:r>
          </a:p>
        </p:txBody>
      </p:sp>
      <p:sp>
        <p:nvSpPr>
          <p:cNvPr id="3" name="Content Placeholder 2"/>
          <p:cNvSpPr>
            <a:spLocks noGrp="1"/>
          </p:cNvSpPr>
          <p:nvPr>
            <p:ph idx="1"/>
          </p:nvPr>
        </p:nvSpPr>
        <p:spPr/>
        <p:txBody>
          <a:bodyPr/>
          <a:lstStyle/>
          <a:p>
            <a:r>
              <a:rPr lang="en-US" dirty="0"/>
              <a:t>Asymmetric =&gt; not the same</a:t>
            </a:r>
          </a:p>
          <a:p>
            <a:r>
              <a:rPr lang="en-US" dirty="0"/>
              <a:t>Two mathematically linked keys are generated</a:t>
            </a:r>
          </a:p>
          <a:p>
            <a:pPr lvl="1"/>
            <a:r>
              <a:rPr lang="en-US" b="1" dirty="0">
                <a:solidFill>
                  <a:schemeClr val="accent6"/>
                </a:solidFill>
              </a:rPr>
              <a:t>Public Key</a:t>
            </a:r>
            <a:r>
              <a:rPr lang="en-US" dirty="0"/>
              <a:t> – No need to protect this value; can be freely shared/published</a:t>
            </a:r>
          </a:p>
          <a:p>
            <a:pPr lvl="1"/>
            <a:r>
              <a:rPr lang="en-US" b="1" dirty="0">
                <a:solidFill>
                  <a:schemeClr val="accent6"/>
                </a:solidFill>
              </a:rPr>
              <a:t>Private Key</a:t>
            </a:r>
            <a:r>
              <a:rPr lang="en-US" dirty="0"/>
              <a:t> – Must be protected; only known to a single person/entity</a:t>
            </a:r>
          </a:p>
          <a:p>
            <a:r>
              <a:rPr lang="en-US" dirty="0"/>
              <a:t>Public key is used to encrypt a message before sending it to the owner of the Private key</a:t>
            </a:r>
          </a:p>
          <a:p>
            <a:pPr lvl="1"/>
            <a:r>
              <a:rPr lang="en-US" dirty="0"/>
              <a:t>Once encrypted, the public key cannot be used to decrypt the message</a:t>
            </a:r>
          </a:p>
          <a:p>
            <a:r>
              <a:rPr lang="en-US" dirty="0"/>
              <a:t>Only the Private Key can be used to decrypt the message</a:t>
            </a:r>
          </a:p>
          <a:p>
            <a:r>
              <a:rPr lang="en-US" dirty="0"/>
              <a:t>Easy to generate a Public/Private key pair</a:t>
            </a:r>
          </a:p>
          <a:p>
            <a:pPr lvl="1"/>
            <a:r>
              <a:rPr lang="en-US" dirty="0"/>
              <a:t>Impossible to determine the Private key from the Public key</a:t>
            </a:r>
          </a:p>
        </p:txBody>
      </p:sp>
    </p:spTree>
    <p:extLst>
      <p:ext uri="{BB962C8B-B14F-4D97-AF65-F5344CB8AC3E}">
        <p14:creationId xmlns:p14="http://schemas.microsoft.com/office/powerpoint/2010/main" val="2293592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Encryption; </a:t>
            </a:r>
            <a:r>
              <a:rPr lang="en-US" dirty="0" err="1"/>
              <a:t>con’t</a:t>
            </a:r>
            <a:endParaRPr lang="en-US" dirty="0"/>
          </a:p>
        </p:txBody>
      </p:sp>
      <p:sp>
        <p:nvSpPr>
          <p:cNvPr id="3" name="Content Placeholder 2"/>
          <p:cNvSpPr>
            <a:spLocks noGrp="1"/>
          </p:cNvSpPr>
          <p:nvPr>
            <p:ph idx="1"/>
          </p:nvPr>
        </p:nvSpPr>
        <p:spPr/>
        <p:txBody>
          <a:bodyPr/>
          <a:lstStyle/>
          <a:p>
            <a:r>
              <a:rPr lang="en-US" dirty="0"/>
              <a:t>RSA is the de facto standard</a:t>
            </a:r>
          </a:p>
          <a:p>
            <a:pPr lvl="1"/>
            <a:r>
              <a:rPr lang="en-US" dirty="0"/>
              <a:t>Developed by RSA Security LLC</a:t>
            </a:r>
          </a:p>
          <a:p>
            <a:pPr lvl="1"/>
            <a:r>
              <a:rPr lang="en-US" dirty="0"/>
              <a:t>Based on the fact that there isn’t an efficient way to factor </a:t>
            </a:r>
            <a:r>
              <a:rPr lang="en-US" b="1" i="1" u="sng" dirty="0"/>
              <a:t>very</a:t>
            </a:r>
            <a:r>
              <a:rPr lang="en-US" dirty="0"/>
              <a:t> large numbers</a:t>
            </a:r>
          </a:p>
          <a:p>
            <a:pPr lvl="1"/>
            <a:r>
              <a:rPr lang="en-US" dirty="0"/>
              <a:t>This means it requires an extraordinary amount of CPU power and time to determine an RSA key</a:t>
            </a:r>
          </a:p>
          <a:p>
            <a:r>
              <a:rPr lang="en-US" dirty="0"/>
              <a:t>Extremely powerful, but has a one major drawback (more in a few)</a:t>
            </a:r>
          </a:p>
        </p:txBody>
      </p:sp>
    </p:spTree>
    <p:extLst>
      <p:ext uri="{BB962C8B-B14F-4D97-AF65-F5344CB8AC3E}">
        <p14:creationId xmlns:p14="http://schemas.microsoft.com/office/powerpoint/2010/main" val="3244023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3F81-2864-4CF5-86A6-68C13F0522DE}"/>
              </a:ext>
            </a:extLst>
          </p:cNvPr>
          <p:cNvSpPr>
            <a:spLocks noGrp="1"/>
          </p:cNvSpPr>
          <p:nvPr>
            <p:ph type="title"/>
          </p:nvPr>
        </p:nvSpPr>
        <p:spPr/>
        <p:txBody>
          <a:bodyPr/>
          <a:lstStyle/>
          <a:p>
            <a:r>
              <a:rPr lang="en-US" dirty="0"/>
              <a:t>RSA Demo</a:t>
            </a:r>
          </a:p>
        </p:txBody>
      </p:sp>
      <p:sp>
        <p:nvSpPr>
          <p:cNvPr id="3" name="Text Placeholder 2">
            <a:extLst>
              <a:ext uri="{FF2B5EF4-FFF2-40B4-BE49-F238E27FC236}">
                <a16:creationId xmlns:a16="http://schemas.microsoft.com/office/drawing/2014/main" id="{73EBAFE2-29B3-4A29-BFBD-1A3D4C8A24F9}"/>
              </a:ext>
            </a:extLst>
          </p:cNvPr>
          <p:cNvSpPr>
            <a:spLocks noGrp="1"/>
          </p:cNvSpPr>
          <p:nvPr>
            <p:ph type="body" idx="1"/>
          </p:nvPr>
        </p:nvSpPr>
        <p:spPr/>
        <p:txBody>
          <a:bodyPr/>
          <a:lstStyle/>
          <a:p>
            <a:r>
              <a:rPr lang="en-US" dirty="0"/>
              <a:t>Recommended to use a 2,048-bit key minimum</a:t>
            </a:r>
          </a:p>
        </p:txBody>
      </p:sp>
    </p:spTree>
    <p:extLst>
      <p:ext uri="{BB962C8B-B14F-4D97-AF65-F5344CB8AC3E}">
        <p14:creationId xmlns:p14="http://schemas.microsoft.com/office/powerpoint/2010/main" val="897057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Follow-up comments</a:t>
            </a:r>
          </a:p>
        </p:txBody>
      </p:sp>
      <p:sp>
        <p:nvSpPr>
          <p:cNvPr id="3" name="Content Placeholder 2"/>
          <p:cNvSpPr>
            <a:spLocks noGrp="1"/>
          </p:cNvSpPr>
          <p:nvPr>
            <p:ph idx="1"/>
          </p:nvPr>
        </p:nvSpPr>
        <p:spPr/>
        <p:txBody>
          <a:bodyPr>
            <a:normAutofit lnSpcReduction="10000"/>
          </a:bodyPr>
          <a:lstStyle/>
          <a:p>
            <a:r>
              <a:rPr lang="en-US" dirty="0"/>
              <a:t>In-Memory is great for a demo, but not practical for real world use</a:t>
            </a:r>
          </a:p>
          <a:p>
            <a:r>
              <a:rPr lang="en-US" dirty="0"/>
              <a:t>Persist Keys as XML:</a:t>
            </a:r>
          </a:p>
          <a:p>
            <a:pPr lvl="1"/>
            <a:r>
              <a:rPr lang="en-US" dirty="0"/>
              <a:t>string </a:t>
            </a:r>
            <a:r>
              <a:rPr lang="en-US" dirty="0" err="1"/>
              <a:t>ToXmlString</a:t>
            </a:r>
            <a:r>
              <a:rPr lang="en-US" dirty="0"/>
              <a:t>( bool </a:t>
            </a:r>
            <a:r>
              <a:rPr lang="en-US" dirty="0" err="1"/>
              <a:t>includePrivateParameters</a:t>
            </a:r>
            <a:r>
              <a:rPr lang="en-US" dirty="0"/>
              <a:t> )</a:t>
            </a:r>
          </a:p>
          <a:p>
            <a:pPr lvl="2"/>
            <a:r>
              <a:rPr lang="en-US" dirty="0"/>
              <a:t>False =&gt; public key data as XML</a:t>
            </a:r>
          </a:p>
          <a:p>
            <a:pPr lvl="2"/>
            <a:r>
              <a:rPr lang="en-US" dirty="0"/>
              <a:t>True =&gt; private key as XML</a:t>
            </a:r>
          </a:p>
          <a:p>
            <a:pPr lvl="1"/>
            <a:r>
              <a:rPr lang="en-US" dirty="0"/>
              <a:t>Void .</a:t>
            </a:r>
            <a:r>
              <a:rPr lang="en-US" dirty="0" err="1"/>
              <a:t>FromXmlString</a:t>
            </a:r>
            <a:r>
              <a:rPr lang="en-US" dirty="0"/>
              <a:t>( string </a:t>
            </a:r>
            <a:r>
              <a:rPr lang="en-US" dirty="0" err="1"/>
              <a:t>xmlString</a:t>
            </a:r>
            <a:r>
              <a:rPr lang="en-US" dirty="0"/>
              <a:t> )</a:t>
            </a:r>
          </a:p>
          <a:p>
            <a:r>
              <a:rPr lang="en-US" dirty="0"/>
              <a:t>Persist Keys in Cryptographic Service Provider (CSP)</a:t>
            </a:r>
          </a:p>
          <a:p>
            <a:pPr lvl="1"/>
            <a:r>
              <a:rPr lang="en-US" dirty="0"/>
              <a:t>Vendor library that implements the Microsoft </a:t>
            </a:r>
            <a:r>
              <a:rPr lang="en-US" dirty="0" err="1"/>
              <a:t>CryotpAPI</a:t>
            </a:r>
            <a:r>
              <a:rPr lang="en-US" dirty="0"/>
              <a:t>; all work is done inside the vendor library</a:t>
            </a:r>
          </a:p>
          <a:p>
            <a:pPr lvl="1"/>
            <a:r>
              <a:rPr lang="en-US" dirty="0"/>
              <a:t>Independent modules that can be used by different applications</a:t>
            </a:r>
          </a:p>
          <a:p>
            <a:pPr lvl="1"/>
            <a:r>
              <a:rPr lang="en-US" dirty="0"/>
              <a:t>Mainly used to interface with </a:t>
            </a:r>
            <a:r>
              <a:rPr lang="en-US" dirty="0">
                <a:hlinkClick r:id="rId2"/>
              </a:rPr>
              <a:t>Hardware Security Modules</a:t>
            </a:r>
            <a:r>
              <a:rPr lang="en-US" dirty="0"/>
              <a:t> (HSM) or </a:t>
            </a:r>
            <a:r>
              <a:rPr lang="en-US" dirty="0">
                <a:hlinkClick r:id="rId3"/>
              </a:rPr>
              <a:t>Smart Cards</a:t>
            </a:r>
            <a:endParaRPr lang="en-US" dirty="0"/>
          </a:p>
        </p:txBody>
      </p:sp>
    </p:spTree>
    <p:extLst>
      <p:ext uri="{BB962C8B-B14F-4D97-AF65-F5344CB8AC3E}">
        <p14:creationId xmlns:p14="http://schemas.microsoft.com/office/powerpoint/2010/main" val="2919464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major drawback?</a:t>
            </a:r>
          </a:p>
        </p:txBody>
      </p:sp>
      <p:sp>
        <p:nvSpPr>
          <p:cNvPr id="3" name="Content Placeholder 2"/>
          <p:cNvSpPr>
            <a:spLocks noGrp="1"/>
          </p:cNvSpPr>
          <p:nvPr>
            <p:ph idx="1"/>
          </p:nvPr>
        </p:nvSpPr>
        <p:spPr/>
        <p:txBody>
          <a:bodyPr/>
          <a:lstStyle/>
          <a:p>
            <a:r>
              <a:rPr lang="en-US" dirty="0"/>
              <a:t>Asymmetric encryption can only encrypt data that is smaller than the size of the key</a:t>
            </a:r>
          </a:p>
          <a:p>
            <a:r>
              <a:rPr lang="en-US" dirty="0"/>
              <a:t>The larger the key size, the more computationally expensive it is to use</a:t>
            </a:r>
          </a:p>
          <a:p>
            <a:pPr lvl="1"/>
            <a:r>
              <a:rPr lang="en-US" dirty="0"/>
              <a:t>Offloading to an external HSM can help, but the limits are reached very fast</a:t>
            </a:r>
          </a:p>
          <a:p>
            <a:pPr lvl="1"/>
            <a:endParaRPr lang="en-US" dirty="0"/>
          </a:p>
          <a:p>
            <a:r>
              <a:rPr lang="en-US" dirty="0"/>
              <a:t>Everyone has heard of Public Key Cryptography and it seems to be everywhere, but why given it’s limitation?</a:t>
            </a:r>
          </a:p>
        </p:txBody>
      </p:sp>
    </p:spTree>
    <p:extLst>
      <p:ext uri="{BB962C8B-B14F-4D97-AF65-F5344CB8AC3E}">
        <p14:creationId xmlns:p14="http://schemas.microsoft.com/office/powerpoint/2010/main" val="317987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2AFE-9B0E-4B3D-9C3B-8AC61A27A16E}"/>
              </a:ext>
            </a:extLst>
          </p:cNvPr>
          <p:cNvSpPr>
            <a:spLocks noGrp="1"/>
          </p:cNvSpPr>
          <p:nvPr>
            <p:ph type="title"/>
          </p:nvPr>
        </p:nvSpPr>
        <p:spPr/>
        <p:txBody>
          <a:bodyPr/>
          <a:lstStyle/>
          <a:p>
            <a:r>
              <a:rPr lang="en-US" dirty="0"/>
              <a:t>Class/Member Access Control</a:t>
            </a:r>
          </a:p>
        </p:txBody>
      </p:sp>
      <p:sp>
        <p:nvSpPr>
          <p:cNvPr id="3" name="Content Placeholder 2">
            <a:extLst>
              <a:ext uri="{FF2B5EF4-FFF2-40B4-BE49-F238E27FC236}">
                <a16:creationId xmlns:a16="http://schemas.microsoft.com/office/drawing/2014/main" id="{0B59A956-AF96-4097-96C1-5819C0790377}"/>
              </a:ext>
            </a:extLst>
          </p:cNvPr>
          <p:cNvSpPr>
            <a:spLocks noGrp="1"/>
          </p:cNvSpPr>
          <p:nvPr>
            <p:ph idx="1"/>
          </p:nvPr>
        </p:nvSpPr>
        <p:spPr/>
        <p:txBody>
          <a:bodyPr>
            <a:normAutofit fontScale="92500" lnSpcReduction="20000"/>
          </a:bodyPr>
          <a:lstStyle/>
          <a:p>
            <a:r>
              <a:rPr lang="en-US" dirty="0">
                <a:solidFill>
                  <a:schemeClr val="accent2"/>
                </a:solidFill>
              </a:rPr>
              <a:t>PUBLIC</a:t>
            </a:r>
          </a:p>
          <a:p>
            <a:pPr lvl="1"/>
            <a:r>
              <a:rPr lang="en-US" dirty="0"/>
              <a:t>Accessed by any other code in the same assembly or another assembly that references it.</a:t>
            </a:r>
          </a:p>
          <a:p>
            <a:r>
              <a:rPr lang="en-US" dirty="0">
                <a:solidFill>
                  <a:schemeClr val="accent2"/>
                </a:solidFill>
              </a:rPr>
              <a:t>PRIVATE</a:t>
            </a:r>
          </a:p>
          <a:p>
            <a:pPr lvl="1"/>
            <a:r>
              <a:rPr lang="en-US" dirty="0"/>
              <a:t>Accessed only by code in the same class or struct.</a:t>
            </a:r>
          </a:p>
          <a:p>
            <a:r>
              <a:rPr lang="en-US" dirty="0">
                <a:solidFill>
                  <a:schemeClr val="accent2"/>
                </a:solidFill>
              </a:rPr>
              <a:t>PROTECTED</a:t>
            </a:r>
          </a:p>
          <a:p>
            <a:pPr lvl="1"/>
            <a:r>
              <a:rPr lang="en-US" dirty="0"/>
              <a:t>Accessed only by code in the same class or struct, or in a class that is derived from that class.</a:t>
            </a:r>
          </a:p>
          <a:p>
            <a:r>
              <a:rPr lang="en-US" dirty="0">
                <a:solidFill>
                  <a:schemeClr val="accent2"/>
                </a:solidFill>
              </a:rPr>
              <a:t>INTERNAL</a:t>
            </a:r>
          </a:p>
          <a:p>
            <a:pPr lvl="1"/>
            <a:r>
              <a:rPr lang="en-US" dirty="0"/>
              <a:t>Accessed by any code in the same assembly, but not from another assembly.</a:t>
            </a:r>
          </a:p>
          <a:p>
            <a:r>
              <a:rPr lang="en-US" dirty="0">
                <a:solidFill>
                  <a:schemeClr val="accent2"/>
                </a:solidFill>
              </a:rPr>
              <a:t>PROTECTED INTERNAL</a:t>
            </a:r>
          </a:p>
          <a:p>
            <a:pPr lvl="1"/>
            <a:r>
              <a:rPr lang="en-US" dirty="0"/>
              <a:t>Accessed by any code in the assembly in which it is declared, or from within a derived class in another assembly.</a:t>
            </a:r>
          </a:p>
        </p:txBody>
      </p:sp>
    </p:spTree>
    <p:extLst>
      <p:ext uri="{BB962C8B-B14F-4D97-AF65-F5344CB8AC3E}">
        <p14:creationId xmlns:p14="http://schemas.microsoft.com/office/powerpoint/2010/main" val="1923901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Hybrid Approach</a:t>
            </a:r>
          </a:p>
        </p:txBody>
      </p:sp>
      <p:sp>
        <p:nvSpPr>
          <p:cNvPr id="3" name="Text Placeholder 2"/>
          <p:cNvSpPr>
            <a:spLocks noGrp="1"/>
          </p:cNvSpPr>
          <p:nvPr>
            <p:ph type="body" idx="1"/>
          </p:nvPr>
        </p:nvSpPr>
        <p:spPr/>
        <p:txBody>
          <a:bodyPr/>
          <a:lstStyle/>
          <a:p>
            <a:r>
              <a:rPr lang="en-US" dirty="0"/>
              <a:t>Symmetric &amp; Asymmetric Encryption Together</a:t>
            </a:r>
          </a:p>
          <a:p>
            <a:r>
              <a:rPr lang="en-US" dirty="0"/>
              <a:t>(</a:t>
            </a:r>
            <a:r>
              <a:rPr lang="en-US" i="1" dirty="0">
                <a:solidFill>
                  <a:schemeClr val="accent4"/>
                </a:solidFill>
              </a:rPr>
              <a:t>You got your Chocolate in my Peanut Butter!</a:t>
            </a:r>
            <a:r>
              <a:rPr lang="en-US" dirty="0"/>
              <a:t>)</a:t>
            </a:r>
          </a:p>
        </p:txBody>
      </p:sp>
    </p:spTree>
    <p:extLst>
      <p:ext uri="{BB962C8B-B14F-4D97-AF65-F5344CB8AC3E}">
        <p14:creationId xmlns:p14="http://schemas.microsoft.com/office/powerpoint/2010/main" val="4152409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approaches, 2 problems</a:t>
            </a:r>
          </a:p>
        </p:txBody>
      </p:sp>
      <p:sp>
        <p:nvSpPr>
          <p:cNvPr id="3" name="Content Placeholder 2"/>
          <p:cNvSpPr>
            <a:spLocks noGrp="1"/>
          </p:cNvSpPr>
          <p:nvPr>
            <p:ph idx="1"/>
          </p:nvPr>
        </p:nvSpPr>
        <p:spPr/>
        <p:txBody>
          <a:bodyPr/>
          <a:lstStyle/>
          <a:p>
            <a:r>
              <a:rPr lang="en-US" b="1" dirty="0">
                <a:solidFill>
                  <a:schemeClr val="accent6"/>
                </a:solidFill>
              </a:rPr>
              <a:t>Symmetric</a:t>
            </a:r>
            <a:r>
              <a:rPr lang="en-US" dirty="0"/>
              <a:t> algorithms</a:t>
            </a:r>
          </a:p>
          <a:p>
            <a:pPr lvl="1"/>
            <a:r>
              <a:rPr lang="en-US" dirty="0"/>
              <a:t>Pro: can encrypt large amounts of data</a:t>
            </a:r>
          </a:p>
          <a:p>
            <a:pPr lvl="1"/>
            <a:r>
              <a:rPr lang="en-US" dirty="0"/>
              <a:t>Con: Secure key exchange</a:t>
            </a:r>
          </a:p>
          <a:p>
            <a:endParaRPr lang="en-US" dirty="0"/>
          </a:p>
          <a:p>
            <a:r>
              <a:rPr lang="en-US" b="1" dirty="0">
                <a:solidFill>
                  <a:schemeClr val="accent6"/>
                </a:solidFill>
              </a:rPr>
              <a:t>Asymmetric</a:t>
            </a:r>
            <a:r>
              <a:rPr lang="en-US" dirty="0"/>
              <a:t> algorithms</a:t>
            </a:r>
          </a:p>
          <a:p>
            <a:pPr lvl="1"/>
            <a:r>
              <a:rPr lang="en-US" dirty="0"/>
              <a:t>Pro: extremely strong; public key doesn’t need to be kept secret</a:t>
            </a:r>
          </a:p>
          <a:p>
            <a:pPr lvl="1"/>
            <a:r>
              <a:rPr lang="en-US" dirty="0"/>
              <a:t>Con: can only encrypt data up to the key size; large keys are expensive</a:t>
            </a:r>
          </a:p>
          <a:p>
            <a:endParaRPr lang="en-US" dirty="0"/>
          </a:p>
          <a:p>
            <a:r>
              <a:rPr lang="en-US" dirty="0"/>
              <a:t>This is the problem that faced securing the internet; how do you trust someone you don’t know (without being an uber-nerd)?</a:t>
            </a:r>
          </a:p>
        </p:txBody>
      </p:sp>
    </p:spTree>
    <p:extLst>
      <p:ext uri="{BB962C8B-B14F-4D97-AF65-F5344CB8AC3E}">
        <p14:creationId xmlns:p14="http://schemas.microsoft.com/office/powerpoint/2010/main" val="194796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p:txBody>
          <a:bodyPr/>
          <a:lstStyle/>
          <a:p>
            <a:r>
              <a:rPr lang="en-US" dirty="0"/>
              <a:t>Both parties exchange public keys</a:t>
            </a:r>
          </a:p>
          <a:p>
            <a:pPr lvl="1"/>
            <a:r>
              <a:rPr lang="en-US" dirty="0"/>
              <a:t>The trusted party has a key that is signed and validated by a Certificate Authority</a:t>
            </a:r>
          </a:p>
          <a:p>
            <a:r>
              <a:rPr lang="en-US" dirty="0"/>
              <a:t>Messages are then sent that contain the following data:</a:t>
            </a:r>
          </a:p>
          <a:p>
            <a:pPr lvl="1"/>
            <a:r>
              <a:rPr lang="en-US" dirty="0"/>
              <a:t>A random Symmetric Key, encrypted using the public key of the recipient</a:t>
            </a:r>
          </a:p>
          <a:p>
            <a:pPr lvl="1"/>
            <a:r>
              <a:rPr lang="en-US" dirty="0"/>
              <a:t>Message body encrypted using the Symmetric Key &amp; random IV</a:t>
            </a:r>
          </a:p>
          <a:p>
            <a:pPr lvl="1"/>
            <a:endParaRPr lang="en-US" dirty="0"/>
          </a:p>
          <a:p>
            <a:r>
              <a:rPr lang="en-US" dirty="0"/>
              <a:t>Messages can be further secured by adding a HMAC to ensure integrity of exchanged data (not modified)</a:t>
            </a:r>
          </a:p>
          <a:p>
            <a:pPr lvl="1"/>
            <a:r>
              <a:rPr lang="en-US" dirty="0"/>
              <a:t>Uses the Symmetric Key for the HMAC key value</a:t>
            </a:r>
          </a:p>
          <a:p>
            <a:endParaRPr lang="en-US" dirty="0"/>
          </a:p>
        </p:txBody>
      </p:sp>
    </p:spTree>
    <p:extLst>
      <p:ext uri="{BB962C8B-B14F-4D97-AF65-F5344CB8AC3E}">
        <p14:creationId xmlns:p14="http://schemas.microsoft.com/office/powerpoint/2010/main" val="1141223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Walk Through</a:t>
            </a:r>
            <a:br>
              <a:rPr lang="en-US" dirty="0"/>
            </a:br>
            <a:r>
              <a:rPr lang="en-US" dirty="0"/>
              <a:t>(Harry meets Sally)</a:t>
            </a:r>
          </a:p>
        </p:txBody>
      </p:sp>
      <p:sp>
        <p:nvSpPr>
          <p:cNvPr id="3" name="Content Placeholder 2"/>
          <p:cNvSpPr>
            <a:spLocks noGrp="1"/>
          </p:cNvSpPr>
          <p:nvPr>
            <p:ph idx="1"/>
          </p:nvPr>
        </p:nvSpPr>
        <p:spPr/>
        <p:txBody>
          <a:bodyPr>
            <a:normAutofit/>
          </a:bodyPr>
          <a:lstStyle/>
          <a:p>
            <a:r>
              <a:rPr lang="en-US" dirty="0"/>
              <a:t>Sally &amp; Harry send each other their public keys</a:t>
            </a:r>
          </a:p>
          <a:p>
            <a:r>
              <a:rPr lang="en-US" dirty="0"/>
              <a:t>Sending:</a:t>
            </a:r>
          </a:p>
          <a:p>
            <a:pPr lvl="1"/>
            <a:r>
              <a:rPr lang="en-US" dirty="0"/>
              <a:t>Sally generates a 256-bit AES key (Session Key)</a:t>
            </a:r>
          </a:p>
          <a:p>
            <a:pPr lvl="1"/>
            <a:r>
              <a:rPr lang="en-US" dirty="0"/>
              <a:t>Sally generates a 128-bit IV</a:t>
            </a:r>
          </a:p>
          <a:p>
            <a:pPr lvl="1"/>
            <a:r>
              <a:rPr lang="en-US" dirty="0"/>
              <a:t>Sally encrypts the data using AES with the Session Key &amp; IV</a:t>
            </a:r>
          </a:p>
          <a:p>
            <a:pPr lvl="1"/>
            <a:r>
              <a:rPr lang="en-US" dirty="0"/>
              <a:t>Sally encrypts the Session Key with RSA using Harrys public key</a:t>
            </a:r>
          </a:p>
          <a:p>
            <a:pPr lvl="1"/>
            <a:r>
              <a:rPr lang="en-US" dirty="0"/>
              <a:t>Sally sends this data to Harry</a:t>
            </a:r>
          </a:p>
          <a:p>
            <a:r>
              <a:rPr lang="en-US" dirty="0"/>
              <a:t>Receiving:</a:t>
            </a:r>
          </a:p>
          <a:p>
            <a:pPr lvl="1"/>
            <a:r>
              <a:rPr lang="en-US" dirty="0"/>
              <a:t>Harry decrypts the AES Session Key with RSA using his private key</a:t>
            </a:r>
          </a:p>
          <a:p>
            <a:pPr lvl="1"/>
            <a:r>
              <a:rPr lang="en-US" dirty="0"/>
              <a:t>Harry decrypts the message using AES with the decrypted Session Key &amp; IV</a:t>
            </a:r>
          </a:p>
        </p:txBody>
      </p:sp>
    </p:spTree>
    <p:extLst>
      <p:ext uri="{BB962C8B-B14F-4D97-AF65-F5344CB8AC3E}">
        <p14:creationId xmlns:p14="http://schemas.microsoft.com/office/powerpoint/2010/main" val="1548032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Walk Through</a:t>
            </a:r>
            <a:br>
              <a:rPr lang="en-US" dirty="0"/>
            </a:br>
            <a:r>
              <a:rPr lang="en-US" dirty="0"/>
              <a:t>(Harry meets Sally with Integrity)</a:t>
            </a:r>
          </a:p>
        </p:txBody>
      </p:sp>
      <p:sp>
        <p:nvSpPr>
          <p:cNvPr id="3" name="Content Placeholder 2"/>
          <p:cNvSpPr>
            <a:spLocks noGrp="1"/>
          </p:cNvSpPr>
          <p:nvPr>
            <p:ph idx="1"/>
          </p:nvPr>
        </p:nvSpPr>
        <p:spPr/>
        <p:txBody>
          <a:bodyPr>
            <a:normAutofit fontScale="92500" lnSpcReduction="20000"/>
          </a:bodyPr>
          <a:lstStyle/>
          <a:p>
            <a:r>
              <a:rPr lang="en-US" dirty="0"/>
              <a:t>Sally &amp; Harry send each other their public keys</a:t>
            </a:r>
          </a:p>
          <a:p>
            <a:r>
              <a:rPr lang="en-US" dirty="0"/>
              <a:t>Sending:</a:t>
            </a:r>
          </a:p>
          <a:p>
            <a:pPr lvl="1"/>
            <a:r>
              <a:rPr lang="en-US" dirty="0"/>
              <a:t>Sally generates a 256-bit AES key (Session Key)</a:t>
            </a:r>
          </a:p>
          <a:p>
            <a:pPr lvl="1"/>
            <a:r>
              <a:rPr lang="en-US" dirty="0"/>
              <a:t>Sally generates a 128-bit IV</a:t>
            </a:r>
          </a:p>
          <a:p>
            <a:pPr lvl="1"/>
            <a:r>
              <a:rPr lang="en-US" dirty="0"/>
              <a:t>Sally encrypts the data using AES with the Session Key &amp; IV</a:t>
            </a:r>
          </a:p>
          <a:p>
            <a:pPr lvl="1"/>
            <a:r>
              <a:rPr lang="en-US" dirty="0"/>
              <a:t>Sally performs HMAC on encrypted data using the Session Key</a:t>
            </a:r>
          </a:p>
          <a:p>
            <a:pPr lvl="1"/>
            <a:r>
              <a:rPr lang="en-US" dirty="0"/>
              <a:t>Sally encrypts the Session Key with RSA using Harrys public key</a:t>
            </a:r>
          </a:p>
          <a:p>
            <a:pPr lvl="1"/>
            <a:r>
              <a:rPr lang="en-US" dirty="0"/>
              <a:t>Sally sends this data to Harry</a:t>
            </a:r>
          </a:p>
          <a:p>
            <a:r>
              <a:rPr lang="en-US" dirty="0"/>
              <a:t>Receiving:</a:t>
            </a:r>
          </a:p>
          <a:p>
            <a:pPr lvl="1"/>
            <a:r>
              <a:rPr lang="en-US" dirty="0"/>
              <a:t>Harry decrypts the AES Session Key with RSA using his private key</a:t>
            </a:r>
          </a:p>
          <a:p>
            <a:pPr lvl="1"/>
            <a:r>
              <a:rPr lang="en-US" dirty="0"/>
              <a:t>Harry performs HMAC on encrypted data using the decrypted  Session Key</a:t>
            </a:r>
          </a:p>
          <a:p>
            <a:pPr lvl="1"/>
            <a:r>
              <a:rPr lang="en-US" dirty="0"/>
              <a:t>Harry decrypts the message using AES with the decrypted Session Key &amp; IV</a:t>
            </a:r>
          </a:p>
        </p:txBody>
      </p:sp>
    </p:spTree>
    <p:extLst>
      <p:ext uri="{BB962C8B-B14F-4D97-AF65-F5344CB8AC3E}">
        <p14:creationId xmlns:p14="http://schemas.microsoft.com/office/powerpoint/2010/main" val="3438550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r>
              <a:rPr lang="en-US" dirty="0"/>
              <a:t>There are many more security topics that could be covered</a:t>
            </a:r>
          </a:p>
          <a:p>
            <a:r>
              <a:rPr lang="en-US" dirty="0"/>
              <a:t>Stay tuned and be vigilante!</a:t>
            </a:r>
          </a:p>
        </p:txBody>
      </p:sp>
    </p:spTree>
    <p:extLst>
      <p:ext uri="{BB962C8B-B14F-4D97-AF65-F5344CB8AC3E}">
        <p14:creationId xmlns:p14="http://schemas.microsoft.com/office/powerpoint/2010/main" val="261503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4DAD-3E7B-47F1-89A3-9A9C36946865}"/>
              </a:ext>
            </a:extLst>
          </p:cNvPr>
          <p:cNvSpPr>
            <a:spLocks noGrp="1"/>
          </p:cNvSpPr>
          <p:nvPr>
            <p:ph type="title"/>
          </p:nvPr>
        </p:nvSpPr>
        <p:spPr/>
        <p:txBody>
          <a:bodyPr/>
          <a:lstStyle/>
          <a:p>
            <a:r>
              <a:rPr lang="en-US" dirty="0"/>
              <a:t>Class/Member Access Control (</a:t>
            </a:r>
            <a:r>
              <a:rPr lang="en-US" dirty="0" err="1"/>
              <a:t>con’t</a:t>
            </a:r>
            <a:r>
              <a:rPr lang="en-US" dirty="0"/>
              <a:t>)</a:t>
            </a:r>
          </a:p>
        </p:txBody>
      </p:sp>
      <p:sp>
        <p:nvSpPr>
          <p:cNvPr id="3" name="Content Placeholder 2">
            <a:extLst>
              <a:ext uri="{FF2B5EF4-FFF2-40B4-BE49-F238E27FC236}">
                <a16:creationId xmlns:a16="http://schemas.microsoft.com/office/drawing/2014/main" id="{9D220776-9387-4DE3-BC31-3875159E72DF}"/>
              </a:ext>
            </a:extLst>
          </p:cNvPr>
          <p:cNvSpPr>
            <a:spLocks noGrp="1"/>
          </p:cNvSpPr>
          <p:nvPr>
            <p:ph idx="1"/>
          </p:nvPr>
        </p:nvSpPr>
        <p:spPr/>
        <p:txBody>
          <a:bodyPr/>
          <a:lstStyle/>
          <a:p>
            <a:r>
              <a:rPr lang="en-US" dirty="0">
                <a:solidFill>
                  <a:schemeClr val="accent2"/>
                </a:solidFill>
              </a:rPr>
              <a:t>ABSTRACT</a:t>
            </a:r>
          </a:p>
          <a:p>
            <a:pPr lvl="1"/>
            <a:r>
              <a:rPr lang="en-US" dirty="0"/>
              <a:t>Enables you to create classes and class members that are incomplete and must be implemented in a derived class.</a:t>
            </a:r>
          </a:p>
          <a:p>
            <a:pPr lvl="1"/>
            <a:r>
              <a:rPr lang="en-US" dirty="0"/>
              <a:t>Cannot be instantiated; purpose is to provide a common definition of a base class that multiple derived classes can share.</a:t>
            </a:r>
          </a:p>
          <a:p>
            <a:r>
              <a:rPr lang="en-US" dirty="0">
                <a:solidFill>
                  <a:schemeClr val="accent2"/>
                </a:solidFill>
              </a:rPr>
              <a:t>SEALED</a:t>
            </a:r>
            <a:endParaRPr lang="en-US" dirty="0"/>
          </a:p>
          <a:p>
            <a:pPr lvl="1"/>
            <a:r>
              <a:rPr lang="en-US" dirty="0"/>
              <a:t>Enables you to prevent the inheritance of a class or certain class members that were previously marked virtual (prevents overriding).</a:t>
            </a:r>
          </a:p>
          <a:p>
            <a:endParaRPr lang="en-US" dirty="0"/>
          </a:p>
        </p:txBody>
      </p:sp>
    </p:spTree>
    <p:extLst>
      <p:ext uri="{BB962C8B-B14F-4D97-AF65-F5344CB8AC3E}">
        <p14:creationId xmlns:p14="http://schemas.microsoft.com/office/powerpoint/2010/main" val="16690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277F-8FFF-40AA-AA89-7F4B611DFEA1}"/>
              </a:ext>
            </a:extLst>
          </p:cNvPr>
          <p:cNvSpPr>
            <a:spLocks noGrp="1"/>
          </p:cNvSpPr>
          <p:nvPr>
            <p:ph type="title"/>
          </p:nvPr>
        </p:nvSpPr>
        <p:spPr/>
        <p:txBody>
          <a:bodyPr/>
          <a:lstStyle/>
          <a:p>
            <a:r>
              <a:rPr lang="en-US" dirty="0"/>
              <a:t>Cryptography</a:t>
            </a:r>
          </a:p>
        </p:txBody>
      </p:sp>
      <p:sp>
        <p:nvSpPr>
          <p:cNvPr id="3" name="Text Placeholder 2">
            <a:extLst>
              <a:ext uri="{FF2B5EF4-FFF2-40B4-BE49-F238E27FC236}">
                <a16:creationId xmlns:a16="http://schemas.microsoft.com/office/drawing/2014/main" id="{ED5829A6-328A-465A-94F9-603259AC549F}"/>
              </a:ext>
            </a:extLst>
          </p:cNvPr>
          <p:cNvSpPr>
            <a:spLocks noGrp="1"/>
          </p:cNvSpPr>
          <p:nvPr>
            <p:ph type="body" idx="1"/>
          </p:nvPr>
        </p:nvSpPr>
        <p:spPr/>
        <p:txBody>
          <a:bodyPr/>
          <a:lstStyle/>
          <a:p>
            <a:r>
              <a:rPr lang="en-US" dirty="0"/>
              <a:t>Random, Hashing, Encryption, and Key Management</a:t>
            </a:r>
          </a:p>
        </p:txBody>
      </p:sp>
    </p:spTree>
    <p:extLst>
      <p:ext uri="{BB962C8B-B14F-4D97-AF65-F5344CB8AC3E}">
        <p14:creationId xmlns:p14="http://schemas.microsoft.com/office/powerpoint/2010/main" val="329668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7808-8826-43B6-A74B-2804D71FC2A2}"/>
              </a:ext>
            </a:extLst>
          </p:cNvPr>
          <p:cNvSpPr>
            <a:spLocks noGrp="1"/>
          </p:cNvSpPr>
          <p:nvPr>
            <p:ph type="title"/>
          </p:nvPr>
        </p:nvSpPr>
        <p:spPr/>
        <p:txBody>
          <a:bodyPr/>
          <a:lstStyle/>
          <a:p>
            <a:r>
              <a:rPr lang="en-US" dirty="0"/>
              <a:t>What is Cryptography; Why use it?</a:t>
            </a:r>
          </a:p>
        </p:txBody>
      </p:sp>
      <p:sp>
        <p:nvSpPr>
          <p:cNvPr id="3" name="Content Placeholder 2">
            <a:extLst>
              <a:ext uri="{FF2B5EF4-FFF2-40B4-BE49-F238E27FC236}">
                <a16:creationId xmlns:a16="http://schemas.microsoft.com/office/drawing/2014/main" id="{FA9B2234-8178-4252-A1E3-F27A15834272}"/>
              </a:ext>
            </a:extLst>
          </p:cNvPr>
          <p:cNvSpPr>
            <a:spLocks noGrp="1"/>
          </p:cNvSpPr>
          <p:nvPr>
            <p:ph idx="1"/>
          </p:nvPr>
        </p:nvSpPr>
        <p:spPr/>
        <p:txBody>
          <a:bodyPr>
            <a:normAutofit/>
          </a:bodyPr>
          <a:lstStyle/>
          <a:p>
            <a:r>
              <a:rPr lang="en-US" dirty="0"/>
              <a:t>Cryptography is a method of protecting information (plain text) by transforming it into an unreadable format (</a:t>
            </a:r>
            <a:r>
              <a:rPr lang="en-US" dirty="0" err="1"/>
              <a:t>ciphertex</a:t>
            </a:r>
            <a:r>
              <a:rPr lang="en-US" dirty="0"/>
              <a:t>)</a:t>
            </a:r>
          </a:p>
          <a:p>
            <a:r>
              <a:rPr lang="en-US" dirty="0"/>
              <a:t>Why use it?</a:t>
            </a:r>
          </a:p>
          <a:p>
            <a:pPr lvl="1"/>
            <a:r>
              <a:rPr lang="en-US" b="1" dirty="0"/>
              <a:t>Confidentiality</a:t>
            </a:r>
          </a:p>
          <a:p>
            <a:pPr lvl="2"/>
            <a:r>
              <a:rPr lang="en-US" dirty="0"/>
              <a:t>What we typically think of; masking some value to prevent unauthorized viewing</a:t>
            </a:r>
          </a:p>
          <a:p>
            <a:pPr lvl="1"/>
            <a:r>
              <a:rPr lang="en-US" b="1" dirty="0"/>
              <a:t>Integrity</a:t>
            </a:r>
          </a:p>
          <a:p>
            <a:pPr lvl="2"/>
            <a:r>
              <a:rPr lang="en-US" dirty="0"/>
              <a:t>maintaining and assuring the accuracy and consistency of data over its entire life cycle; tamper resistance</a:t>
            </a:r>
          </a:p>
          <a:p>
            <a:pPr lvl="1"/>
            <a:r>
              <a:rPr lang="en-US" b="1" dirty="0"/>
              <a:t>Nonrepudiation</a:t>
            </a:r>
          </a:p>
          <a:p>
            <a:pPr lvl="2"/>
            <a:r>
              <a:rPr lang="en-US" dirty="0"/>
              <a:t>ensures that a party to a contract or a communication cannot deny the authenticity of their signature on a document or the sending of a message that originated with them</a:t>
            </a:r>
          </a:p>
        </p:txBody>
      </p:sp>
    </p:spTree>
    <p:extLst>
      <p:ext uri="{BB962C8B-B14F-4D97-AF65-F5344CB8AC3E}">
        <p14:creationId xmlns:p14="http://schemas.microsoft.com/office/powerpoint/2010/main" val="87955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026C-A299-46B1-A28F-7EC8CD06D4C7}"/>
              </a:ext>
            </a:extLst>
          </p:cNvPr>
          <p:cNvSpPr>
            <a:spLocks noGrp="1"/>
          </p:cNvSpPr>
          <p:nvPr>
            <p:ph type="title"/>
          </p:nvPr>
        </p:nvSpPr>
        <p:spPr/>
        <p:txBody>
          <a:bodyPr/>
          <a:lstStyle/>
          <a:p>
            <a:r>
              <a:rPr lang="en-US" dirty="0"/>
              <a:t>Warning on Proper Usages</a:t>
            </a:r>
          </a:p>
        </p:txBody>
      </p:sp>
      <p:sp>
        <p:nvSpPr>
          <p:cNvPr id="3" name="Content Placeholder 2">
            <a:extLst>
              <a:ext uri="{FF2B5EF4-FFF2-40B4-BE49-F238E27FC236}">
                <a16:creationId xmlns:a16="http://schemas.microsoft.com/office/drawing/2014/main" id="{3DFE17E1-AED0-4E11-B5D0-D23BEBB54F75}"/>
              </a:ext>
            </a:extLst>
          </p:cNvPr>
          <p:cNvSpPr>
            <a:spLocks noGrp="1"/>
          </p:cNvSpPr>
          <p:nvPr>
            <p:ph idx="1"/>
          </p:nvPr>
        </p:nvSpPr>
        <p:spPr/>
        <p:txBody>
          <a:bodyPr>
            <a:normAutofit fontScale="92500" lnSpcReduction="20000"/>
          </a:bodyPr>
          <a:lstStyle/>
          <a:p>
            <a:r>
              <a:rPr lang="en-US" dirty="0"/>
              <a:t>{*}</a:t>
            </a:r>
            <a:r>
              <a:rPr lang="en-US" b="1" dirty="0">
                <a:latin typeface="Source Code Pro" panose="020B0509030403020204" pitchFamily="49" charset="0"/>
                <a:ea typeface="Source Code Pro" panose="020B0509030403020204" pitchFamily="49" charset="0"/>
              </a:rPr>
              <a:t>Managed</a:t>
            </a:r>
          </a:p>
          <a:p>
            <a:pPr lvl="1"/>
            <a:r>
              <a:rPr lang="en-US" dirty="0"/>
              <a:t>complete implementation of algorithm using only managed code; </a:t>
            </a:r>
            <a:r>
              <a:rPr lang="en-US" dirty="0">
                <a:solidFill>
                  <a:schemeClr val="accent5"/>
                </a:solidFill>
              </a:rPr>
              <a:t>not FIPS certified</a:t>
            </a:r>
          </a:p>
          <a:p>
            <a:r>
              <a:rPr lang="en-US" dirty="0"/>
              <a:t>{*}</a:t>
            </a:r>
            <a:r>
              <a:rPr lang="en-US" b="1" dirty="0" err="1">
                <a:latin typeface="Source Code Pro" panose="020B0509030403020204" pitchFamily="49" charset="0"/>
                <a:ea typeface="Source Code Pro" panose="020B0509030403020204" pitchFamily="49" charset="0"/>
              </a:rPr>
              <a:t>CryptoServiceProvider</a:t>
            </a:r>
            <a:endParaRPr lang="en-US" b="1" dirty="0">
              <a:latin typeface="Source Code Pro" panose="020B0509030403020204" pitchFamily="49" charset="0"/>
              <a:ea typeface="Source Code Pro" panose="020B0509030403020204" pitchFamily="49" charset="0"/>
            </a:endParaRPr>
          </a:p>
          <a:p>
            <a:pPr lvl="1"/>
            <a:r>
              <a:rPr lang="en-US" dirty="0"/>
              <a:t>wrapper for unmanaged Microsoft Cryptography API (CAPI). </a:t>
            </a:r>
            <a:r>
              <a:rPr lang="en-US" dirty="0">
                <a:solidFill>
                  <a:schemeClr val="accent5"/>
                </a:solidFill>
              </a:rPr>
              <a:t>FIPS Certified</a:t>
            </a:r>
          </a:p>
          <a:p>
            <a:pPr lvl="1"/>
            <a:r>
              <a:rPr lang="en-US" dirty="0"/>
              <a:t>available since NT 4.0; obsolete as of Windows Server 2008/Vista SP1; still works</a:t>
            </a:r>
          </a:p>
          <a:p>
            <a:r>
              <a:rPr lang="en-US" dirty="0"/>
              <a:t>{*}</a:t>
            </a:r>
            <a:r>
              <a:rPr lang="en-US" b="1" dirty="0" err="1">
                <a:latin typeface="Source Code Pro" panose="020B0509030403020204" pitchFamily="49" charset="0"/>
                <a:ea typeface="Source Code Pro" panose="020B0509030403020204" pitchFamily="49" charset="0"/>
              </a:rPr>
              <a:t>Cng</a:t>
            </a:r>
            <a:endParaRPr lang="en-US" b="1" dirty="0">
              <a:latin typeface="Source Code Pro" panose="020B0509030403020204" pitchFamily="49" charset="0"/>
              <a:ea typeface="Source Code Pro" panose="020B0509030403020204" pitchFamily="49" charset="0"/>
            </a:endParaRPr>
          </a:p>
          <a:p>
            <a:pPr lvl="1"/>
            <a:r>
              <a:rPr lang="en-US" dirty="0"/>
              <a:t>wrapper for unmanaged Windows Cryptography Next Generation (CNG).</a:t>
            </a:r>
          </a:p>
          <a:p>
            <a:pPr lvl="1"/>
            <a:r>
              <a:rPr lang="en-US" dirty="0"/>
              <a:t>available since Windows Server 2008/Vista or newer. </a:t>
            </a:r>
            <a:r>
              <a:rPr lang="en-US" dirty="0">
                <a:solidFill>
                  <a:schemeClr val="accent5"/>
                </a:solidFill>
              </a:rPr>
              <a:t>FIPS certified</a:t>
            </a:r>
            <a:r>
              <a:rPr lang="en-US" dirty="0"/>
              <a:t>.</a:t>
            </a:r>
          </a:p>
          <a:p>
            <a:r>
              <a:rPr lang="en-US" dirty="0"/>
              <a:t>Wrap in </a:t>
            </a:r>
            <a:r>
              <a:rPr lang="en-US" dirty="0">
                <a:latin typeface="Source Code Pro" panose="020B0509030403020204" pitchFamily="49" charset="0"/>
                <a:ea typeface="Source Code Pro" panose="020B0509030403020204" pitchFamily="49" charset="0"/>
              </a:rPr>
              <a:t>USING</a:t>
            </a:r>
            <a:r>
              <a:rPr lang="en-US" dirty="0"/>
              <a:t> statement (</a:t>
            </a:r>
            <a:r>
              <a:rPr lang="en-US" dirty="0" err="1">
                <a:latin typeface="Source Code Pro" panose="020B0509030403020204" pitchFamily="49" charset="0"/>
                <a:ea typeface="Source Code Pro" panose="020B0509030403020204" pitchFamily="49" charset="0"/>
              </a:rPr>
              <a:t>IDisposable</a:t>
            </a:r>
            <a:r>
              <a:rPr lang="en-US" dirty="0"/>
              <a:t>)</a:t>
            </a:r>
          </a:p>
          <a:p>
            <a:r>
              <a:rPr lang="en-US" dirty="0"/>
              <a:t>Always call </a:t>
            </a:r>
            <a:r>
              <a:rPr lang="en-US" dirty="0">
                <a:latin typeface="Source Code Pro" panose="020B0509030403020204" pitchFamily="49" charset="0"/>
                <a:ea typeface="Source Code Pro" panose="020B0509030403020204" pitchFamily="49" charset="0"/>
              </a:rPr>
              <a:t>Clear()</a:t>
            </a:r>
            <a:r>
              <a:rPr lang="en-US" dirty="0"/>
              <a:t> when done</a:t>
            </a:r>
          </a:p>
          <a:p>
            <a:pPr marL="0" indent="0">
              <a:buNone/>
            </a:pPr>
            <a:endParaRPr lang="en-US" sz="1400" dirty="0"/>
          </a:p>
          <a:p>
            <a:pPr marL="0" indent="0">
              <a:buNone/>
            </a:pPr>
            <a:r>
              <a:rPr lang="en-US" sz="1400" i="1" dirty="0"/>
              <a:t>FIPS = Federal Information Processing Standard</a:t>
            </a:r>
          </a:p>
        </p:txBody>
      </p:sp>
    </p:spTree>
    <p:extLst>
      <p:ext uri="{BB962C8B-B14F-4D97-AF65-F5344CB8AC3E}">
        <p14:creationId xmlns:p14="http://schemas.microsoft.com/office/powerpoint/2010/main" val="386698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C508-5F23-4E1F-AA4C-592ABAC5A4C7}"/>
              </a:ext>
            </a:extLst>
          </p:cNvPr>
          <p:cNvSpPr>
            <a:spLocks noGrp="1"/>
          </p:cNvSpPr>
          <p:nvPr>
            <p:ph type="ctrTitle"/>
          </p:nvPr>
        </p:nvSpPr>
        <p:spPr/>
        <p:txBody>
          <a:bodyPr/>
          <a:lstStyle/>
          <a:p>
            <a:r>
              <a:rPr lang="en-US" dirty="0"/>
              <a:t>Randomness</a:t>
            </a:r>
          </a:p>
        </p:txBody>
      </p:sp>
      <p:sp>
        <p:nvSpPr>
          <p:cNvPr id="3" name="Subtitle 2">
            <a:extLst>
              <a:ext uri="{FF2B5EF4-FFF2-40B4-BE49-F238E27FC236}">
                <a16:creationId xmlns:a16="http://schemas.microsoft.com/office/drawing/2014/main" id="{62C08125-DD77-434B-A06B-D898E50EB059}"/>
              </a:ext>
            </a:extLst>
          </p:cNvPr>
          <p:cNvSpPr>
            <a:spLocks noGrp="1"/>
          </p:cNvSpPr>
          <p:nvPr>
            <p:ph type="subTitle" idx="1"/>
          </p:nvPr>
        </p:nvSpPr>
        <p:spPr/>
        <p:txBody>
          <a:bodyPr/>
          <a:lstStyle/>
          <a:p>
            <a:r>
              <a:rPr lang="en-US" dirty="0"/>
              <a:t>The backbone of cryptography</a:t>
            </a:r>
          </a:p>
        </p:txBody>
      </p:sp>
    </p:spTree>
    <p:extLst>
      <p:ext uri="{BB962C8B-B14F-4D97-AF65-F5344CB8AC3E}">
        <p14:creationId xmlns:p14="http://schemas.microsoft.com/office/powerpoint/2010/main" val="31203012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1014</TotalTime>
  <Words>2441</Words>
  <Application>Microsoft Office PowerPoint</Application>
  <PresentationFormat>Widescreen</PresentationFormat>
  <Paragraphs>278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Century Gothic</vt:lpstr>
      <vt:lpstr>Source Code Pro</vt:lpstr>
      <vt:lpstr>Wingdings 3</vt:lpstr>
      <vt:lpstr>Wisp</vt:lpstr>
      <vt:lpstr>Software Security Basics</vt:lpstr>
      <vt:lpstr>Main Topics</vt:lpstr>
      <vt:lpstr>Code Access Modifiers</vt:lpstr>
      <vt:lpstr>Class/Member Access Control</vt:lpstr>
      <vt:lpstr>Class/Member Access Control (con’t)</vt:lpstr>
      <vt:lpstr>Cryptography</vt:lpstr>
      <vt:lpstr>What is Cryptography; Why use it?</vt:lpstr>
      <vt:lpstr>Warning on Proper Usages</vt:lpstr>
      <vt:lpstr>Randomness</vt:lpstr>
      <vt:lpstr>Randomness</vt:lpstr>
      <vt:lpstr>Hashing</vt:lpstr>
      <vt:lpstr>Hashing</vt:lpstr>
      <vt:lpstr>Hashing; con’t</vt:lpstr>
      <vt:lpstr>Hashing: Basic Usage (and problem)</vt:lpstr>
      <vt:lpstr>Hashing: Salted</vt:lpstr>
      <vt:lpstr>Hashing: Salted</vt:lpstr>
      <vt:lpstr>Salted Hashing Demo</vt:lpstr>
      <vt:lpstr>Message Authentication Codes</vt:lpstr>
      <vt:lpstr>HMAC?</vt:lpstr>
      <vt:lpstr>HMAC Demo</vt:lpstr>
      <vt:lpstr>Password-based Key Derivation Functions</vt:lpstr>
      <vt:lpstr>Why is PBKDF2 better?</vt:lpstr>
      <vt:lpstr>General Rules for PBKDF2</vt:lpstr>
      <vt:lpstr>PBKDF2 Demo</vt:lpstr>
      <vt:lpstr>Encryption</vt:lpstr>
      <vt:lpstr>What is Encryption?</vt:lpstr>
      <vt:lpstr>Symmetric Encryption</vt:lpstr>
      <vt:lpstr>Symmetric Categories</vt:lpstr>
      <vt:lpstr>Block Cipher Modes</vt:lpstr>
      <vt:lpstr>Padding</vt:lpstr>
      <vt:lpstr>Key &amp; IV properties</vt:lpstr>
      <vt:lpstr>.NET Implementation</vt:lpstr>
      <vt:lpstr>AES Demo</vt:lpstr>
      <vt:lpstr>Asymmetric Encryption</vt:lpstr>
      <vt:lpstr>What is Asymmetric Encryption?</vt:lpstr>
      <vt:lpstr>Asymmetric Encryption; con’t</vt:lpstr>
      <vt:lpstr>RSA Demo</vt:lpstr>
      <vt:lpstr>Follow-up comments</vt:lpstr>
      <vt:lpstr>One major drawback?</vt:lpstr>
      <vt:lpstr>The Hybrid Approach</vt:lpstr>
      <vt:lpstr>2 approaches, 2 problems</vt:lpstr>
      <vt:lpstr>The solution?</vt:lpstr>
      <vt:lpstr>Sample Walk Through (Harry meets Sally)</vt:lpstr>
      <vt:lpstr>Sample Walk Through (Harry meets Sally with Integrity)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Security Basics</dc:title>
  <dc:creator>Kyle Korndoerfer</dc:creator>
  <cp:lastModifiedBy>Kyle Korndoerfer</cp:lastModifiedBy>
  <cp:revision>47</cp:revision>
  <dcterms:created xsi:type="dcterms:W3CDTF">2017-09-19T01:24:51Z</dcterms:created>
  <dcterms:modified xsi:type="dcterms:W3CDTF">2017-09-28T01:29:07Z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