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19"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E2E04-B98B-41E0-BC2B-3BDAC7E66A74}"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AECE-610C-4618-93C5-019E0CFF3191}" type="slidenum">
              <a:rPr lang="en-US" smtClean="0"/>
              <a:t>‹#›</a:t>
            </a:fld>
            <a:endParaRPr lang="en-US"/>
          </a:p>
        </p:txBody>
      </p:sp>
    </p:spTree>
    <p:extLst>
      <p:ext uri="{BB962C8B-B14F-4D97-AF65-F5344CB8AC3E}">
        <p14:creationId xmlns:p14="http://schemas.microsoft.com/office/powerpoint/2010/main" val="95824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logrocket.com/5-reasons-you-shouldnt-be-using-graphql-61c7846e7ed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brentozar.com/archive/2018/07/common-entity-framework-problems-n-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https://blog.logrocket.com/5-reasons-you-shouldnt-be-using-graphql-61c7846e7ed3/</a:t>
            </a:r>
            <a:br>
              <a:rPr lang="en-US" dirty="0"/>
            </a:br>
            <a:br>
              <a:rPr lang="en-US" dirty="0"/>
            </a:br>
            <a:r>
              <a:rPr lang="en-US" dirty="0"/>
              <a:t>1. You could pass the fields that you need with REST: </a:t>
            </a:r>
            <a:r>
              <a:rPr lang="en-US" sz="1200" kern="1200" dirty="0">
                <a:solidFill>
                  <a:schemeClr val="tx1"/>
                </a:solidFill>
                <a:effectLst/>
                <a:latin typeface="+mn-lt"/>
                <a:ea typeface="+mn-ea"/>
                <a:cs typeface="+mn-cs"/>
              </a:rPr>
              <a:t>GET /books/1492030716?fields=</a:t>
            </a:r>
            <a:r>
              <a:rPr lang="en-US" sz="1200" kern="1200" dirty="0" err="1">
                <a:solidFill>
                  <a:schemeClr val="tx1"/>
                </a:solidFill>
                <a:effectLst/>
                <a:latin typeface="+mn-lt"/>
                <a:ea typeface="+mn-ea"/>
                <a:cs typeface="+mn-cs"/>
              </a:rPr>
              <a:t>title,pageCount</a:t>
            </a:r>
            <a:endParaRPr lang="en-US" dirty="0"/>
          </a:p>
        </p:txBody>
      </p:sp>
      <p:sp>
        <p:nvSpPr>
          <p:cNvPr id="4" name="Slide Number Placeholder 3"/>
          <p:cNvSpPr>
            <a:spLocks noGrp="1"/>
          </p:cNvSpPr>
          <p:nvPr>
            <p:ph type="sldNum" sz="quarter" idx="5"/>
          </p:nvPr>
        </p:nvSpPr>
        <p:spPr/>
        <p:txBody>
          <a:bodyPr/>
          <a:lstStyle/>
          <a:p>
            <a:fld id="{97AFAECE-610C-4618-93C5-019E0CFF3191}" type="slidenum">
              <a:rPr lang="en-US" smtClean="0"/>
              <a:t>3</a:t>
            </a:fld>
            <a:endParaRPr lang="en-US"/>
          </a:p>
        </p:txBody>
      </p:sp>
    </p:spTree>
    <p:extLst>
      <p:ext uri="{BB962C8B-B14F-4D97-AF65-F5344CB8AC3E}">
        <p14:creationId xmlns:p14="http://schemas.microsoft.com/office/powerpoint/2010/main" val="236598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https://www.brentozar.com/archive/2018/07/common-entity-framework-problems-n-1/</a:t>
            </a:r>
            <a:endParaRPr lang="en-US" dirty="0"/>
          </a:p>
        </p:txBody>
      </p:sp>
      <p:sp>
        <p:nvSpPr>
          <p:cNvPr id="4" name="Slide Number Placeholder 3"/>
          <p:cNvSpPr>
            <a:spLocks noGrp="1"/>
          </p:cNvSpPr>
          <p:nvPr>
            <p:ph type="sldNum" sz="quarter" idx="5"/>
          </p:nvPr>
        </p:nvSpPr>
        <p:spPr/>
        <p:txBody>
          <a:bodyPr/>
          <a:lstStyle/>
          <a:p>
            <a:fld id="{97AFAECE-610C-4618-93C5-019E0CFF3191}" type="slidenum">
              <a:rPr lang="en-US" smtClean="0"/>
              <a:t>5</a:t>
            </a:fld>
            <a:endParaRPr lang="en-US"/>
          </a:p>
        </p:txBody>
      </p:sp>
    </p:spTree>
    <p:extLst>
      <p:ext uri="{BB962C8B-B14F-4D97-AF65-F5344CB8AC3E}">
        <p14:creationId xmlns:p14="http://schemas.microsoft.com/office/powerpoint/2010/main" val="200691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3769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08081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755627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5353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25446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15840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757909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91118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9348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69939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53424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02938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3F12-E0B2-4A95-89BE-5FAEF7D4B697}"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96585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81917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69823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23104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49464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3F12-E0B2-4A95-89BE-5FAEF7D4B697}" type="datetimeFigureOut">
              <a:rPr lang="en-US" smtClean="0"/>
              <a:t>11/21/2019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2D1E4F-51AB-4732-966B-F920F6321D5D}" type="slidenum">
              <a:rPr lang="en-US" smtClean="0"/>
              <a:t>‹#›</a:t>
            </a:fld>
            <a:endParaRPr lang="en-US"/>
          </a:p>
        </p:txBody>
      </p:sp>
    </p:spTree>
    <p:extLst>
      <p:ext uri="{BB962C8B-B14F-4D97-AF65-F5344CB8AC3E}">
        <p14:creationId xmlns:p14="http://schemas.microsoft.com/office/powerpoint/2010/main" val="385438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8884-A639-4271-BF88-2EF4650C0D49}"/>
              </a:ext>
            </a:extLst>
          </p:cNvPr>
          <p:cNvSpPr>
            <a:spLocks noGrp="1"/>
          </p:cNvSpPr>
          <p:nvPr>
            <p:ph type="ctrTitle"/>
          </p:nvPr>
        </p:nvSpPr>
        <p:spPr/>
        <p:txBody>
          <a:bodyPr/>
          <a:lstStyle/>
          <a:p>
            <a:r>
              <a:rPr lang="en-US" dirty="0" err="1"/>
              <a:t>GraphQL</a:t>
            </a:r>
            <a:r>
              <a:rPr lang="en-US" dirty="0"/>
              <a:t> and GraphQL.NET</a:t>
            </a:r>
          </a:p>
        </p:txBody>
      </p:sp>
      <p:sp>
        <p:nvSpPr>
          <p:cNvPr id="3" name="Subtitle 2">
            <a:extLst>
              <a:ext uri="{FF2B5EF4-FFF2-40B4-BE49-F238E27FC236}">
                <a16:creationId xmlns:a16="http://schemas.microsoft.com/office/drawing/2014/main" id="{4E9C9C63-1D67-4F3F-963B-DE7A5F6EA8E5}"/>
              </a:ext>
            </a:extLst>
          </p:cNvPr>
          <p:cNvSpPr>
            <a:spLocks noGrp="1"/>
          </p:cNvSpPr>
          <p:nvPr>
            <p:ph type="subTitle" idx="1"/>
          </p:nvPr>
        </p:nvSpPr>
        <p:spPr/>
        <p:txBody>
          <a:bodyPr/>
          <a:lstStyle/>
          <a:p>
            <a:r>
              <a:rPr lang="en-US" dirty="0"/>
              <a:t>David </a:t>
            </a:r>
            <a:r>
              <a:rPr lang="en-US" dirty="0" err="1"/>
              <a:t>stevenson</a:t>
            </a:r>
            <a:endParaRPr lang="en-US" dirty="0"/>
          </a:p>
        </p:txBody>
      </p:sp>
    </p:spTree>
    <p:extLst>
      <p:ext uri="{BB962C8B-B14F-4D97-AF65-F5344CB8AC3E}">
        <p14:creationId xmlns:p14="http://schemas.microsoft.com/office/powerpoint/2010/main" val="11959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7D5-E8F9-4B3F-AEC7-B60471C6D9B0}"/>
              </a:ext>
            </a:extLst>
          </p:cNvPr>
          <p:cNvSpPr>
            <a:spLocks noGrp="1"/>
          </p:cNvSpPr>
          <p:nvPr>
            <p:ph type="title"/>
          </p:nvPr>
        </p:nvSpPr>
        <p:spPr/>
        <p:txBody>
          <a:bodyPr/>
          <a:lstStyle/>
          <a:p>
            <a:r>
              <a:rPr lang="en-US" dirty="0"/>
              <a:t>Why use </a:t>
            </a:r>
            <a:r>
              <a:rPr lang="en-US" dirty="0" err="1"/>
              <a:t>GraphQL</a:t>
            </a:r>
            <a:r>
              <a:rPr lang="en-US" dirty="0"/>
              <a:t> and GraphQL.NET?</a:t>
            </a:r>
          </a:p>
        </p:txBody>
      </p:sp>
      <p:sp>
        <p:nvSpPr>
          <p:cNvPr id="3" name="Content Placeholder 2">
            <a:extLst>
              <a:ext uri="{FF2B5EF4-FFF2-40B4-BE49-F238E27FC236}">
                <a16:creationId xmlns:a16="http://schemas.microsoft.com/office/drawing/2014/main" id="{9D35DB3D-12C5-445F-992C-8D37AD3ECE1F}"/>
              </a:ext>
            </a:extLst>
          </p:cNvPr>
          <p:cNvSpPr>
            <a:spLocks noGrp="1"/>
          </p:cNvSpPr>
          <p:nvPr>
            <p:ph idx="1"/>
          </p:nvPr>
        </p:nvSpPr>
        <p:spPr/>
        <p:txBody>
          <a:bodyPr>
            <a:normAutofit lnSpcReduction="10000"/>
          </a:bodyPr>
          <a:lstStyle/>
          <a:p>
            <a:r>
              <a:rPr lang="en-US" dirty="0"/>
              <a:t>The QL in </a:t>
            </a:r>
            <a:r>
              <a:rPr lang="en-US" dirty="0" err="1"/>
              <a:t>GraphQL</a:t>
            </a:r>
            <a:r>
              <a:rPr lang="en-US" dirty="0"/>
              <a:t> stands for Query Language</a:t>
            </a:r>
          </a:p>
          <a:p>
            <a:r>
              <a:rPr lang="en-US" dirty="0"/>
              <a:t>Clients are able to specify exactly the data that is needed.</a:t>
            </a:r>
          </a:p>
          <a:p>
            <a:r>
              <a:rPr lang="en-US" dirty="0"/>
              <a:t>Reduce bandwidth  and Internet transmission costs for data retrieval. Eliminates over-fetching of data.</a:t>
            </a:r>
          </a:p>
          <a:p>
            <a:r>
              <a:rPr lang="en-US" dirty="0"/>
              <a:t>Reduce over-fetching and under-fetching of data.</a:t>
            </a:r>
          </a:p>
          <a:p>
            <a:r>
              <a:rPr lang="en-US" dirty="0"/>
              <a:t>Reduce number of (REST) end-points.</a:t>
            </a:r>
          </a:p>
          <a:p>
            <a:r>
              <a:rPr lang="en-US" dirty="0"/>
              <a:t>This improves performance for mobile clients.</a:t>
            </a:r>
          </a:p>
          <a:p>
            <a:r>
              <a:rPr lang="en-US" dirty="0" err="1"/>
              <a:t>GraphiQL</a:t>
            </a:r>
            <a:r>
              <a:rPr lang="en-US" dirty="0"/>
              <a:t> (when integrated with your GraphQL.NET schema) allows interactive testing of queries.</a:t>
            </a:r>
          </a:p>
          <a:p>
            <a:r>
              <a:rPr lang="en-US" dirty="0"/>
              <a:t>Include / exclude directives allows easy inclusion / exclusion of data.</a:t>
            </a:r>
          </a:p>
          <a:p>
            <a:endParaRPr lang="en-US" dirty="0"/>
          </a:p>
        </p:txBody>
      </p:sp>
    </p:spTree>
    <p:extLst>
      <p:ext uri="{BB962C8B-B14F-4D97-AF65-F5344CB8AC3E}">
        <p14:creationId xmlns:p14="http://schemas.microsoft.com/office/powerpoint/2010/main" val="139217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7913-C2DF-4983-A2FB-31FE6C39ED00}"/>
              </a:ext>
            </a:extLst>
          </p:cNvPr>
          <p:cNvSpPr>
            <a:spLocks noGrp="1"/>
          </p:cNvSpPr>
          <p:nvPr>
            <p:ph type="title"/>
          </p:nvPr>
        </p:nvSpPr>
        <p:spPr/>
        <p:txBody>
          <a:bodyPr/>
          <a:lstStyle/>
          <a:p>
            <a:r>
              <a:rPr lang="en-US" dirty="0"/>
              <a:t>5 Reasons Not to Use </a:t>
            </a:r>
            <a:r>
              <a:rPr lang="en-US" dirty="0" err="1"/>
              <a:t>GraphQL</a:t>
            </a:r>
            <a:endParaRPr lang="en-US" dirty="0"/>
          </a:p>
        </p:txBody>
      </p:sp>
      <p:sp>
        <p:nvSpPr>
          <p:cNvPr id="3" name="Content Placeholder 2">
            <a:extLst>
              <a:ext uri="{FF2B5EF4-FFF2-40B4-BE49-F238E27FC236}">
                <a16:creationId xmlns:a16="http://schemas.microsoft.com/office/drawing/2014/main" id="{BBDABD25-6477-4794-9210-9EB1E5D78178}"/>
              </a:ext>
            </a:extLst>
          </p:cNvPr>
          <p:cNvSpPr>
            <a:spLocks noGrp="1"/>
          </p:cNvSpPr>
          <p:nvPr>
            <p:ph idx="1"/>
          </p:nvPr>
        </p:nvSpPr>
        <p:spPr>
          <a:xfrm>
            <a:off x="1103312" y="2052918"/>
            <a:ext cx="8946541" cy="4618470"/>
          </a:xfrm>
        </p:spPr>
        <p:txBody>
          <a:bodyPr/>
          <a:lstStyle/>
          <a:p>
            <a:pPr marL="457200" indent="-457200">
              <a:buFont typeface="+mj-lt"/>
              <a:buAutoNum type="arabicPeriod"/>
            </a:pPr>
            <a:r>
              <a:rPr lang="en-US" dirty="0"/>
              <a:t>REST can do much of what </a:t>
            </a:r>
            <a:r>
              <a:rPr lang="en-US" dirty="0" err="1"/>
              <a:t>GraphQL</a:t>
            </a:r>
            <a:r>
              <a:rPr lang="en-US" dirty="0"/>
              <a:t> does</a:t>
            </a:r>
            <a:br>
              <a:rPr lang="en-US" dirty="0"/>
            </a:br>
            <a:r>
              <a:rPr lang="en-US" dirty="0"/>
              <a:t>You could pass the fields that you need with REST: </a:t>
            </a:r>
            <a:br>
              <a:rPr lang="en-US" dirty="0"/>
            </a:br>
            <a:r>
              <a:rPr lang="en-US" dirty="0"/>
              <a:t>GET /books/1492030716?fields=</a:t>
            </a:r>
            <a:r>
              <a:rPr lang="en-US" dirty="0" err="1"/>
              <a:t>title,pageCount</a:t>
            </a:r>
            <a:br>
              <a:rPr lang="en-US" dirty="0"/>
            </a:br>
            <a:r>
              <a:rPr lang="en-US" dirty="0"/>
              <a:t>Could use JSON Schemas or </a:t>
            </a:r>
            <a:r>
              <a:rPr lang="en-US" dirty="0" err="1"/>
              <a:t>Odata</a:t>
            </a:r>
            <a:r>
              <a:rPr lang="en-US" dirty="0"/>
              <a:t>. </a:t>
            </a:r>
          </a:p>
          <a:p>
            <a:pPr marL="457200" indent="-457200">
              <a:buFont typeface="+mj-lt"/>
              <a:buAutoNum type="arabicPeriod"/>
            </a:pPr>
            <a:r>
              <a:rPr lang="en-US" dirty="0" err="1"/>
              <a:t>GraphQL</a:t>
            </a:r>
            <a:r>
              <a:rPr lang="en-US" dirty="0"/>
              <a:t> will make some tasks more complex</a:t>
            </a:r>
          </a:p>
          <a:p>
            <a:pPr marL="457200" indent="-457200">
              <a:buFont typeface="+mj-lt"/>
              <a:buAutoNum type="arabicPeriod"/>
            </a:pPr>
            <a:r>
              <a:rPr lang="en-US" dirty="0"/>
              <a:t>It’s easier to use a web cache with REST than with </a:t>
            </a:r>
            <a:r>
              <a:rPr lang="en-US" dirty="0" err="1"/>
              <a:t>GraphQL</a:t>
            </a:r>
            <a:r>
              <a:rPr lang="en-US" dirty="0"/>
              <a:t>.</a:t>
            </a:r>
            <a:br>
              <a:rPr lang="en-US" dirty="0"/>
            </a:br>
            <a:r>
              <a:rPr lang="en-US" dirty="0"/>
              <a:t>Caching at the Network level is easier with REST.</a:t>
            </a:r>
          </a:p>
          <a:p>
            <a:pPr marL="457200" indent="-457200">
              <a:buFont typeface="+mj-lt"/>
              <a:buAutoNum type="arabicPeriod"/>
            </a:pPr>
            <a:r>
              <a:rPr lang="en-US" dirty="0"/>
              <a:t>You could have performance issues with </a:t>
            </a:r>
            <a:r>
              <a:rPr lang="en-US" dirty="0" err="1"/>
              <a:t>GraphQL</a:t>
            </a:r>
            <a:r>
              <a:rPr lang="en-US" dirty="0"/>
              <a:t> queries.</a:t>
            </a:r>
            <a:br>
              <a:rPr lang="en-US" dirty="0"/>
            </a:br>
            <a:r>
              <a:rPr lang="en-US" dirty="0"/>
              <a:t>The N+1 Problem. With REST, you can fine-tune your (SQL) queries for each end-point.</a:t>
            </a:r>
          </a:p>
          <a:p>
            <a:pPr marL="457200" indent="-457200">
              <a:buFont typeface="+mj-lt"/>
              <a:buAutoNum type="arabicPeriod"/>
            </a:pPr>
            <a:r>
              <a:rPr lang="en-US" dirty="0"/>
              <a:t>The way </a:t>
            </a:r>
            <a:r>
              <a:rPr lang="en-US" dirty="0" err="1"/>
              <a:t>GraphQL</a:t>
            </a:r>
            <a:r>
              <a:rPr lang="en-US" dirty="0"/>
              <a:t> schemas work could be a problem</a:t>
            </a:r>
          </a:p>
          <a:p>
            <a:endParaRPr lang="en-US" dirty="0"/>
          </a:p>
        </p:txBody>
      </p:sp>
    </p:spTree>
    <p:extLst>
      <p:ext uri="{BB962C8B-B14F-4D97-AF65-F5344CB8AC3E}">
        <p14:creationId xmlns:p14="http://schemas.microsoft.com/office/powerpoint/2010/main" val="354853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F-E3C5-4CE2-A9D9-B95BF8AAC9DF}"/>
              </a:ext>
            </a:extLst>
          </p:cNvPr>
          <p:cNvSpPr>
            <a:spLocks noGrp="1"/>
          </p:cNvSpPr>
          <p:nvPr>
            <p:ph type="title"/>
          </p:nvPr>
        </p:nvSpPr>
        <p:spPr/>
        <p:txBody>
          <a:bodyPr/>
          <a:lstStyle/>
          <a:p>
            <a:r>
              <a:rPr lang="en-US" dirty="0"/>
              <a:t>Pubs (Database) Schema</a:t>
            </a:r>
          </a:p>
        </p:txBody>
      </p:sp>
      <p:pic>
        <p:nvPicPr>
          <p:cNvPr id="3" name="Picture 2">
            <a:extLst>
              <a:ext uri="{FF2B5EF4-FFF2-40B4-BE49-F238E27FC236}">
                <a16:creationId xmlns:a16="http://schemas.microsoft.com/office/drawing/2014/main" id="{F8817FB5-8664-46E0-8D81-CA0576B263BC}"/>
              </a:ext>
            </a:extLst>
          </p:cNvPr>
          <p:cNvPicPr>
            <a:picLocks noChangeAspect="1"/>
          </p:cNvPicPr>
          <p:nvPr/>
        </p:nvPicPr>
        <p:blipFill>
          <a:blip r:embed="rId2"/>
          <a:stretch>
            <a:fillRect/>
          </a:stretch>
        </p:blipFill>
        <p:spPr>
          <a:xfrm>
            <a:off x="2394857" y="1316879"/>
            <a:ext cx="6096000" cy="5362575"/>
          </a:xfrm>
          <a:prstGeom prst="rect">
            <a:avLst/>
          </a:prstGeom>
        </p:spPr>
      </p:pic>
    </p:spTree>
    <p:extLst>
      <p:ext uri="{BB962C8B-B14F-4D97-AF65-F5344CB8AC3E}">
        <p14:creationId xmlns:p14="http://schemas.microsoft.com/office/powerpoint/2010/main" val="281456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60BF-C0FB-4635-85DF-3F1BBA0BCCDD}"/>
              </a:ext>
            </a:extLst>
          </p:cNvPr>
          <p:cNvSpPr>
            <a:spLocks noGrp="1"/>
          </p:cNvSpPr>
          <p:nvPr>
            <p:ph type="title"/>
          </p:nvPr>
        </p:nvSpPr>
        <p:spPr/>
        <p:txBody>
          <a:bodyPr/>
          <a:lstStyle/>
          <a:p>
            <a:r>
              <a:rPr lang="en-US" dirty="0"/>
              <a:t>N+1 Problem Example</a:t>
            </a:r>
          </a:p>
        </p:txBody>
      </p:sp>
      <p:sp>
        <p:nvSpPr>
          <p:cNvPr id="3" name="Content Placeholder 2">
            <a:extLst>
              <a:ext uri="{FF2B5EF4-FFF2-40B4-BE49-F238E27FC236}">
                <a16:creationId xmlns:a16="http://schemas.microsoft.com/office/drawing/2014/main" id="{464A59C9-0266-4021-A364-0036F9ACCB10}"/>
              </a:ext>
            </a:extLst>
          </p:cNvPr>
          <p:cNvSpPr>
            <a:spLocks noGrp="1"/>
          </p:cNvSpPr>
          <p:nvPr>
            <p:ph idx="1"/>
          </p:nvPr>
        </p:nvSpPr>
        <p:spPr>
          <a:xfrm>
            <a:off x="1103312" y="2052918"/>
            <a:ext cx="8946541" cy="4618470"/>
          </a:xfrm>
        </p:spPr>
        <p:txBody>
          <a:bodyPr/>
          <a:lstStyle/>
          <a:p>
            <a:r>
              <a:rPr lang="en-US" dirty="0"/>
              <a:t>“The N + 1 problem occurs when an application gets data from the database, and then loops through the result of that data. That means we call to the database again and again and again. In total, the application will call the database once for every row returned by the first query (N) plus the original query ( + 1).”</a:t>
            </a:r>
          </a:p>
          <a:p>
            <a:r>
              <a:rPr lang="en-US" dirty="0"/>
              <a:t>Get All Authors, with each Author’s Titles, with each Title’s Publisher</a:t>
            </a:r>
            <a:br>
              <a:rPr lang="en-US" dirty="0"/>
            </a:br>
            <a:r>
              <a:rPr lang="en-US" dirty="0"/>
              <a:t>Problem: </a:t>
            </a:r>
            <a:br>
              <a:rPr lang="en-US" dirty="0"/>
            </a:br>
            <a:r>
              <a:rPr lang="en-US" dirty="0"/>
              <a:t>Get All Authors (1 Query), </a:t>
            </a:r>
            <a:br>
              <a:rPr lang="en-US" dirty="0"/>
            </a:br>
            <a:r>
              <a:rPr lang="en-US" dirty="0"/>
              <a:t>Titles for each Author (1 Query per Author)</a:t>
            </a:r>
            <a:br>
              <a:rPr lang="en-US" dirty="0"/>
            </a:br>
            <a:r>
              <a:rPr lang="en-US" dirty="0"/>
              <a:t>Publisher for each Title (1 Query per Title)</a:t>
            </a:r>
            <a:br>
              <a:rPr lang="en-US" dirty="0"/>
            </a:br>
            <a:r>
              <a:rPr lang="en-US" dirty="0"/>
              <a:t>A simple </a:t>
            </a:r>
            <a:r>
              <a:rPr lang="en-US" dirty="0" err="1"/>
              <a:t>GraphQL</a:t>
            </a:r>
            <a:r>
              <a:rPr lang="en-US" dirty="0"/>
              <a:t> query could result in hundreds or thousand of queries, where one query would be more efficient.</a:t>
            </a:r>
          </a:p>
          <a:p>
            <a:r>
              <a:rPr lang="en-US" dirty="0"/>
              <a:t>With Entity Framework, use an Include (eager loading), not Lazy Loading. Cache data for use in </a:t>
            </a:r>
            <a:r>
              <a:rPr lang="en-US" err="1"/>
              <a:t>GraphQL</a:t>
            </a:r>
            <a:r>
              <a:rPr lang="en-US"/>
              <a:t>.NET.</a:t>
            </a:r>
            <a:endParaRPr lang="en-US" dirty="0"/>
          </a:p>
        </p:txBody>
      </p:sp>
    </p:spTree>
    <p:extLst>
      <p:ext uri="{BB962C8B-B14F-4D97-AF65-F5344CB8AC3E}">
        <p14:creationId xmlns:p14="http://schemas.microsoft.com/office/powerpoint/2010/main" val="420136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3226-30D3-4C25-9D41-2EF27CFE1F0E}"/>
              </a:ext>
            </a:extLst>
          </p:cNvPr>
          <p:cNvSpPr>
            <a:spLocks noGrp="1"/>
          </p:cNvSpPr>
          <p:nvPr>
            <p:ph type="title"/>
          </p:nvPr>
        </p:nvSpPr>
        <p:spPr>
          <a:xfrm>
            <a:off x="646111" y="452718"/>
            <a:ext cx="9404723" cy="1400530"/>
          </a:xfrm>
        </p:spPr>
        <p:txBody>
          <a:bodyPr/>
          <a:lstStyle/>
          <a:p>
            <a:r>
              <a:rPr lang="en-US" dirty="0"/>
              <a:t>ASP.NET Core Middleware with GraphQL.NET</a:t>
            </a:r>
          </a:p>
        </p:txBody>
      </p:sp>
      <p:sp>
        <p:nvSpPr>
          <p:cNvPr id="3" name="Rectangle: Rounded Corners 2">
            <a:extLst>
              <a:ext uri="{FF2B5EF4-FFF2-40B4-BE49-F238E27FC236}">
                <a16:creationId xmlns:a16="http://schemas.microsoft.com/office/drawing/2014/main" id="{DA20A96F-4FF9-4D17-996D-0A4CDE68214C}"/>
              </a:ext>
            </a:extLst>
          </p:cNvPr>
          <p:cNvSpPr/>
          <p:nvPr/>
        </p:nvSpPr>
        <p:spPr>
          <a:xfrm>
            <a:off x="816746" y="2237173"/>
            <a:ext cx="2095130" cy="701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4" name="Rectangle: Rounded Corners 3">
            <a:extLst>
              <a:ext uri="{FF2B5EF4-FFF2-40B4-BE49-F238E27FC236}">
                <a16:creationId xmlns:a16="http://schemas.microsoft.com/office/drawing/2014/main" id="{4F16D1E7-693B-4274-A5AC-810164B30402}"/>
              </a:ext>
            </a:extLst>
          </p:cNvPr>
          <p:cNvSpPr/>
          <p:nvPr/>
        </p:nvSpPr>
        <p:spPr>
          <a:xfrm>
            <a:off x="816746" y="4475827"/>
            <a:ext cx="2095130" cy="7013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5" name="Rectangle 4">
            <a:extLst>
              <a:ext uri="{FF2B5EF4-FFF2-40B4-BE49-F238E27FC236}">
                <a16:creationId xmlns:a16="http://schemas.microsoft.com/office/drawing/2014/main" id="{904EAC03-464B-467F-A141-95775AE21DBA}"/>
              </a:ext>
            </a:extLst>
          </p:cNvPr>
          <p:cNvSpPr/>
          <p:nvPr/>
        </p:nvSpPr>
        <p:spPr>
          <a:xfrm rot="5400000">
            <a:off x="2813861" y="3206589"/>
            <a:ext cx="2939990" cy="100115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Kestrel</a:t>
            </a:r>
          </a:p>
        </p:txBody>
      </p:sp>
      <p:sp>
        <p:nvSpPr>
          <p:cNvPr id="6" name="Rectangle 5">
            <a:extLst>
              <a:ext uri="{FF2B5EF4-FFF2-40B4-BE49-F238E27FC236}">
                <a16:creationId xmlns:a16="http://schemas.microsoft.com/office/drawing/2014/main" id="{F4BDBE86-C637-4F02-9E54-366231F1B7E5}"/>
              </a:ext>
            </a:extLst>
          </p:cNvPr>
          <p:cNvSpPr/>
          <p:nvPr/>
        </p:nvSpPr>
        <p:spPr>
          <a:xfrm rot="5400000">
            <a:off x="4922699" y="3206589"/>
            <a:ext cx="2939990" cy="100115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9" name="Rectangle 8">
            <a:extLst>
              <a:ext uri="{FF2B5EF4-FFF2-40B4-BE49-F238E27FC236}">
                <a16:creationId xmlns:a16="http://schemas.microsoft.com/office/drawing/2014/main" id="{68EE4334-0802-4D9D-926F-C6DD1B86BD4B}"/>
              </a:ext>
            </a:extLst>
          </p:cNvPr>
          <p:cNvSpPr/>
          <p:nvPr/>
        </p:nvSpPr>
        <p:spPr>
          <a:xfrm rot="5400000">
            <a:off x="9404679" y="3206589"/>
            <a:ext cx="2939990" cy="100115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 Core </a:t>
            </a:r>
            <a:br>
              <a:rPr lang="en-US" dirty="0"/>
            </a:br>
            <a:r>
              <a:rPr lang="en-US" dirty="0"/>
              <a:t>Controller</a:t>
            </a:r>
          </a:p>
        </p:txBody>
      </p:sp>
      <p:sp>
        <p:nvSpPr>
          <p:cNvPr id="10" name="Rectangle 9">
            <a:extLst>
              <a:ext uri="{FF2B5EF4-FFF2-40B4-BE49-F238E27FC236}">
                <a16:creationId xmlns:a16="http://schemas.microsoft.com/office/drawing/2014/main" id="{51CBB86B-2E81-4094-8EE2-B267750729CC}"/>
              </a:ext>
            </a:extLst>
          </p:cNvPr>
          <p:cNvSpPr/>
          <p:nvPr/>
        </p:nvSpPr>
        <p:spPr>
          <a:xfrm rot="5400000">
            <a:off x="7031539" y="3206589"/>
            <a:ext cx="2939990" cy="100115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cxnSp>
        <p:nvCxnSpPr>
          <p:cNvPr id="13" name="Straight Arrow Connector 12">
            <a:extLst>
              <a:ext uri="{FF2B5EF4-FFF2-40B4-BE49-F238E27FC236}">
                <a16:creationId xmlns:a16="http://schemas.microsoft.com/office/drawing/2014/main" id="{69D54DBB-7AFF-4B30-BE5E-74EBD00174DA}"/>
              </a:ext>
            </a:extLst>
          </p:cNvPr>
          <p:cNvCxnSpPr>
            <a:stCxn id="3" idx="3"/>
          </p:cNvCxnSpPr>
          <p:nvPr/>
        </p:nvCxnSpPr>
        <p:spPr>
          <a:xfrm>
            <a:off x="2911876" y="2587841"/>
            <a:ext cx="871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2616829-1F25-47B7-AAA2-CBC7D34BD671}"/>
              </a:ext>
            </a:extLst>
          </p:cNvPr>
          <p:cNvCxnSpPr>
            <a:cxnSpLocks/>
          </p:cNvCxnSpPr>
          <p:nvPr/>
        </p:nvCxnSpPr>
        <p:spPr>
          <a:xfrm>
            <a:off x="4784436" y="2587841"/>
            <a:ext cx="11076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6CB9F6-80F4-4B6D-9589-205D9DCC6A3F}"/>
              </a:ext>
            </a:extLst>
          </p:cNvPr>
          <p:cNvCxnSpPr>
            <a:cxnSpLocks/>
          </p:cNvCxnSpPr>
          <p:nvPr/>
        </p:nvCxnSpPr>
        <p:spPr>
          <a:xfrm>
            <a:off x="6893274" y="2587841"/>
            <a:ext cx="11076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F486BEF-4B9B-4C42-BB81-1810FD88BBEA}"/>
              </a:ext>
            </a:extLst>
          </p:cNvPr>
          <p:cNvCxnSpPr>
            <a:cxnSpLocks/>
          </p:cNvCxnSpPr>
          <p:nvPr/>
        </p:nvCxnSpPr>
        <p:spPr>
          <a:xfrm flipV="1">
            <a:off x="9002114" y="2587841"/>
            <a:ext cx="137198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79B82B-DFD8-4535-A0FB-B658B57DE866}"/>
              </a:ext>
            </a:extLst>
          </p:cNvPr>
          <p:cNvCxnSpPr>
            <a:cxnSpLocks/>
          </p:cNvCxnSpPr>
          <p:nvPr/>
        </p:nvCxnSpPr>
        <p:spPr>
          <a:xfrm flipH="1">
            <a:off x="2883325" y="4826495"/>
            <a:ext cx="8999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9E318C6-145A-4DBC-9DCE-7126CC11E094}"/>
              </a:ext>
            </a:extLst>
          </p:cNvPr>
          <p:cNvCxnSpPr>
            <a:cxnSpLocks/>
          </p:cNvCxnSpPr>
          <p:nvPr/>
        </p:nvCxnSpPr>
        <p:spPr>
          <a:xfrm flipH="1">
            <a:off x="4784437" y="4826495"/>
            <a:ext cx="110767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5CDF05-94A2-45A3-B340-2D88EF9F45E0}"/>
              </a:ext>
            </a:extLst>
          </p:cNvPr>
          <p:cNvCxnSpPr>
            <a:cxnSpLocks/>
          </p:cNvCxnSpPr>
          <p:nvPr/>
        </p:nvCxnSpPr>
        <p:spPr>
          <a:xfrm flipH="1">
            <a:off x="6893275" y="4836226"/>
            <a:ext cx="110767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6DB789-F929-4B63-B471-C60A956023AB}"/>
              </a:ext>
            </a:extLst>
          </p:cNvPr>
          <p:cNvCxnSpPr>
            <a:cxnSpLocks/>
          </p:cNvCxnSpPr>
          <p:nvPr/>
        </p:nvCxnSpPr>
        <p:spPr>
          <a:xfrm flipH="1" flipV="1">
            <a:off x="9002115" y="4826495"/>
            <a:ext cx="1371979" cy="97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351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TotalTime>
  <Words>460</Words>
  <Application>Microsoft Office PowerPoint</Application>
  <PresentationFormat>Widescreen</PresentationFormat>
  <Paragraphs>33</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GraphQL and GraphQL.NET</vt:lpstr>
      <vt:lpstr>Why use GraphQL and GraphQL.NET?</vt:lpstr>
      <vt:lpstr>5 Reasons Not to Use GraphQL</vt:lpstr>
      <vt:lpstr>Pubs (Database) Schema</vt:lpstr>
      <vt:lpstr>N+1 Problem Example</vt:lpstr>
      <vt:lpstr>ASP.NET Core Middleware with GraphQL.NET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Pubs and GraphQL.NET</dc:title>
  <dc:creator>David Stevenson</dc:creator>
  <cp:lastModifiedBy>David Stevenson</cp:lastModifiedBy>
  <cp:revision>35</cp:revision>
  <dcterms:created xsi:type="dcterms:W3CDTF">2019-11-09T01:03:03Z</dcterms:created>
  <dcterms:modified xsi:type="dcterms:W3CDTF">2019-11-21T23:42:14Z</dcterms:modified>
</cp:coreProperties>
</file>