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tevenson" initials="DS" lastIdx="1" clrIdx="0">
    <p:extLst>
      <p:ext uri="{19B8F6BF-5375-455C-9EA6-DF929625EA0E}">
        <p15:presenceInfo xmlns:p15="http://schemas.microsoft.com/office/powerpoint/2012/main" userId="ac41282ef19073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1T11:02:27.024" idx="1">
    <p:pos x="4828" y="2282"/>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C504-415A-47B0-9903-84D73EF3693F}"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DC487-0CF0-451F-8EBC-3DA23B9B024E}" type="slidenum">
              <a:rPr lang="en-US" smtClean="0"/>
              <a:t>‹#›</a:t>
            </a:fld>
            <a:endParaRPr lang="en-US"/>
          </a:p>
        </p:txBody>
      </p:sp>
    </p:spTree>
    <p:extLst>
      <p:ext uri="{BB962C8B-B14F-4D97-AF65-F5344CB8AC3E}">
        <p14:creationId xmlns:p14="http://schemas.microsoft.com/office/powerpoint/2010/main" val="388227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raphql.org/learn/queries/#field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raphql-dotnet.github.io/docs/getting-started/graphiq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https://graphql.org/learn/queries/#fields</a:t>
            </a:r>
            <a:endParaRPr lang="en-US" dirty="0"/>
          </a:p>
        </p:txBody>
      </p:sp>
      <p:sp>
        <p:nvSpPr>
          <p:cNvPr id="4" name="Slide Number Placeholder 3"/>
          <p:cNvSpPr>
            <a:spLocks noGrp="1"/>
          </p:cNvSpPr>
          <p:nvPr>
            <p:ph type="sldNum" sz="quarter" idx="5"/>
          </p:nvPr>
        </p:nvSpPr>
        <p:spPr/>
        <p:txBody>
          <a:bodyPr/>
          <a:lstStyle/>
          <a:p>
            <a:fld id="{D54DC487-0CF0-451F-8EBC-3DA23B9B024E}" type="slidenum">
              <a:rPr lang="en-US" smtClean="0"/>
              <a:t>5</a:t>
            </a:fld>
            <a:endParaRPr lang="en-US"/>
          </a:p>
        </p:txBody>
      </p:sp>
    </p:spTree>
    <p:extLst>
      <p:ext uri="{BB962C8B-B14F-4D97-AF65-F5344CB8AC3E}">
        <p14:creationId xmlns:p14="http://schemas.microsoft.com/office/powerpoint/2010/main" val="63944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Directives can be useful to get out of situations where you otherwise would need to do string manipulation to add and remove fields in your query. Server implementations may also add experimental features by defining completely new directives.</a:t>
            </a:r>
          </a:p>
        </p:txBody>
      </p:sp>
      <p:sp>
        <p:nvSpPr>
          <p:cNvPr id="4" name="Slide Number Placeholder 3"/>
          <p:cNvSpPr>
            <a:spLocks noGrp="1"/>
          </p:cNvSpPr>
          <p:nvPr>
            <p:ph type="sldNum" sz="quarter" idx="5"/>
          </p:nvPr>
        </p:nvSpPr>
        <p:spPr/>
        <p:txBody>
          <a:bodyPr/>
          <a:lstStyle/>
          <a:p>
            <a:fld id="{D54DC487-0CF0-451F-8EBC-3DA23B9B024E}" type="slidenum">
              <a:rPr lang="en-US" smtClean="0"/>
              <a:t>12</a:t>
            </a:fld>
            <a:endParaRPr lang="en-US"/>
          </a:p>
        </p:txBody>
      </p:sp>
    </p:spTree>
    <p:extLst>
      <p:ext uri="{BB962C8B-B14F-4D97-AF65-F5344CB8AC3E}">
        <p14:creationId xmlns:p14="http://schemas.microsoft.com/office/powerpoint/2010/main" val="413326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https://graphql-dotnet.github.io/docs/getting-started/graphiql</a:t>
            </a:r>
            <a:br>
              <a:rPr lang="en-US" dirty="0"/>
            </a:br>
            <a:br>
              <a:rPr lang="en-US" dirty="0"/>
            </a:br>
            <a:r>
              <a:rPr lang="en-US" dirty="0"/>
              <a:t># </a:t>
            </a:r>
            <a:r>
              <a:rPr lang="en-US" dirty="0" err="1"/>
              <a:t>GraphiQL</a:t>
            </a:r>
            <a:r>
              <a:rPr lang="en-US" dirty="0"/>
              <a:t>[</a:t>
            </a:r>
            <a:r>
              <a:rPr lang="en-US" dirty="0" err="1"/>
              <a:t>GraphiQL</a:t>
            </a:r>
            <a:r>
              <a:rPr lang="en-US" dirty="0"/>
              <a:t>](https://github.com/graphql/graphiql) is an interactive in-browser </a:t>
            </a:r>
            <a:r>
              <a:rPr lang="en-US" dirty="0" err="1"/>
              <a:t>GraphQL</a:t>
            </a:r>
            <a:r>
              <a:rPr lang="en-US" dirty="0"/>
              <a:t> IDE.  This is a fantastic developer tool to help you form queries and explore your Schema.  [This ASP.NET Core sample project](https://github.com/graphql-dotnet/examples/tree/master/src/AspNetCoreCustom) provides an example of hosting the </a:t>
            </a:r>
            <a:r>
              <a:rPr lang="en-US" dirty="0" err="1"/>
              <a:t>GraphiQL</a:t>
            </a:r>
            <a:r>
              <a:rPr lang="en-US" dirty="0"/>
              <a:t> IDE.</a:t>
            </a:r>
          </a:p>
          <a:p>
            <a:endParaRPr lang="en-US" dirty="0"/>
          </a:p>
        </p:txBody>
      </p:sp>
      <p:sp>
        <p:nvSpPr>
          <p:cNvPr id="4" name="Slide Number Placeholder 3"/>
          <p:cNvSpPr>
            <a:spLocks noGrp="1"/>
          </p:cNvSpPr>
          <p:nvPr>
            <p:ph type="sldNum" sz="quarter" idx="5"/>
          </p:nvPr>
        </p:nvSpPr>
        <p:spPr/>
        <p:txBody>
          <a:bodyPr/>
          <a:lstStyle/>
          <a:p>
            <a:fld id="{D54DC487-0CF0-451F-8EBC-3DA23B9B024E}" type="slidenum">
              <a:rPr lang="en-US" smtClean="0"/>
              <a:t>26</a:t>
            </a:fld>
            <a:endParaRPr lang="en-US"/>
          </a:p>
        </p:txBody>
      </p:sp>
    </p:spTree>
    <p:extLst>
      <p:ext uri="{BB962C8B-B14F-4D97-AF65-F5344CB8AC3E}">
        <p14:creationId xmlns:p14="http://schemas.microsoft.com/office/powerpoint/2010/main" val="149485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426731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83F42-091B-43F3-A5E7-5DE2128B227B}"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54576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738922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9983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96032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523205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60620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108464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134123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16343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100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83F42-091B-43F3-A5E7-5DE2128B227B}"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2015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83F42-091B-43F3-A5E7-5DE2128B227B}"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167407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424325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71610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C883F42-091B-43F3-A5E7-5DE2128B227B}" type="datetimeFigureOut">
              <a:rPr lang="en-US" smtClean="0"/>
              <a:t>11/21/2019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07981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83F42-091B-43F3-A5E7-5DE2128B227B}"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632BF-28C0-4A9F-9EE3-7CB78855873C}" type="slidenum">
              <a:rPr lang="en-US" smtClean="0"/>
              <a:t>‹#›</a:t>
            </a:fld>
            <a:endParaRPr lang="en-US"/>
          </a:p>
        </p:txBody>
      </p:sp>
    </p:spTree>
    <p:extLst>
      <p:ext uri="{BB962C8B-B14F-4D97-AF65-F5344CB8AC3E}">
        <p14:creationId xmlns:p14="http://schemas.microsoft.com/office/powerpoint/2010/main" val="354495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883F42-091B-43F3-A5E7-5DE2128B227B}" type="datetimeFigureOut">
              <a:rPr lang="en-US" smtClean="0"/>
              <a:t>11/21/2019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2632BF-28C0-4A9F-9EE3-7CB78855873C}" type="slidenum">
              <a:rPr lang="en-US" smtClean="0"/>
              <a:t>‹#›</a:t>
            </a:fld>
            <a:endParaRPr lang="en-US"/>
          </a:p>
        </p:txBody>
      </p:sp>
    </p:spTree>
    <p:extLst>
      <p:ext uri="{BB962C8B-B14F-4D97-AF65-F5344CB8AC3E}">
        <p14:creationId xmlns:p14="http://schemas.microsoft.com/office/powerpoint/2010/main" val="36758899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raphql.org/learn/schema/#interfaces" TargetMode="External"/><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hyperlink" Target="https://graphql.org/learn/schem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hyperlink" Target="https://graphql-dotnet.github.io/docs/getting-started/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hyperlink" Target="https://graphql-dotnet.github.io/docs/getting-started/graphiql" TargetMode="External"/><Relationship Id="rId3" Type="http://schemas.openxmlformats.org/officeDocument/2006/relationships/image" Target="../media/image1.jpeg"/><Relationship Id="rId7"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raphql.org/swapi-graphql" TargetMode="External"/><Relationship Id="rId5" Type="http://schemas.openxmlformats.org/officeDocument/2006/relationships/hyperlink" Target="https://github.com/graphql-dotnet/examples/tree/master/src/AspNetCoreCustom" TargetMode="External"/><Relationship Id="rId4" Type="http://schemas.openxmlformats.org/officeDocument/2006/relationships/hyperlink" Target="https://github.com/graphql/graphiq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raphql-dotnet/examp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raphql-dotnet.github.io/docs/getting-started/introduction" TargetMode="External"/><Relationship Id="rId2" Type="http://schemas.openxmlformats.org/officeDocument/2006/relationships/hyperlink" Target="https://graphql.org/learn/" TargetMode="External"/><Relationship Id="rId1" Type="http://schemas.openxmlformats.org/officeDocument/2006/relationships/slideLayout" Target="../slideLayouts/slideLayout2.xml"/><Relationship Id="rId4" Type="http://schemas.openxmlformats.org/officeDocument/2006/relationships/hyperlink" Target="https://graphql-dotnet.github.io/"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graphql.org/lea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9D4C-E888-483E-9E65-8D052D93885F}"/>
              </a:ext>
            </a:extLst>
          </p:cNvPr>
          <p:cNvSpPr>
            <a:spLocks noGrp="1"/>
          </p:cNvSpPr>
          <p:nvPr>
            <p:ph type="ctrTitle"/>
          </p:nvPr>
        </p:nvSpPr>
        <p:spPr/>
        <p:txBody>
          <a:bodyPr/>
          <a:lstStyle/>
          <a:p>
            <a:r>
              <a:rPr lang="en-US" dirty="0" err="1"/>
              <a:t>GraphQL</a:t>
            </a:r>
            <a:r>
              <a:rPr lang="en-US" dirty="0"/>
              <a:t> and GraphQL.NET</a:t>
            </a:r>
          </a:p>
        </p:txBody>
      </p:sp>
      <p:sp>
        <p:nvSpPr>
          <p:cNvPr id="3" name="Subtitle 2">
            <a:extLst>
              <a:ext uri="{FF2B5EF4-FFF2-40B4-BE49-F238E27FC236}">
                <a16:creationId xmlns:a16="http://schemas.microsoft.com/office/drawing/2014/main" id="{B6CDE51A-D670-4EA8-8669-524D99AA9856}"/>
              </a:ext>
            </a:extLst>
          </p:cNvPr>
          <p:cNvSpPr>
            <a:spLocks noGrp="1"/>
          </p:cNvSpPr>
          <p:nvPr>
            <p:ph type="subTitle" idx="1"/>
          </p:nvPr>
        </p:nvSpPr>
        <p:spPr/>
        <p:txBody>
          <a:bodyPr/>
          <a:lstStyle/>
          <a:p>
            <a:r>
              <a:rPr lang="en-US" dirty="0"/>
              <a:t>David </a:t>
            </a:r>
            <a:r>
              <a:rPr lang="en-US" dirty="0" err="1"/>
              <a:t>stevenson</a:t>
            </a:r>
            <a:endParaRPr lang="en-US" dirty="0"/>
          </a:p>
        </p:txBody>
      </p:sp>
    </p:spTree>
    <p:extLst>
      <p:ext uri="{BB962C8B-B14F-4D97-AF65-F5344CB8AC3E}">
        <p14:creationId xmlns:p14="http://schemas.microsoft.com/office/powerpoint/2010/main" val="288426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482E-4B05-41CB-AA46-446A4331D33B}"/>
              </a:ext>
            </a:extLst>
          </p:cNvPr>
          <p:cNvSpPr>
            <a:spLocks noGrp="1"/>
          </p:cNvSpPr>
          <p:nvPr>
            <p:ph type="title"/>
          </p:nvPr>
        </p:nvSpPr>
        <p:spPr/>
        <p:txBody>
          <a:bodyPr/>
          <a:lstStyle/>
          <a:p>
            <a:r>
              <a:rPr lang="en-US" dirty="0"/>
              <a:t>Client – Queries - Variables</a:t>
            </a:r>
          </a:p>
        </p:txBody>
      </p:sp>
      <p:pic>
        <p:nvPicPr>
          <p:cNvPr id="3" name="Picture 2">
            <a:extLst>
              <a:ext uri="{FF2B5EF4-FFF2-40B4-BE49-F238E27FC236}">
                <a16:creationId xmlns:a16="http://schemas.microsoft.com/office/drawing/2014/main" id="{4CEC4840-F280-4788-8A26-3E38895F772B}"/>
              </a:ext>
            </a:extLst>
          </p:cNvPr>
          <p:cNvPicPr>
            <a:picLocks noChangeAspect="1"/>
          </p:cNvPicPr>
          <p:nvPr/>
        </p:nvPicPr>
        <p:blipFill>
          <a:blip r:embed="rId2"/>
          <a:stretch>
            <a:fillRect/>
          </a:stretch>
        </p:blipFill>
        <p:spPr>
          <a:xfrm>
            <a:off x="799905" y="1221921"/>
            <a:ext cx="6953250" cy="5067300"/>
          </a:xfrm>
          <a:prstGeom prst="rect">
            <a:avLst/>
          </a:prstGeom>
        </p:spPr>
      </p:pic>
      <p:pic>
        <p:nvPicPr>
          <p:cNvPr id="4" name="Picture 3">
            <a:extLst>
              <a:ext uri="{FF2B5EF4-FFF2-40B4-BE49-F238E27FC236}">
                <a16:creationId xmlns:a16="http://schemas.microsoft.com/office/drawing/2014/main" id="{892E186A-57ED-442C-BFB4-7A7860D21973}"/>
              </a:ext>
            </a:extLst>
          </p:cNvPr>
          <p:cNvPicPr>
            <a:picLocks noChangeAspect="1"/>
          </p:cNvPicPr>
          <p:nvPr/>
        </p:nvPicPr>
        <p:blipFill>
          <a:blip r:embed="rId3"/>
          <a:stretch>
            <a:fillRect/>
          </a:stretch>
        </p:blipFill>
        <p:spPr>
          <a:xfrm>
            <a:off x="4247467" y="3833691"/>
            <a:ext cx="257175" cy="209550"/>
          </a:xfrm>
          <a:prstGeom prst="rect">
            <a:avLst/>
          </a:prstGeom>
        </p:spPr>
      </p:pic>
      <p:pic>
        <p:nvPicPr>
          <p:cNvPr id="5" name="Picture 4">
            <a:extLst>
              <a:ext uri="{FF2B5EF4-FFF2-40B4-BE49-F238E27FC236}">
                <a16:creationId xmlns:a16="http://schemas.microsoft.com/office/drawing/2014/main" id="{D701190D-F381-4F36-833E-FD8A43111CEF}"/>
              </a:ext>
            </a:extLst>
          </p:cNvPr>
          <p:cNvPicPr>
            <a:picLocks noChangeAspect="1"/>
          </p:cNvPicPr>
          <p:nvPr/>
        </p:nvPicPr>
        <p:blipFill>
          <a:blip r:embed="rId3"/>
          <a:stretch>
            <a:fillRect/>
          </a:stretch>
        </p:blipFill>
        <p:spPr>
          <a:xfrm>
            <a:off x="6119812" y="3476625"/>
            <a:ext cx="257175" cy="57150"/>
          </a:xfrm>
          <a:prstGeom prst="rect">
            <a:avLst/>
          </a:prstGeom>
        </p:spPr>
      </p:pic>
      <p:pic>
        <p:nvPicPr>
          <p:cNvPr id="6" name="Picture 5">
            <a:extLst>
              <a:ext uri="{FF2B5EF4-FFF2-40B4-BE49-F238E27FC236}">
                <a16:creationId xmlns:a16="http://schemas.microsoft.com/office/drawing/2014/main" id="{7BB2585D-B0B3-4DDE-9ED6-13B3DD4C97CA}"/>
              </a:ext>
            </a:extLst>
          </p:cNvPr>
          <p:cNvPicPr>
            <a:picLocks noChangeAspect="1"/>
          </p:cNvPicPr>
          <p:nvPr/>
        </p:nvPicPr>
        <p:blipFill>
          <a:blip r:embed="rId4"/>
          <a:stretch>
            <a:fillRect/>
          </a:stretch>
        </p:blipFill>
        <p:spPr>
          <a:xfrm>
            <a:off x="4376054" y="6263173"/>
            <a:ext cx="3390900" cy="571500"/>
          </a:xfrm>
          <a:prstGeom prst="rect">
            <a:avLst/>
          </a:prstGeom>
        </p:spPr>
      </p:pic>
      <p:sp>
        <p:nvSpPr>
          <p:cNvPr id="7" name="TextBox 6">
            <a:extLst>
              <a:ext uri="{FF2B5EF4-FFF2-40B4-BE49-F238E27FC236}">
                <a16:creationId xmlns:a16="http://schemas.microsoft.com/office/drawing/2014/main" id="{26AA2769-EB82-4D8B-94C6-4047E3AB7134}"/>
              </a:ext>
            </a:extLst>
          </p:cNvPr>
          <p:cNvSpPr txBox="1"/>
          <p:nvPr/>
        </p:nvSpPr>
        <p:spPr>
          <a:xfrm>
            <a:off x="8033657" y="1221921"/>
            <a:ext cx="3666931" cy="1200329"/>
          </a:xfrm>
          <a:prstGeom prst="rect">
            <a:avLst/>
          </a:prstGeom>
          <a:noFill/>
        </p:spPr>
        <p:txBody>
          <a:bodyPr wrap="square" rtlCol="0">
            <a:spAutoFit/>
          </a:bodyPr>
          <a:lstStyle/>
          <a:p>
            <a:r>
              <a:rPr lang="en-US" dirty="0"/>
              <a:t>All declared variables must be either scalars, </a:t>
            </a:r>
            <a:r>
              <a:rPr lang="en-US" dirty="0" err="1"/>
              <a:t>enums</a:t>
            </a:r>
            <a:r>
              <a:rPr lang="en-US" dirty="0"/>
              <a:t> or input object types (matches object type on server).</a:t>
            </a:r>
          </a:p>
        </p:txBody>
      </p:sp>
    </p:spTree>
    <p:extLst>
      <p:ext uri="{BB962C8B-B14F-4D97-AF65-F5344CB8AC3E}">
        <p14:creationId xmlns:p14="http://schemas.microsoft.com/office/powerpoint/2010/main" val="190455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7EB5-F458-477E-AD8E-E43F949B3074}"/>
              </a:ext>
            </a:extLst>
          </p:cNvPr>
          <p:cNvSpPr>
            <a:spLocks noGrp="1"/>
          </p:cNvSpPr>
          <p:nvPr>
            <p:ph type="title"/>
          </p:nvPr>
        </p:nvSpPr>
        <p:spPr/>
        <p:txBody>
          <a:bodyPr/>
          <a:lstStyle/>
          <a:p>
            <a:r>
              <a:rPr lang="en-US" dirty="0"/>
              <a:t>Client – Queries – Default Variables</a:t>
            </a:r>
          </a:p>
        </p:txBody>
      </p:sp>
      <p:pic>
        <p:nvPicPr>
          <p:cNvPr id="3" name="Picture 2">
            <a:extLst>
              <a:ext uri="{FF2B5EF4-FFF2-40B4-BE49-F238E27FC236}">
                <a16:creationId xmlns:a16="http://schemas.microsoft.com/office/drawing/2014/main" id="{03495839-0539-489E-ADD4-4BD1AFB351E8}"/>
              </a:ext>
            </a:extLst>
          </p:cNvPr>
          <p:cNvPicPr>
            <a:picLocks noChangeAspect="1"/>
          </p:cNvPicPr>
          <p:nvPr/>
        </p:nvPicPr>
        <p:blipFill>
          <a:blip r:embed="rId2"/>
          <a:stretch>
            <a:fillRect/>
          </a:stretch>
        </p:blipFill>
        <p:spPr>
          <a:xfrm>
            <a:off x="817595" y="1290003"/>
            <a:ext cx="7048500" cy="3714750"/>
          </a:xfrm>
          <a:prstGeom prst="rect">
            <a:avLst/>
          </a:prstGeom>
        </p:spPr>
      </p:pic>
    </p:spTree>
    <p:extLst>
      <p:ext uri="{BB962C8B-B14F-4D97-AF65-F5344CB8AC3E}">
        <p14:creationId xmlns:p14="http://schemas.microsoft.com/office/powerpoint/2010/main" val="414616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BE83-770E-4243-82AC-D5B15C6E0FF1}"/>
              </a:ext>
            </a:extLst>
          </p:cNvPr>
          <p:cNvSpPr>
            <a:spLocks noGrp="1"/>
          </p:cNvSpPr>
          <p:nvPr>
            <p:ph type="title"/>
          </p:nvPr>
        </p:nvSpPr>
        <p:spPr/>
        <p:txBody>
          <a:bodyPr/>
          <a:lstStyle/>
          <a:p>
            <a:r>
              <a:rPr lang="en-US" dirty="0"/>
              <a:t>Client – Queries - Directives</a:t>
            </a:r>
          </a:p>
        </p:txBody>
      </p:sp>
      <p:pic>
        <p:nvPicPr>
          <p:cNvPr id="3" name="Picture 2">
            <a:extLst>
              <a:ext uri="{FF2B5EF4-FFF2-40B4-BE49-F238E27FC236}">
                <a16:creationId xmlns:a16="http://schemas.microsoft.com/office/drawing/2014/main" id="{72B43C9D-5300-481C-BADC-3BB46B89AF2C}"/>
              </a:ext>
            </a:extLst>
          </p:cNvPr>
          <p:cNvPicPr>
            <a:picLocks noChangeAspect="1"/>
          </p:cNvPicPr>
          <p:nvPr/>
        </p:nvPicPr>
        <p:blipFill>
          <a:blip r:embed="rId3"/>
          <a:stretch>
            <a:fillRect/>
          </a:stretch>
        </p:blipFill>
        <p:spPr>
          <a:xfrm>
            <a:off x="772691" y="1289082"/>
            <a:ext cx="6877050" cy="2600325"/>
          </a:xfrm>
          <a:prstGeom prst="rect">
            <a:avLst/>
          </a:prstGeom>
        </p:spPr>
      </p:pic>
      <p:sp>
        <p:nvSpPr>
          <p:cNvPr id="4" name="TextBox 3">
            <a:extLst>
              <a:ext uri="{FF2B5EF4-FFF2-40B4-BE49-F238E27FC236}">
                <a16:creationId xmlns:a16="http://schemas.microsoft.com/office/drawing/2014/main" id="{63C2E6FB-6CAA-42D5-971E-EBD512FD1014}"/>
              </a:ext>
            </a:extLst>
          </p:cNvPr>
          <p:cNvSpPr txBox="1"/>
          <p:nvPr/>
        </p:nvSpPr>
        <p:spPr>
          <a:xfrm>
            <a:off x="746449" y="4301412"/>
            <a:ext cx="9144000" cy="1477328"/>
          </a:xfrm>
          <a:prstGeom prst="rect">
            <a:avLst/>
          </a:prstGeom>
          <a:noFill/>
        </p:spPr>
        <p:txBody>
          <a:bodyPr wrap="square" rtlCol="0">
            <a:spAutoFit/>
          </a:bodyPr>
          <a:lstStyle/>
          <a:p>
            <a:r>
              <a:rPr lang="en-US" dirty="0"/>
              <a:t>The core </a:t>
            </a:r>
            <a:r>
              <a:rPr lang="en-US" dirty="0" err="1"/>
              <a:t>GraphQL</a:t>
            </a:r>
            <a:r>
              <a:rPr lang="en-US" dirty="0"/>
              <a:t> specification includes exactly two directives, which must be supported by any spec-compliant </a:t>
            </a:r>
            <a:r>
              <a:rPr lang="en-US" dirty="0" err="1"/>
              <a:t>GraphQL</a:t>
            </a:r>
            <a:r>
              <a:rPr lang="en-US" dirty="0"/>
              <a:t> server implementation:</a:t>
            </a:r>
          </a:p>
          <a:p>
            <a:endParaRPr lang="en-US" dirty="0"/>
          </a:p>
          <a:p>
            <a:pPr marL="285750" indent="-285750">
              <a:buFont typeface="Arial" panose="020B0604020202020204" pitchFamily="34" charset="0"/>
              <a:buChar char="•"/>
            </a:pPr>
            <a:r>
              <a:rPr lang="en-US" dirty="0"/>
              <a:t>@include(if: Boolean) Only include this field in the result if the argument is true.</a:t>
            </a:r>
          </a:p>
          <a:p>
            <a:pPr marL="285750" indent="-285750">
              <a:buFont typeface="Arial" panose="020B0604020202020204" pitchFamily="34" charset="0"/>
              <a:buChar char="•"/>
            </a:pPr>
            <a:r>
              <a:rPr lang="en-US" dirty="0"/>
              <a:t>@skip(if: Boolean) Skip this field if the argument is true.</a:t>
            </a:r>
          </a:p>
        </p:txBody>
      </p:sp>
    </p:spTree>
    <p:extLst>
      <p:ext uri="{BB962C8B-B14F-4D97-AF65-F5344CB8AC3E}">
        <p14:creationId xmlns:p14="http://schemas.microsoft.com/office/powerpoint/2010/main" val="188582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F71A-713C-4B61-A656-E92B4B94A569}"/>
              </a:ext>
            </a:extLst>
          </p:cNvPr>
          <p:cNvSpPr>
            <a:spLocks noGrp="1"/>
          </p:cNvSpPr>
          <p:nvPr>
            <p:ph type="title"/>
          </p:nvPr>
        </p:nvSpPr>
        <p:spPr/>
        <p:txBody>
          <a:bodyPr/>
          <a:lstStyle/>
          <a:p>
            <a:r>
              <a:rPr lang="en-US" dirty="0"/>
              <a:t>Client – Queries - Mutations</a:t>
            </a:r>
          </a:p>
        </p:txBody>
      </p:sp>
      <p:pic>
        <p:nvPicPr>
          <p:cNvPr id="3" name="Picture 2">
            <a:extLst>
              <a:ext uri="{FF2B5EF4-FFF2-40B4-BE49-F238E27FC236}">
                <a16:creationId xmlns:a16="http://schemas.microsoft.com/office/drawing/2014/main" id="{733FCD22-230E-495C-9DF1-94BEABC9975B}"/>
              </a:ext>
            </a:extLst>
          </p:cNvPr>
          <p:cNvPicPr>
            <a:picLocks noChangeAspect="1"/>
          </p:cNvPicPr>
          <p:nvPr/>
        </p:nvPicPr>
        <p:blipFill>
          <a:blip r:embed="rId2"/>
          <a:stretch>
            <a:fillRect/>
          </a:stretch>
        </p:blipFill>
        <p:spPr>
          <a:xfrm>
            <a:off x="781633" y="1412810"/>
            <a:ext cx="6915150" cy="2819400"/>
          </a:xfrm>
          <a:prstGeom prst="rect">
            <a:avLst/>
          </a:prstGeom>
        </p:spPr>
      </p:pic>
      <p:sp>
        <p:nvSpPr>
          <p:cNvPr id="4" name="TextBox 3">
            <a:extLst>
              <a:ext uri="{FF2B5EF4-FFF2-40B4-BE49-F238E27FC236}">
                <a16:creationId xmlns:a16="http://schemas.microsoft.com/office/drawing/2014/main" id="{960E5967-4F7D-4377-AA73-87ECA64D07B9}"/>
              </a:ext>
            </a:extLst>
          </p:cNvPr>
          <p:cNvSpPr txBox="1"/>
          <p:nvPr/>
        </p:nvSpPr>
        <p:spPr>
          <a:xfrm>
            <a:off x="7920718" y="1412810"/>
            <a:ext cx="3695894" cy="1477328"/>
          </a:xfrm>
          <a:prstGeom prst="rect">
            <a:avLst/>
          </a:prstGeom>
          <a:noFill/>
        </p:spPr>
        <p:txBody>
          <a:bodyPr wrap="square" rtlCol="0">
            <a:spAutoFit/>
          </a:bodyPr>
          <a:lstStyle/>
          <a:p>
            <a:r>
              <a:rPr lang="en-US" b="1" dirty="0"/>
              <a:t>While query fields are executed in parallel, mutation fields run in series, one after the other.</a:t>
            </a:r>
            <a:endParaRPr lang="en-US" dirty="0"/>
          </a:p>
          <a:p>
            <a:br>
              <a:rPr lang="en-US" dirty="0"/>
            </a:br>
            <a:endParaRPr lang="en-US" dirty="0"/>
          </a:p>
        </p:txBody>
      </p:sp>
    </p:spTree>
    <p:extLst>
      <p:ext uri="{BB962C8B-B14F-4D97-AF65-F5344CB8AC3E}">
        <p14:creationId xmlns:p14="http://schemas.microsoft.com/office/powerpoint/2010/main" val="305977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3F76-F6D3-474A-B23E-36149CCEC9EE}"/>
              </a:ext>
            </a:extLst>
          </p:cNvPr>
          <p:cNvSpPr>
            <a:spLocks noGrp="1"/>
          </p:cNvSpPr>
          <p:nvPr>
            <p:ph type="title"/>
          </p:nvPr>
        </p:nvSpPr>
        <p:spPr/>
        <p:txBody>
          <a:bodyPr/>
          <a:lstStyle/>
          <a:p>
            <a:r>
              <a:rPr lang="en-US" dirty="0"/>
              <a:t>Client – Queries – Inline Fragments</a:t>
            </a:r>
          </a:p>
        </p:txBody>
      </p:sp>
      <p:pic>
        <p:nvPicPr>
          <p:cNvPr id="3" name="Picture 2">
            <a:extLst>
              <a:ext uri="{FF2B5EF4-FFF2-40B4-BE49-F238E27FC236}">
                <a16:creationId xmlns:a16="http://schemas.microsoft.com/office/drawing/2014/main" id="{E91BA4EF-616A-41A3-B1BE-BD4B14A3D009}"/>
              </a:ext>
            </a:extLst>
          </p:cNvPr>
          <p:cNvPicPr>
            <a:picLocks noChangeAspect="1"/>
          </p:cNvPicPr>
          <p:nvPr/>
        </p:nvPicPr>
        <p:blipFill>
          <a:blip r:embed="rId2"/>
          <a:stretch>
            <a:fillRect/>
          </a:stretch>
        </p:blipFill>
        <p:spPr>
          <a:xfrm>
            <a:off x="762584" y="1412616"/>
            <a:ext cx="6953250" cy="2838450"/>
          </a:xfrm>
          <a:prstGeom prst="rect">
            <a:avLst/>
          </a:prstGeom>
        </p:spPr>
      </p:pic>
      <p:sp>
        <p:nvSpPr>
          <p:cNvPr id="4" name="TextBox 3">
            <a:extLst>
              <a:ext uri="{FF2B5EF4-FFF2-40B4-BE49-F238E27FC236}">
                <a16:creationId xmlns:a16="http://schemas.microsoft.com/office/drawing/2014/main" id="{4D9DAD9E-6036-4465-B4AB-BC827EFB0797}"/>
              </a:ext>
            </a:extLst>
          </p:cNvPr>
          <p:cNvSpPr txBox="1"/>
          <p:nvPr/>
        </p:nvSpPr>
        <p:spPr>
          <a:xfrm>
            <a:off x="7987004" y="1446245"/>
            <a:ext cx="3806890" cy="1200329"/>
          </a:xfrm>
          <a:prstGeom prst="rect">
            <a:avLst/>
          </a:prstGeom>
          <a:noFill/>
        </p:spPr>
        <p:txBody>
          <a:bodyPr wrap="square" rtlCol="0">
            <a:spAutoFit/>
          </a:bodyPr>
          <a:lstStyle/>
          <a:p>
            <a:r>
              <a:rPr lang="en-US" dirty="0" err="1"/>
              <a:t>GraphQL</a:t>
            </a:r>
            <a:r>
              <a:rPr lang="en-US" dirty="0"/>
              <a:t> schemas include the ability to define interfaces and union types. </a:t>
            </a:r>
            <a:r>
              <a:rPr lang="en-US" dirty="0">
                <a:hlinkClick r:id="rId3"/>
              </a:rPr>
              <a:t>Learn about them in the schema guide.</a:t>
            </a:r>
            <a:endParaRPr lang="en-US" dirty="0"/>
          </a:p>
        </p:txBody>
      </p:sp>
    </p:spTree>
    <p:extLst>
      <p:ext uri="{BB962C8B-B14F-4D97-AF65-F5344CB8AC3E}">
        <p14:creationId xmlns:p14="http://schemas.microsoft.com/office/powerpoint/2010/main" val="81077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30E-7E1D-4158-826C-64086F10A1DD}"/>
              </a:ext>
            </a:extLst>
          </p:cNvPr>
          <p:cNvSpPr>
            <a:spLocks noGrp="1"/>
          </p:cNvSpPr>
          <p:nvPr>
            <p:ph type="title"/>
          </p:nvPr>
        </p:nvSpPr>
        <p:spPr/>
        <p:txBody>
          <a:bodyPr/>
          <a:lstStyle/>
          <a:p>
            <a:r>
              <a:rPr lang="en-US" dirty="0"/>
              <a:t>Client – Queries – Meta Fields</a:t>
            </a:r>
          </a:p>
        </p:txBody>
      </p:sp>
      <p:pic>
        <p:nvPicPr>
          <p:cNvPr id="3" name="Picture 2">
            <a:extLst>
              <a:ext uri="{FF2B5EF4-FFF2-40B4-BE49-F238E27FC236}">
                <a16:creationId xmlns:a16="http://schemas.microsoft.com/office/drawing/2014/main" id="{D544966F-2ACA-4EE7-A625-FDEAFD93CE8F}"/>
              </a:ext>
            </a:extLst>
          </p:cNvPr>
          <p:cNvPicPr>
            <a:picLocks noChangeAspect="1"/>
          </p:cNvPicPr>
          <p:nvPr/>
        </p:nvPicPr>
        <p:blipFill>
          <a:blip r:embed="rId2"/>
          <a:stretch>
            <a:fillRect/>
          </a:stretch>
        </p:blipFill>
        <p:spPr>
          <a:xfrm>
            <a:off x="804473" y="1403674"/>
            <a:ext cx="6962775" cy="2800350"/>
          </a:xfrm>
          <a:prstGeom prst="rect">
            <a:avLst/>
          </a:prstGeom>
        </p:spPr>
      </p:pic>
      <p:sp>
        <p:nvSpPr>
          <p:cNvPr id="7" name="TextBox 6">
            <a:extLst>
              <a:ext uri="{FF2B5EF4-FFF2-40B4-BE49-F238E27FC236}">
                <a16:creationId xmlns:a16="http://schemas.microsoft.com/office/drawing/2014/main" id="{B5289DA3-C155-4E73-95E7-FF466F5A6E8B}"/>
              </a:ext>
            </a:extLst>
          </p:cNvPr>
          <p:cNvSpPr txBox="1"/>
          <p:nvPr/>
        </p:nvSpPr>
        <p:spPr>
          <a:xfrm>
            <a:off x="821094" y="4497355"/>
            <a:ext cx="6941975" cy="942392"/>
          </a:xfrm>
          <a:prstGeom prst="rect">
            <a:avLst/>
          </a:prstGeom>
          <a:noFill/>
        </p:spPr>
        <p:txBody>
          <a:bodyPr wrap="square" rtlCol="0">
            <a:spAutoFit/>
          </a:bodyPr>
          <a:lstStyle/>
          <a:p>
            <a:r>
              <a:rPr lang="en-US" dirty="0"/>
              <a:t>In the above query, search returns a union type that can be one of three options. It would be impossible to tell apart the different types from the client without the __</a:t>
            </a:r>
            <a:r>
              <a:rPr lang="en-US" dirty="0" err="1"/>
              <a:t>typename</a:t>
            </a:r>
            <a:r>
              <a:rPr lang="en-US" dirty="0"/>
              <a:t> field.</a:t>
            </a:r>
          </a:p>
        </p:txBody>
      </p:sp>
    </p:spTree>
    <p:extLst>
      <p:ext uri="{BB962C8B-B14F-4D97-AF65-F5344CB8AC3E}">
        <p14:creationId xmlns:p14="http://schemas.microsoft.com/office/powerpoint/2010/main" val="111843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D5E6-AA7B-4EE4-8E8C-F432D42D2FCD}"/>
              </a:ext>
            </a:extLst>
          </p:cNvPr>
          <p:cNvSpPr>
            <a:spLocks noGrp="1"/>
          </p:cNvSpPr>
          <p:nvPr>
            <p:ph type="title"/>
          </p:nvPr>
        </p:nvSpPr>
        <p:spPr/>
        <p:txBody>
          <a:bodyPr/>
          <a:lstStyle/>
          <a:p>
            <a:r>
              <a:rPr lang="en-US" dirty="0"/>
              <a:t>Client – Schemas and Types</a:t>
            </a:r>
            <a:br>
              <a:rPr lang="en-US" dirty="0"/>
            </a:br>
            <a:r>
              <a:rPr lang="en-US" dirty="0"/>
              <a:t>Type System</a:t>
            </a:r>
          </a:p>
        </p:txBody>
      </p:sp>
      <p:pic>
        <p:nvPicPr>
          <p:cNvPr id="3" name="Picture 2">
            <a:extLst>
              <a:ext uri="{FF2B5EF4-FFF2-40B4-BE49-F238E27FC236}">
                <a16:creationId xmlns:a16="http://schemas.microsoft.com/office/drawing/2014/main" id="{C5C39FAC-8F29-482D-A362-A53BA4B1857E}"/>
              </a:ext>
            </a:extLst>
          </p:cNvPr>
          <p:cNvPicPr>
            <a:picLocks noChangeAspect="1"/>
          </p:cNvPicPr>
          <p:nvPr/>
        </p:nvPicPr>
        <p:blipFill>
          <a:blip r:embed="rId2"/>
          <a:stretch>
            <a:fillRect/>
          </a:stretch>
        </p:blipFill>
        <p:spPr>
          <a:xfrm>
            <a:off x="745088" y="1853248"/>
            <a:ext cx="6838950" cy="2838450"/>
          </a:xfrm>
          <a:prstGeom prst="rect">
            <a:avLst/>
          </a:prstGeom>
        </p:spPr>
      </p:pic>
      <p:pic>
        <p:nvPicPr>
          <p:cNvPr id="4" name="Picture 3">
            <a:extLst>
              <a:ext uri="{FF2B5EF4-FFF2-40B4-BE49-F238E27FC236}">
                <a16:creationId xmlns:a16="http://schemas.microsoft.com/office/drawing/2014/main" id="{C5D0E243-AE36-43F3-AB47-EDBFE346A91A}"/>
              </a:ext>
            </a:extLst>
          </p:cNvPr>
          <p:cNvPicPr>
            <a:picLocks noChangeAspect="1"/>
          </p:cNvPicPr>
          <p:nvPr/>
        </p:nvPicPr>
        <p:blipFill>
          <a:blip r:embed="rId3"/>
          <a:stretch>
            <a:fillRect/>
          </a:stretch>
        </p:blipFill>
        <p:spPr>
          <a:xfrm>
            <a:off x="4164563" y="3272473"/>
            <a:ext cx="3381375" cy="714375"/>
          </a:xfrm>
          <a:prstGeom prst="rect">
            <a:avLst/>
          </a:prstGeom>
        </p:spPr>
      </p:pic>
      <p:sp>
        <p:nvSpPr>
          <p:cNvPr id="5" name="TextBox 4">
            <a:extLst>
              <a:ext uri="{FF2B5EF4-FFF2-40B4-BE49-F238E27FC236}">
                <a16:creationId xmlns:a16="http://schemas.microsoft.com/office/drawing/2014/main" id="{CFD1EF49-04EB-4E2F-AFCD-9BF66247AB35}"/>
              </a:ext>
            </a:extLst>
          </p:cNvPr>
          <p:cNvSpPr txBox="1"/>
          <p:nvPr/>
        </p:nvSpPr>
        <p:spPr>
          <a:xfrm>
            <a:off x="745088" y="5038531"/>
            <a:ext cx="6838950" cy="369332"/>
          </a:xfrm>
          <a:prstGeom prst="rect">
            <a:avLst/>
          </a:prstGeom>
          <a:noFill/>
        </p:spPr>
        <p:txBody>
          <a:bodyPr wrap="square" rtlCol="0">
            <a:spAutoFit/>
          </a:bodyPr>
          <a:lstStyle/>
          <a:p>
            <a:r>
              <a:rPr lang="en-US" dirty="0">
                <a:hlinkClick r:id="rId4"/>
              </a:rPr>
              <a:t>https://graphql.org/learn/schema/</a:t>
            </a:r>
            <a:endParaRPr lang="en-US" dirty="0"/>
          </a:p>
        </p:txBody>
      </p:sp>
    </p:spTree>
    <p:extLst>
      <p:ext uri="{BB962C8B-B14F-4D97-AF65-F5344CB8AC3E}">
        <p14:creationId xmlns:p14="http://schemas.microsoft.com/office/powerpoint/2010/main" val="281433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4DBA-77DE-4DBC-A4EC-36A1B09070A0}"/>
              </a:ext>
            </a:extLst>
          </p:cNvPr>
          <p:cNvSpPr>
            <a:spLocks noGrp="1"/>
          </p:cNvSpPr>
          <p:nvPr>
            <p:ph type="title"/>
          </p:nvPr>
        </p:nvSpPr>
        <p:spPr/>
        <p:txBody>
          <a:bodyPr/>
          <a:lstStyle/>
          <a:p>
            <a:r>
              <a:rPr lang="en-US" dirty="0"/>
              <a:t>Client – Schemas and Types</a:t>
            </a:r>
            <a:br>
              <a:rPr lang="en-US" dirty="0"/>
            </a:br>
            <a:r>
              <a:rPr lang="en-US" dirty="0"/>
              <a:t>Object types and fields</a:t>
            </a:r>
          </a:p>
        </p:txBody>
      </p:sp>
      <p:pic>
        <p:nvPicPr>
          <p:cNvPr id="3" name="Picture 2">
            <a:extLst>
              <a:ext uri="{FF2B5EF4-FFF2-40B4-BE49-F238E27FC236}">
                <a16:creationId xmlns:a16="http://schemas.microsoft.com/office/drawing/2014/main" id="{6F45BD66-3F2D-4C54-8B01-EBF847EA20D3}"/>
              </a:ext>
            </a:extLst>
          </p:cNvPr>
          <p:cNvPicPr>
            <a:picLocks noChangeAspect="1"/>
          </p:cNvPicPr>
          <p:nvPr/>
        </p:nvPicPr>
        <p:blipFill>
          <a:blip r:embed="rId2"/>
          <a:stretch>
            <a:fillRect/>
          </a:stretch>
        </p:blipFill>
        <p:spPr>
          <a:xfrm>
            <a:off x="729634" y="1853248"/>
            <a:ext cx="2409825" cy="838200"/>
          </a:xfrm>
          <a:prstGeom prst="rect">
            <a:avLst/>
          </a:prstGeom>
        </p:spPr>
      </p:pic>
      <p:sp>
        <p:nvSpPr>
          <p:cNvPr id="4" name="TextBox 3">
            <a:extLst>
              <a:ext uri="{FF2B5EF4-FFF2-40B4-BE49-F238E27FC236}">
                <a16:creationId xmlns:a16="http://schemas.microsoft.com/office/drawing/2014/main" id="{6AE10851-C40B-4AA9-B774-1862C6C832ED}"/>
              </a:ext>
            </a:extLst>
          </p:cNvPr>
          <p:cNvSpPr txBox="1"/>
          <p:nvPr/>
        </p:nvSpPr>
        <p:spPr>
          <a:xfrm>
            <a:off x="737118" y="2901820"/>
            <a:ext cx="919065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Character is a </a:t>
            </a:r>
            <a:r>
              <a:rPr lang="en-US" i="1" dirty="0" err="1"/>
              <a:t>GraphQL</a:t>
            </a:r>
            <a:r>
              <a:rPr lang="en-US" i="1" dirty="0"/>
              <a:t> Object Type</a:t>
            </a:r>
            <a:r>
              <a:rPr lang="en-US" dirty="0"/>
              <a:t>.</a:t>
            </a:r>
          </a:p>
          <a:p>
            <a:pPr marL="285750" indent="-285750">
              <a:buFont typeface="Arial" panose="020B0604020202020204" pitchFamily="34" charset="0"/>
              <a:buChar char="•"/>
            </a:pPr>
            <a:r>
              <a:rPr lang="en-US" b="1" dirty="0"/>
              <a:t>name</a:t>
            </a:r>
            <a:r>
              <a:rPr lang="en-US" dirty="0"/>
              <a:t> and </a:t>
            </a:r>
            <a:r>
              <a:rPr lang="en-US" b="1" dirty="0" err="1"/>
              <a:t>appearsIn</a:t>
            </a:r>
            <a:r>
              <a:rPr lang="en-US" dirty="0"/>
              <a:t> are fields on Character type.</a:t>
            </a:r>
          </a:p>
          <a:p>
            <a:pPr marL="285750" indent="-285750">
              <a:buFont typeface="Arial" panose="020B0604020202020204" pitchFamily="34" charset="0"/>
              <a:buChar char="•"/>
            </a:pPr>
            <a:r>
              <a:rPr lang="en-US" dirty="0"/>
              <a:t>String is a built-in scalar type.</a:t>
            </a:r>
          </a:p>
          <a:p>
            <a:pPr marL="285750" indent="-285750">
              <a:buFont typeface="Arial" panose="020B0604020202020204" pitchFamily="34" charset="0"/>
              <a:buChar char="•"/>
            </a:pPr>
            <a:r>
              <a:rPr lang="en-US" dirty="0"/>
              <a:t>Exclamation Point (!) means that a type is non-nullable.</a:t>
            </a:r>
          </a:p>
          <a:p>
            <a:pPr marL="285750" indent="-285750">
              <a:buFont typeface="Arial" panose="020B0604020202020204" pitchFamily="34" charset="0"/>
              <a:buChar char="•"/>
            </a:pPr>
            <a:r>
              <a:rPr lang="en-US" dirty="0"/>
              <a:t>[Episode!] is an array of Episode objects, and both the array and elements are non-nullable.</a:t>
            </a:r>
          </a:p>
        </p:txBody>
      </p:sp>
    </p:spTree>
    <p:extLst>
      <p:ext uri="{BB962C8B-B14F-4D97-AF65-F5344CB8AC3E}">
        <p14:creationId xmlns:p14="http://schemas.microsoft.com/office/powerpoint/2010/main" val="436341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806C-8615-4F00-B2F4-0A8CA3A7EA6F}"/>
              </a:ext>
            </a:extLst>
          </p:cNvPr>
          <p:cNvSpPr>
            <a:spLocks noGrp="1"/>
          </p:cNvSpPr>
          <p:nvPr>
            <p:ph type="title"/>
          </p:nvPr>
        </p:nvSpPr>
        <p:spPr/>
        <p:txBody>
          <a:bodyPr/>
          <a:lstStyle/>
          <a:p>
            <a:r>
              <a:rPr lang="en-US" dirty="0"/>
              <a:t>Client – Schemas and Types</a:t>
            </a:r>
            <a:br>
              <a:rPr lang="en-US" dirty="0"/>
            </a:br>
            <a:r>
              <a:rPr lang="en-US" dirty="0"/>
              <a:t>Arguments</a:t>
            </a:r>
          </a:p>
        </p:txBody>
      </p:sp>
      <p:pic>
        <p:nvPicPr>
          <p:cNvPr id="3" name="Picture 2">
            <a:extLst>
              <a:ext uri="{FF2B5EF4-FFF2-40B4-BE49-F238E27FC236}">
                <a16:creationId xmlns:a16="http://schemas.microsoft.com/office/drawing/2014/main" id="{953B99D8-3514-4EEB-A9E0-FA4D1A3BB58E}"/>
              </a:ext>
            </a:extLst>
          </p:cNvPr>
          <p:cNvPicPr>
            <a:picLocks noChangeAspect="1"/>
          </p:cNvPicPr>
          <p:nvPr/>
        </p:nvPicPr>
        <p:blipFill>
          <a:blip r:embed="rId2"/>
          <a:stretch>
            <a:fillRect/>
          </a:stretch>
        </p:blipFill>
        <p:spPr>
          <a:xfrm>
            <a:off x="753253" y="1853248"/>
            <a:ext cx="6953250" cy="2171700"/>
          </a:xfrm>
          <a:prstGeom prst="rect">
            <a:avLst/>
          </a:prstGeom>
        </p:spPr>
      </p:pic>
      <p:sp>
        <p:nvSpPr>
          <p:cNvPr id="4" name="TextBox 3">
            <a:extLst>
              <a:ext uri="{FF2B5EF4-FFF2-40B4-BE49-F238E27FC236}">
                <a16:creationId xmlns:a16="http://schemas.microsoft.com/office/drawing/2014/main" id="{9C7375D6-7D4F-4CFB-B5E9-8739D7910B71}"/>
              </a:ext>
            </a:extLst>
          </p:cNvPr>
          <p:cNvSpPr txBox="1"/>
          <p:nvPr/>
        </p:nvSpPr>
        <p:spPr>
          <a:xfrm>
            <a:off x="753253" y="4264090"/>
            <a:ext cx="69532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arguments are named.</a:t>
            </a:r>
          </a:p>
          <a:p>
            <a:pPr marL="285750" indent="-285750">
              <a:buFont typeface="Arial" panose="020B0604020202020204" pitchFamily="34" charset="0"/>
              <a:buChar char="•"/>
            </a:pPr>
            <a:r>
              <a:rPr lang="en-US" dirty="0"/>
              <a:t>Arguments can be either required or optional.</a:t>
            </a:r>
          </a:p>
          <a:p>
            <a:pPr marL="285750" indent="-285750">
              <a:buFont typeface="Arial" panose="020B0604020202020204" pitchFamily="34" charset="0"/>
              <a:buChar char="•"/>
            </a:pPr>
            <a:r>
              <a:rPr lang="en-US" dirty="0"/>
              <a:t>Optional arguments can define a default value.</a:t>
            </a:r>
          </a:p>
        </p:txBody>
      </p:sp>
    </p:spTree>
    <p:extLst>
      <p:ext uri="{BB962C8B-B14F-4D97-AF65-F5344CB8AC3E}">
        <p14:creationId xmlns:p14="http://schemas.microsoft.com/office/powerpoint/2010/main" val="23605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1CFA-BE57-43C4-AE98-55F80268DF47}"/>
              </a:ext>
            </a:extLst>
          </p:cNvPr>
          <p:cNvSpPr>
            <a:spLocks noGrp="1"/>
          </p:cNvSpPr>
          <p:nvPr>
            <p:ph type="title"/>
          </p:nvPr>
        </p:nvSpPr>
        <p:spPr/>
        <p:txBody>
          <a:bodyPr/>
          <a:lstStyle/>
          <a:p>
            <a:r>
              <a:rPr lang="en-US" dirty="0"/>
              <a:t>Client – Schemas and Types</a:t>
            </a:r>
            <a:br>
              <a:rPr lang="en-US" dirty="0"/>
            </a:br>
            <a:r>
              <a:rPr lang="en-US" dirty="0"/>
              <a:t>The Query and Mutation types</a:t>
            </a:r>
          </a:p>
        </p:txBody>
      </p:sp>
      <p:pic>
        <p:nvPicPr>
          <p:cNvPr id="3" name="Picture 2">
            <a:extLst>
              <a:ext uri="{FF2B5EF4-FFF2-40B4-BE49-F238E27FC236}">
                <a16:creationId xmlns:a16="http://schemas.microsoft.com/office/drawing/2014/main" id="{E39B5508-FC72-4996-B7B0-D08DBC3E1154}"/>
              </a:ext>
            </a:extLst>
          </p:cNvPr>
          <p:cNvPicPr>
            <a:picLocks noChangeAspect="1"/>
          </p:cNvPicPr>
          <p:nvPr/>
        </p:nvPicPr>
        <p:blipFill>
          <a:blip r:embed="rId2"/>
          <a:stretch>
            <a:fillRect/>
          </a:stretch>
        </p:blipFill>
        <p:spPr>
          <a:xfrm>
            <a:off x="741007" y="1853248"/>
            <a:ext cx="7239000" cy="2066925"/>
          </a:xfrm>
          <a:prstGeom prst="rect">
            <a:avLst/>
          </a:prstGeom>
        </p:spPr>
      </p:pic>
      <p:sp>
        <p:nvSpPr>
          <p:cNvPr id="5" name="TextBox 4">
            <a:extLst>
              <a:ext uri="{FF2B5EF4-FFF2-40B4-BE49-F238E27FC236}">
                <a16:creationId xmlns:a16="http://schemas.microsoft.com/office/drawing/2014/main" id="{802465C7-4DCA-4D3F-8BC3-FB677E862B96}"/>
              </a:ext>
            </a:extLst>
          </p:cNvPr>
          <p:cNvSpPr txBox="1"/>
          <p:nvPr/>
        </p:nvSpPr>
        <p:spPr>
          <a:xfrm>
            <a:off x="741007" y="3974837"/>
            <a:ext cx="9653295" cy="369332"/>
          </a:xfrm>
          <a:prstGeom prst="rect">
            <a:avLst/>
          </a:prstGeom>
          <a:noFill/>
        </p:spPr>
        <p:txBody>
          <a:bodyPr wrap="square" rtlCol="0">
            <a:spAutoFit/>
          </a:bodyPr>
          <a:lstStyle/>
          <a:p>
            <a:r>
              <a:rPr lang="en-US" dirty="0"/>
              <a:t>Every </a:t>
            </a:r>
            <a:r>
              <a:rPr lang="en-US" dirty="0" err="1"/>
              <a:t>GraphQL</a:t>
            </a:r>
            <a:r>
              <a:rPr lang="en-US" dirty="0"/>
              <a:t> service has a </a:t>
            </a:r>
            <a:r>
              <a:rPr lang="en-US" b="1" dirty="0"/>
              <a:t>query</a:t>
            </a:r>
            <a:r>
              <a:rPr lang="en-US" dirty="0"/>
              <a:t> type and may or may not have a </a:t>
            </a:r>
            <a:r>
              <a:rPr lang="en-US" b="1" dirty="0"/>
              <a:t>mutation</a:t>
            </a:r>
            <a:r>
              <a:rPr lang="en-US" dirty="0"/>
              <a:t> type.</a:t>
            </a:r>
          </a:p>
        </p:txBody>
      </p:sp>
      <p:pic>
        <p:nvPicPr>
          <p:cNvPr id="6" name="Picture 5">
            <a:extLst>
              <a:ext uri="{FF2B5EF4-FFF2-40B4-BE49-F238E27FC236}">
                <a16:creationId xmlns:a16="http://schemas.microsoft.com/office/drawing/2014/main" id="{CF606B0F-AC13-4FBB-938F-3295AA15197B}"/>
              </a:ext>
            </a:extLst>
          </p:cNvPr>
          <p:cNvPicPr>
            <a:picLocks noChangeAspect="1"/>
          </p:cNvPicPr>
          <p:nvPr/>
        </p:nvPicPr>
        <p:blipFill>
          <a:blip r:embed="rId3"/>
          <a:stretch>
            <a:fillRect/>
          </a:stretch>
        </p:blipFill>
        <p:spPr>
          <a:xfrm>
            <a:off x="741007" y="4325507"/>
            <a:ext cx="7019925" cy="1905000"/>
          </a:xfrm>
          <a:prstGeom prst="rect">
            <a:avLst/>
          </a:prstGeom>
        </p:spPr>
      </p:pic>
      <p:pic>
        <p:nvPicPr>
          <p:cNvPr id="7" name="Picture 6">
            <a:extLst>
              <a:ext uri="{FF2B5EF4-FFF2-40B4-BE49-F238E27FC236}">
                <a16:creationId xmlns:a16="http://schemas.microsoft.com/office/drawing/2014/main" id="{12741C5B-9F97-4522-9E94-AD4D15CF7A67}"/>
              </a:ext>
            </a:extLst>
          </p:cNvPr>
          <p:cNvPicPr>
            <a:picLocks noChangeAspect="1"/>
          </p:cNvPicPr>
          <p:nvPr/>
        </p:nvPicPr>
        <p:blipFill>
          <a:blip r:embed="rId4"/>
          <a:stretch>
            <a:fillRect/>
          </a:stretch>
        </p:blipFill>
        <p:spPr>
          <a:xfrm>
            <a:off x="8034521" y="5694233"/>
            <a:ext cx="3371850" cy="771525"/>
          </a:xfrm>
          <a:prstGeom prst="rect">
            <a:avLst/>
          </a:prstGeom>
        </p:spPr>
      </p:pic>
      <p:sp>
        <p:nvSpPr>
          <p:cNvPr id="8" name="TextBox 7">
            <a:extLst>
              <a:ext uri="{FF2B5EF4-FFF2-40B4-BE49-F238E27FC236}">
                <a16:creationId xmlns:a16="http://schemas.microsoft.com/office/drawing/2014/main" id="{6445FC9A-E8B2-4BEA-A1CB-98F164EDC95B}"/>
              </a:ext>
            </a:extLst>
          </p:cNvPr>
          <p:cNvSpPr txBox="1"/>
          <p:nvPr/>
        </p:nvSpPr>
        <p:spPr>
          <a:xfrm>
            <a:off x="7980007" y="4398833"/>
            <a:ext cx="3767234" cy="1200329"/>
          </a:xfrm>
          <a:prstGeom prst="rect">
            <a:avLst/>
          </a:prstGeom>
          <a:noFill/>
        </p:spPr>
        <p:txBody>
          <a:bodyPr wrap="square" rtlCol="0">
            <a:spAutoFit/>
          </a:bodyPr>
          <a:lstStyle/>
          <a:p>
            <a:r>
              <a:rPr lang="en-US" dirty="0"/>
              <a:t>If you have a query that looks like this, the </a:t>
            </a:r>
            <a:r>
              <a:rPr lang="en-US" dirty="0" err="1"/>
              <a:t>GraphQL</a:t>
            </a:r>
            <a:r>
              <a:rPr lang="en-US" dirty="0"/>
              <a:t> service needs to have a Query type with hero and droid fields:</a:t>
            </a:r>
          </a:p>
        </p:txBody>
      </p:sp>
    </p:spTree>
    <p:extLst>
      <p:ext uri="{BB962C8B-B14F-4D97-AF65-F5344CB8AC3E}">
        <p14:creationId xmlns:p14="http://schemas.microsoft.com/office/powerpoint/2010/main" val="205240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AF74-9683-4041-8369-4778FD3F9CEE}"/>
              </a:ext>
            </a:extLst>
          </p:cNvPr>
          <p:cNvSpPr>
            <a:spLocks noGrp="1"/>
          </p:cNvSpPr>
          <p:nvPr>
            <p:ph type="title"/>
          </p:nvPr>
        </p:nvSpPr>
        <p:spPr/>
        <p:txBody>
          <a:bodyPr/>
          <a:lstStyle/>
          <a:p>
            <a:r>
              <a:rPr lang="en-US" dirty="0"/>
              <a:t>What is </a:t>
            </a:r>
            <a:r>
              <a:rPr lang="en-US" dirty="0" err="1"/>
              <a:t>GraphQL</a:t>
            </a:r>
            <a:r>
              <a:rPr lang="en-US" dirty="0"/>
              <a:t>?</a:t>
            </a:r>
          </a:p>
        </p:txBody>
      </p:sp>
      <p:sp>
        <p:nvSpPr>
          <p:cNvPr id="3" name="Content Placeholder 2">
            <a:extLst>
              <a:ext uri="{FF2B5EF4-FFF2-40B4-BE49-F238E27FC236}">
                <a16:creationId xmlns:a16="http://schemas.microsoft.com/office/drawing/2014/main" id="{E0F6A2C2-4755-41AC-AC24-96CA688EDDC3}"/>
              </a:ext>
            </a:extLst>
          </p:cNvPr>
          <p:cNvSpPr>
            <a:spLocks noGrp="1"/>
          </p:cNvSpPr>
          <p:nvPr>
            <p:ph idx="1"/>
          </p:nvPr>
        </p:nvSpPr>
        <p:spPr/>
        <p:txBody>
          <a:bodyPr/>
          <a:lstStyle/>
          <a:p>
            <a:r>
              <a:rPr lang="en-US" dirty="0" err="1"/>
              <a:t>GraphQL</a:t>
            </a:r>
            <a:r>
              <a:rPr lang="en-US" dirty="0"/>
              <a:t> is a query language for your API, and a server-side runtime for executing queries by using a type system you define for your data. </a:t>
            </a:r>
            <a:r>
              <a:rPr lang="en-US" dirty="0" err="1"/>
              <a:t>GraphQL</a:t>
            </a:r>
            <a:r>
              <a:rPr lang="en-US" dirty="0"/>
              <a:t> isn't tied to any specific database or storage engine and is instead backed by your existing code and data.</a:t>
            </a:r>
          </a:p>
          <a:p>
            <a:r>
              <a:rPr lang="en-US" dirty="0">
                <a:hlinkClick r:id="rId2"/>
              </a:rPr>
              <a:t>https://graphql-dotnet.github.io/docs/getting-started/introduction</a:t>
            </a:r>
            <a:endParaRPr lang="en-US" dirty="0"/>
          </a:p>
          <a:p>
            <a:r>
              <a:rPr lang="en-US" dirty="0"/>
              <a:t>Consists Client Side JavaScript or JSON requests and </a:t>
            </a:r>
            <a:br>
              <a:rPr lang="en-US" dirty="0"/>
            </a:br>
            <a:r>
              <a:rPr lang="en-US" dirty="0"/>
              <a:t>Server Side Web API Service</a:t>
            </a:r>
          </a:p>
          <a:p>
            <a:r>
              <a:rPr lang="en-US" dirty="0"/>
              <a:t>Purpose: Get only the data you need. Save on execution, bandwidth and network transmission time and costs.</a:t>
            </a:r>
          </a:p>
        </p:txBody>
      </p:sp>
    </p:spTree>
    <p:extLst>
      <p:ext uri="{BB962C8B-B14F-4D97-AF65-F5344CB8AC3E}">
        <p14:creationId xmlns:p14="http://schemas.microsoft.com/office/powerpoint/2010/main" val="336586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F2F9-EAEB-4859-8B58-2740A4A3DCAF}"/>
              </a:ext>
            </a:extLst>
          </p:cNvPr>
          <p:cNvSpPr>
            <a:spLocks noGrp="1"/>
          </p:cNvSpPr>
          <p:nvPr>
            <p:ph type="title"/>
          </p:nvPr>
        </p:nvSpPr>
        <p:spPr/>
        <p:txBody>
          <a:bodyPr/>
          <a:lstStyle/>
          <a:p>
            <a:r>
              <a:rPr lang="en-US" dirty="0"/>
              <a:t>Client – Schemas and Types</a:t>
            </a:r>
            <a:br>
              <a:rPr lang="en-US" dirty="0"/>
            </a:br>
            <a:r>
              <a:rPr lang="en-US" dirty="0"/>
              <a:t>Scalar Types</a:t>
            </a:r>
          </a:p>
        </p:txBody>
      </p:sp>
      <p:sp>
        <p:nvSpPr>
          <p:cNvPr id="3" name="TextBox 2">
            <a:extLst>
              <a:ext uri="{FF2B5EF4-FFF2-40B4-BE49-F238E27FC236}">
                <a16:creationId xmlns:a16="http://schemas.microsoft.com/office/drawing/2014/main" id="{25215208-25B9-407A-9B80-E655A87F6874}"/>
              </a:ext>
            </a:extLst>
          </p:cNvPr>
          <p:cNvSpPr txBox="1"/>
          <p:nvPr/>
        </p:nvSpPr>
        <p:spPr>
          <a:xfrm>
            <a:off x="774441" y="1950098"/>
            <a:ext cx="8705461" cy="3970318"/>
          </a:xfrm>
          <a:prstGeom prst="rect">
            <a:avLst/>
          </a:prstGeom>
          <a:noFill/>
        </p:spPr>
        <p:txBody>
          <a:bodyPr wrap="square" rtlCol="0">
            <a:spAutoFit/>
          </a:bodyPr>
          <a:lstStyle/>
          <a:p>
            <a:r>
              <a:rPr lang="en-US" dirty="0"/>
              <a:t>Default Scalar Types (out of the box):</a:t>
            </a:r>
          </a:p>
          <a:p>
            <a:pPr marL="285750" indent="-285750">
              <a:buFont typeface="Arial" panose="020B0604020202020204" pitchFamily="34" charset="0"/>
              <a:buChar char="•"/>
            </a:pPr>
            <a:r>
              <a:rPr lang="en-US" dirty="0"/>
              <a:t>Int: A signed 32-bit integer.</a:t>
            </a:r>
          </a:p>
          <a:p>
            <a:pPr marL="285750" indent="-285750">
              <a:buFont typeface="Arial" panose="020B0604020202020204" pitchFamily="34" charset="0"/>
              <a:buChar char="•"/>
            </a:pPr>
            <a:r>
              <a:rPr lang="en-US" dirty="0"/>
              <a:t>Float: A signed double-precision floating-point value.</a:t>
            </a:r>
          </a:p>
          <a:p>
            <a:pPr marL="285750" indent="-285750">
              <a:buFont typeface="Arial" panose="020B0604020202020204" pitchFamily="34" charset="0"/>
              <a:buChar char="•"/>
            </a:pPr>
            <a:r>
              <a:rPr lang="en-US" dirty="0"/>
              <a:t>String: A UTF-8 character sequence.</a:t>
            </a:r>
          </a:p>
          <a:p>
            <a:pPr marL="285750" indent="-285750">
              <a:buFont typeface="Arial" panose="020B0604020202020204" pitchFamily="34" charset="0"/>
              <a:buChar char="•"/>
            </a:pPr>
            <a:r>
              <a:rPr lang="en-US" dirty="0"/>
              <a:t>Boolean: true or false</a:t>
            </a:r>
          </a:p>
          <a:p>
            <a:pPr marL="285750" indent="-285750">
              <a:buFont typeface="Arial" panose="020B0604020202020204" pitchFamily="34" charset="0"/>
              <a:buChar char="•"/>
            </a:pPr>
            <a:r>
              <a:rPr lang="en-US" dirty="0"/>
              <a:t>ID: The ID scalar type represents a unique identifier.</a:t>
            </a:r>
          </a:p>
          <a:p>
            <a:pPr marL="285750" indent="-285750">
              <a:buFont typeface="Arial" panose="020B0604020202020204" pitchFamily="34" charset="0"/>
              <a:buChar char="•"/>
            </a:pPr>
            <a:endParaRPr lang="en-US" dirty="0"/>
          </a:p>
          <a:p>
            <a:r>
              <a:rPr lang="en-US" dirty="0"/>
              <a:t>Custom Scalar Types</a:t>
            </a:r>
          </a:p>
          <a:p>
            <a:endParaRPr lang="en-US" dirty="0"/>
          </a:p>
          <a:p>
            <a:r>
              <a:rPr lang="en-US" dirty="0"/>
              <a:t>scalar Date</a:t>
            </a:r>
          </a:p>
          <a:p>
            <a:r>
              <a:rPr lang="en-US" dirty="0"/>
              <a:t>The implementation must define how the type is serialized and deserialized.</a:t>
            </a:r>
          </a:p>
          <a:p>
            <a:endParaRPr lang="en-US" dirty="0"/>
          </a:p>
          <a:p>
            <a:r>
              <a:rPr lang="en-US" dirty="0"/>
              <a:t>Enumeration Types</a:t>
            </a:r>
          </a:p>
          <a:p>
            <a:r>
              <a:rPr lang="en-US" dirty="0"/>
              <a:t>Scalar type that is restricted to a particular set of allowed values.</a:t>
            </a:r>
          </a:p>
        </p:txBody>
      </p:sp>
      <p:sp>
        <p:nvSpPr>
          <p:cNvPr id="6" name="TextBox 5">
            <a:extLst>
              <a:ext uri="{FF2B5EF4-FFF2-40B4-BE49-F238E27FC236}">
                <a16:creationId xmlns:a16="http://schemas.microsoft.com/office/drawing/2014/main" id="{AAEC69F2-10C7-40FC-82E0-B2F98375FC65}"/>
              </a:ext>
            </a:extLst>
          </p:cNvPr>
          <p:cNvSpPr txBox="1"/>
          <p:nvPr/>
        </p:nvSpPr>
        <p:spPr>
          <a:xfrm>
            <a:off x="8584163" y="5057192"/>
            <a:ext cx="2649894" cy="1477328"/>
          </a:xfrm>
          <a:prstGeom prst="rect">
            <a:avLst/>
          </a:prstGeom>
          <a:noFill/>
        </p:spPr>
        <p:txBody>
          <a:bodyPr wrap="square" rtlCol="0">
            <a:spAutoFit/>
          </a:bodyPr>
          <a:lstStyle/>
          <a:p>
            <a:r>
              <a:rPr lang="en-US" dirty="0" err="1"/>
              <a:t>enum</a:t>
            </a:r>
            <a:r>
              <a:rPr lang="en-US" dirty="0"/>
              <a:t> Episode {</a:t>
            </a:r>
          </a:p>
          <a:p>
            <a:r>
              <a:rPr lang="en-US" dirty="0"/>
              <a:t>  NEWHOPE</a:t>
            </a:r>
          </a:p>
          <a:p>
            <a:r>
              <a:rPr lang="en-US" dirty="0"/>
              <a:t>  EMPIRE</a:t>
            </a:r>
          </a:p>
          <a:p>
            <a:r>
              <a:rPr lang="en-US" dirty="0"/>
              <a:t>  JEDI</a:t>
            </a:r>
          </a:p>
          <a:p>
            <a:r>
              <a:rPr lang="en-US" dirty="0"/>
              <a:t>}</a:t>
            </a:r>
          </a:p>
        </p:txBody>
      </p:sp>
    </p:spTree>
    <p:extLst>
      <p:ext uri="{BB962C8B-B14F-4D97-AF65-F5344CB8AC3E}">
        <p14:creationId xmlns:p14="http://schemas.microsoft.com/office/powerpoint/2010/main" val="5502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8A30-0D94-477B-9FEB-F425FB421E41}"/>
              </a:ext>
            </a:extLst>
          </p:cNvPr>
          <p:cNvSpPr>
            <a:spLocks noGrp="1"/>
          </p:cNvSpPr>
          <p:nvPr>
            <p:ph type="title"/>
          </p:nvPr>
        </p:nvSpPr>
        <p:spPr/>
        <p:txBody>
          <a:bodyPr/>
          <a:lstStyle/>
          <a:p>
            <a:r>
              <a:rPr lang="en-US" dirty="0"/>
              <a:t>Client – Schemas and Types</a:t>
            </a:r>
            <a:br>
              <a:rPr lang="en-US" dirty="0"/>
            </a:br>
            <a:r>
              <a:rPr lang="en-US" dirty="0"/>
              <a:t>Lists and Non-Null</a:t>
            </a:r>
          </a:p>
        </p:txBody>
      </p:sp>
      <p:pic>
        <p:nvPicPr>
          <p:cNvPr id="3" name="Picture 2">
            <a:extLst>
              <a:ext uri="{FF2B5EF4-FFF2-40B4-BE49-F238E27FC236}">
                <a16:creationId xmlns:a16="http://schemas.microsoft.com/office/drawing/2014/main" id="{C88B329D-854E-4EC1-B9AB-F1913F9687D3}"/>
              </a:ext>
            </a:extLst>
          </p:cNvPr>
          <p:cNvPicPr>
            <a:picLocks noChangeAspect="1"/>
          </p:cNvPicPr>
          <p:nvPr/>
        </p:nvPicPr>
        <p:blipFill>
          <a:blip r:embed="rId2"/>
          <a:stretch>
            <a:fillRect/>
          </a:stretch>
        </p:blipFill>
        <p:spPr>
          <a:xfrm>
            <a:off x="765013" y="1740742"/>
            <a:ext cx="2600325" cy="857250"/>
          </a:xfrm>
          <a:prstGeom prst="rect">
            <a:avLst/>
          </a:prstGeom>
        </p:spPr>
      </p:pic>
      <p:pic>
        <p:nvPicPr>
          <p:cNvPr id="4" name="Picture 3">
            <a:extLst>
              <a:ext uri="{FF2B5EF4-FFF2-40B4-BE49-F238E27FC236}">
                <a16:creationId xmlns:a16="http://schemas.microsoft.com/office/drawing/2014/main" id="{3363E186-A294-4F8B-A0AA-865A491E86FA}"/>
              </a:ext>
            </a:extLst>
          </p:cNvPr>
          <p:cNvPicPr>
            <a:picLocks noChangeAspect="1"/>
          </p:cNvPicPr>
          <p:nvPr/>
        </p:nvPicPr>
        <p:blipFill>
          <a:blip r:embed="rId3"/>
          <a:stretch>
            <a:fillRect/>
          </a:stretch>
        </p:blipFill>
        <p:spPr>
          <a:xfrm>
            <a:off x="765013" y="3818149"/>
            <a:ext cx="2524125" cy="1914525"/>
          </a:xfrm>
          <a:prstGeom prst="rect">
            <a:avLst/>
          </a:prstGeom>
        </p:spPr>
      </p:pic>
      <p:sp>
        <p:nvSpPr>
          <p:cNvPr id="5" name="TextBox 4">
            <a:extLst>
              <a:ext uri="{FF2B5EF4-FFF2-40B4-BE49-F238E27FC236}">
                <a16:creationId xmlns:a16="http://schemas.microsoft.com/office/drawing/2014/main" id="{70658649-D0E7-48CE-9BBB-F73285309954}"/>
              </a:ext>
            </a:extLst>
          </p:cNvPr>
          <p:cNvSpPr txBox="1"/>
          <p:nvPr/>
        </p:nvSpPr>
        <p:spPr>
          <a:xfrm>
            <a:off x="3365338" y="3684029"/>
            <a:ext cx="8671151" cy="2893100"/>
          </a:xfrm>
          <a:prstGeom prst="rect">
            <a:avLst/>
          </a:prstGeom>
          <a:noFill/>
        </p:spPr>
        <p:txBody>
          <a:bodyPr wrap="square" rtlCol="0">
            <a:spAutoFit/>
          </a:bodyPr>
          <a:lstStyle/>
          <a:p>
            <a:r>
              <a:rPr lang="en-US" sz="1400" dirty="0"/>
              <a:t>{</a:t>
            </a:r>
          </a:p>
          <a:p>
            <a:r>
              <a:rPr lang="en-US" sz="1400" dirty="0"/>
              <a:t>  "errors": [</a:t>
            </a:r>
          </a:p>
          <a:p>
            <a:r>
              <a:rPr lang="en-US" sz="1400" dirty="0"/>
              <a:t>    {</a:t>
            </a:r>
          </a:p>
          <a:p>
            <a:r>
              <a:rPr lang="en-US" sz="1400" dirty="0"/>
              <a:t>      "message": "Variable \"$id\" of required type \"ID!\" was not provided.",</a:t>
            </a:r>
          </a:p>
          <a:p>
            <a:r>
              <a:rPr lang="en-US" sz="1400" dirty="0"/>
              <a:t>      "locations": [</a:t>
            </a:r>
          </a:p>
          <a:p>
            <a:r>
              <a:rPr lang="en-US" sz="1400" dirty="0"/>
              <a:t>        {</a:t>
            </a:r>
          </a:p>
          <a:p>
            <a:r>
              <a:rPr lang="en-US" sz="1400" dirty="0"/>
              <a:t>          "line": 1,</a:t>
            </a:r>
          </a:p>
          <a:p>
            <a:r>
              <a:rPr lang="en-US" sz="1400" dirty="0"/>
              <a:t>          "column": 17</a:t>
            </a:r>
          </a:p>
          <a:p>
            <a:r>
              <a:rPr lang="en-US" sz="1400" dirty="0"/>
              <a:t>        }</a:t>
            </a:r>
          </a:p>
          <a:p>
            <a:r>
              <a:rPr lang="en-US" sz="1400" dirty="0"/>
              <a:t>      ]</a:t>
            </a:r>
          </a:p>
          <a:p>
            <a:r>
              <a:rPr lang="en-US" sz="1400" dirty="0"/>
              <a:t>    }</a:t>
            </a:r>
          </a:p>
          <a:p>
            <a:r>
              <a:rPr lang="en-US" sz="1400" dirty="0"/>
              <a:t>  ]</a:t>
            </a:r>
          </a:p>
          <a:p>
            <a:r>
              <a:rPr lang="en-US" sz="1400" dirty="0"/>
              <a:t>}</a:t>
            </a:r>
          </a:p>
        </p:txBody>
      </p:sp>
      <p:sp>
        <p:nvSpPr>
          <p:cNvPr id="6" name="TextBox 5">
            <a:extLst>
              <a:ext uri="{FF2B5EF4-FFF2-40B4-BE49-F238E27FC236}">
                <a16:creationId xmlns:a16="http://schemas.microsoft.com/office/drawing/2014/main" id="{515DC41D-3483-4A34-A665-43BB0BDA86EC}"/>
              </a:ext>
            </a:extLst>
          </p:cNvPr>
          <p:cNvSpPr txBox="1"/>
          <p:nvPr/>
        </p:nvSpPr>
        <p:spPr>
          <a:xfrm>
            <a:off x="765013" y="2929954"/>
            <a:ext cx="10804946" cy="646331"/>
          </a:xfrm>
          <a:prstGeom prst="rect">
            <a:avLst/>
          </a:prstGeom>
          <a:noFill/>
        </p:spPr>
        <p:txBody>
          <a:bodyPr wrap="square" rtlCol="0">
            <a:spAutoFit/>
          </a:bodyPr>
          <a:lstStyle/>
          <a:p>
            <a:r>
              <a:rPr lang="en-US" dirty="0"/>
              <a:t>The Non-Null type modifier can also be used when defining arguments for a field, which will cause the </a:t>
            </a:r>
            <a:r>
              <a:rPr lang="en-US" dirty="0" err="1"/>
              <a:t>GraphQL</a:t>
            </a:r>
            <a:r>
              <a:rPr lang="en-US" dirty="0"/>
              <a:t> server to return a validation error.</a:t>
            </a:r>
          </a:p>
        </p:txBody>
      </p:sp>
    </p:spTree>
    <p:extLst>
      <p:ext uri="{BB962C8B-B14F-4D97-AF65-F5344CB8AC3E}">
        <p14:creationId xmlns:p14="http://schemas.microsoft.com/office/powerpoint/2010/main" val="341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B7FB-E26B-41F3-B153-E29AD76AA907}"/>
              </a:ext>
            </a:extLst>
          </p:cNvPr>
          <p:cNvSpPr>
            <a:spLocks noGrp="1"/>
          </p:cNvSpPr>
          <p:nvPr>
            <p:ph type="title"/>
          </p:nvPr>
        </p:nvSpPr>
        <p:spPr/>
        <p:txBody>
          <a:bodyPr/>
          <a:lstStyle/>
          <a:p>
            <a:r>
              <a:rPr lang="en-US" dirty="0"/>
              <a:t>Client – Schemas and Types</a:t>
            </a:r>
            <a:br>
              <a:rPr lang="en-US" dirty="0"/>
            </a:br>
            <a:r>
              <a:rPr lang="en-US" dirty="0"/>
              <a:t>Interfaces</a:t>
            </a:r>
          </a:p>
        </p:txBody>
      </p:sp>
      <p:sp>
        <p:nvSpPr>
          <p:cNvPr id="3" name="TextBox 2">
            <a:extLst>
              <a:ext uri="{FF2B5EF4-FFF2-40B4-BE49-F238E27FC236}">
                <a16:creationId xmlns:a16="http://schemas.microsoft.com/office/drawing/2014/main" id="{A9981DA4-56A4-4935-B95E-D09FDE69CD50}"/>
              </a:ext>
            </a:extLst>
          </p:cNvPr>
          <p:cNvSpPr txBox="1"/>
          <p:nvPr/>
        </p:nvSpPr>
        <p:spPr>
          <a:xfrm>
            <a:off x="653143" y="2024743"/>
            <a:ext cx="9461241" cy="1477328"/>
          </a:xfrm>
          <a:prstGeom prst="rect">
            <a:avLst/>
          </a:prstGeom>
          <a:noFill/>
        </p:spPr>
        <p:txBody>
          <a:bodyPr wrap="square" rtlCol="0">
            <a:spAutoFit/>
          </a:bodyPr>
          <a:lstStyle/>
          <a:p>
            <a:r>
              <a:rPr lang="en-US" dirty="0"/>
              <a:t>An Interface is an abstract type that includes a certain set of fields that a type must include to implement the interface.</a:t>
            </a:r>
          </a:p>
          <a:p>
            <a:endParaRPr lang="en-US" dirty="0"/>
          </a:p>
          <a:p>
            <a:r>
              <a:rPr lang="en-US" dirty="0"/>
              <a:t>Interfaces are useful when you want to return an object or set of objects, but those might be of several different types.</a:t>
            </a:r>
          </a:p>
        </p:txBody>
      </p:sp>
      <p:pic>
        <p:nvPicPr>
          <p:cNvPr id="4" name="Picture 3">
            <a:extLst>
              <a:ext uri="{FF2B5EF4-FFF2-40B4-BE49-F238E27FC236}">
                <a16:creationId xmlns:a16="http://schemas.microsoft.com/office/drawing/2014/main" id="{7296D54C-CB82-4C1A-96EC-E1F7175A5DB5}"/>
              </a:ext>
            </a:extLst>
          </p:cNvPr>
          <p:cNvPicPr>
            <a:picLocks noChangeAspect="1"/>
          </p:cNvPicPr>
          <p:nvPr/>
        </p:nvPicPr>
        <p:blipFill>
          <a:blip r:embed="rId2"/>
          <a:stretch>
            <a:fillRect/>
          </a:stretch>
        </p:blipFill>
        <p:spPr>
          <a:xfrm>
            <a:off x="653143" y="3554954"/>
            <a:ext cx="2457450" cy="1181100"/>
          </a:xfrm>
          <a:prstGeom prst="rect">
            <a:avLst/>
          </a:prstGeom>
        </p:spPr>
      </p:pic>
      <p:pic>
        <p:nvPicPr>
          <p:cNvPr id="5" name="Picture 4">
            <a:extLst>
              <a:ext uri="{FF2B5EF4-FFF2-40B4-BE49-F238E27FC236}">
                <a16:creationId xmlns:a16="http://schemas.microsoft.com/office/drawing/2014/main" id="{E7694669-632C-4233-AA4E-F1FA62C8CA4D}"/>
              </a:ext>
            </a:extLst>
          </p:cNvPr>
          <p:cNvPicPr>
            <a:picLocks noChangeAspect="1"/>
          </p:cNvPicPr>
          <p:nvPr/>
        </p:nvPicPr>
        <p:blipFill>
          <a:blip r:embed="rId3"/>
          <a:stretch>
            <a:fillRect/>
          </a:stretch>
        </p:blipFill>
        <p:spPr>
          <a:xfrm>
            <a:off x="3688993" y="3554954"/>
            <a:ext cx="4086225" cy="2762250"/>
          </a:xfrm>
          <a:prstGeom prst="rect">
            <a:avLst/>
          </a:prstGeom>
        </p:spPr>
      </p:pic>
    </p:spTree>
    <p:extLst>
      <p:ext uri="{BB962C8B-B14F-4D97-AF65-F5344CB8AC3E}">
        <p14:creationId xmlns:p14="http://schemas.microsoft.com/office/powerpoint/2010/main" val="233023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973B-AFE4-4435-80CF-867F07B0FCE7}"/>
              </a:ext>
            </a:extLst>
          </p:cNvPr>
          <p:cNvSpPr>
            <a:spLocks noGrp="1"/>
          </p:cNvSpPr>
          <p:nvPr>
            <p:ph type="title"/>
          </p:nvPr>
        </p:nvSpPr>
        <p:spPr/>
        <p:txBody>
          <a:bodyPr/>
          <a:lstStyle/>
          <a:p>
            <a:r>
              <a:rPr lang="en-US" dirty="0"/>
              <a:t>Client – Schemas and Types</a:t>
            </a:r>
            <a:br>
              <a:rPr lang="en-US" dirty="0"/>
            </a:br>
            <a:r>
              <a:rPr lang="en-US" dirty="0"/>
              <a:t>Union Types</a:t>
            </a:r>
          </a:p>
        </p:txBody>
      </p:sp>
      <p:pic>
        <p:nvPicPr>
          <p:cNvPr id="3" name="Picture 2">
            <a:extLst>
              <a:ext uri="{FF2B5EF4-FFF2-40B4-BE49-F238E27FC236}">
                <a16:creationId xmlns:a16="http://schemas.microsoft.com/office/drawing/2014/main" id="{F0AC64B4-5D56-4587-974F-CDDF4302360D}"/>
              </a:ext>
            </a:extLst>
          </p:cNvPr>
          <p:cNvPicPr>
            <a:picLocks noChangeAspect="1"/>
          </p:cNvPicPr>
          <p:nvPr/>
        </p:nvPicPr>
        <p:blipFill>
          <a:blip r:embed="rId2"/>
          <a:stretch>
            <a:fillRect/>
          </a:stretch>
        </p:blipFill>
        <p:spPr>
          <a:xfrm>
            <a:off x="788242" y="1853248"/>
            <a:ext cx="7181850" cy="1552575"/>
          </a:xfrm>
          <a:prstGeom prst="rect">
            <a:avLst/>
          </a:prstGeom>
        </p:spPr>
      </p:pic>
      <p:pic>
        <p:nvPicPr>
          <p:cNvPr id="4" name="Picture 3">
            <a:extLst>
              <a:ext uri="{FF2B5EF4-FFF2-40B4-BE49-F238E27FC236}">
                <a16:creationId xmlns:a16="http://schemas.microsoft.com/office/drawing/2014/main" id="{EFEB6360-F1DF-4B95-B5C4-8EE5FDC389CD}"/>
              </a:ext>
            </a:extLst>
          </p:cNvPr>
          <p:cNvPicPr>
            <a:picLocks noChangeAspect="1"/>
          </p:cNvPicPr>
          <p:nvPr/>
        </p:nvPicPr>
        <p:blipFill>
          <a:blip r:embed="rId3"/>
          <a:stretch>
            <a:fillRect/>
          </a:stretch>
        </p:blipFill>
        <p:spPr>
          <a:xfrm>
            <a:off x="788242" y="3429000"/>
            <a:ext cx="6829425" cy="3248025"/>
          </a:xfrm>
          <a:prstGeom prst="rect">
            <a:avLst/>
          </a:prstGeom>
        </p:spPr>
      </p:pic>
    </p:spTree>
    <p:extLst>
      <p:ext uri="{BB962C8B-B14F-4D97-AF65-F5344CB8AC3E}">
        <p14:creationId xmlns:p14="http://schemas.microsoft.com/office/powerpoint/2010/main" val="2800413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2FD5-53A0-4074-974D-F9E92D78F5B1}"/>
              </a:ext>
            </a:extLst>
          </p:cNvPr>
          <p:cNvSpPr>
            <a:spLocks noGrp="1"/>
          </p:cNvSpPr>
          <p:nvPr>
            <p:ph type="title"/>
          </p:nvPr>
        </p:nvSpPr>
        <p:spPr/>
        <p:txBody>
          <a:bodyPr/>
          <a:lstStyle/>
          <a:p>
            <a:r>
              <a:rPr lang="en-US" dirty="0"/>
              <a:t>Client – Schemas and Types</a:t>
            </a:r>
            <a:br>
              <a:rPr lang="en-US" dirty="0"/>
            </a:br>
            <a:r>
              <a:rPr lang="en-US" dirty="0"/>
              <a:t>Input Types</a:t>
            </a:r>
          </a:p>
        </p:txBody>
      </p:sp>
      <p:sp>
        <p:nvSpPr>
          <p:cNvPr id="3" name="TextBox 2">
            <a:extLst>
              <a:ext uri="{FF2B5EF4-FFF2-40B4-BE49-F238E27FC236}">
                <a16:creationId xmlns:a16="http://schemas.microsoft.com/office/drawing/2014/main" id="{F6065D5E-11F8-40B2-B8E5-14140A330D9F}"/>
              </a:ext>
            </a:extLst>
          </p:cNvPr>
          <p:cNvSpPr txBox="1"/>
          <p:nvPr/>
        </p:nvSpPr>
        <p:spPr>
          <a:xfrm>
            <a:off x="625151" y="1996751"/>
            <a:ext cx="9451910" cy="646331"/>
          </a:xfrm>
          <a:prstGeom prst="rect">
            <a:avLst/>
          </a:prstGeom>
          <a:noFill/>
        </p:spPr>
        <p:txBody>
          <a:bodyPr wrap="square" rtlCol="0">
            <a:spAutoFit/>
          </a:bodyPr>
          <a:lstStyle/>
          <a:p>
            <a:r>
              <a:rPr lang="en-US" dirty="0"/>
              <a:t>Input types look exactly the same as regular object types, but with the keyword </a:t>
            </a:r>
            <a:r>
              <a:rPr lang="en-US" b="1" dirty="0"/>
              <a:t>input</a:t>
            </a:r>
            <a:r>
              <a:rPr lang="en-US" dirty="0"/>
              <a:t> instead of </a:t>
            </a:r>
            <a:r>
              <a:rPr lang="en-US" b="1" dirty="0"/>
              <a:t>type</a:t>
            </a:r>
            <a:r>
              <a:rPr lang="en-US" dirty="0"/>
              <a:t>.</a:t>
            </a:r>
          </a:p>
        </p:txBody>
      </p:sp>
      <p:pic>
        <p:nvPicPr>
          <p:cNvPr id="4" name="Picture 3">
            <a:extLst>
              <a:ext uri="{FF2B5EF4-FFF2-40B4-BE49-F238E27FC236}">
                <a16:creationId xmlns:a16="http://schemas.microsoft.com/office/drawing/2014/main" id="{C05EB743-243E-4F82-ACCA-5446082A48C0}"/>
              </a:ext>
            </a:extLst>
          </p:cNvPr>
          <p:cNvPicPr>
            <a:picLocks noChangeAspect="1"/>
          </p:cNvPicPr>
          <p:nvPr/>
        </p:nvPicPr>
        <p:blipFill>
          <a:blip r:embed="rId2"/>
          <a:stretch>
            <a:fillRect/>
          </a:stretch>
        </p:blipFill>
        <p:spPr>
          <a:xfrm>
            <a:off x="730087" y="2643082"/>
            <a:ext cx="2447925" cy="885825"/>
          </a:xfrm>
          <a:prstGeom prst="rect">
            <a:avLst/>
          </a:prstGeom>
        </p:spPr>
      </p:pic>
      <p:sp>
        <p:nvSpPr>
          <p:cNvPr id="6" name="TextBox 5">
            <a:extLst>
              <a:ext uri="{FF2B5EF4-FFF2-40B4-BE49-F238E27FC236}">
                <a16:creationId xmlns:a16="http://schemas.microsoft.com/office/drawing/2014/main" id="{B3F84EFF-D485-4515-8EE1-0E5FECE86277}"/>
              </a:ext>
            </a:extLst>
          </p:cNvPr>
          <p:cNvSpPr txBox="1"/>
          <p:nvPr/>
        </p:nvSpPr>
        <p:spPr>
          <a:xfrm>
            <a:off x="646111" y="3629608"/>
            <a:ext cx="6596743" cy="1384995"/>
          </a:xfrm>
          <a:prstGeom prst="rect">
            <a:avLst/>
          </a:prstGeom>
          <a:noFill/>
        </p:spPr>
        <p:txBody>
          <a:bodyPr wrap="square" rtlCol="0">
            <a:spAutoFit/>
          </a:bodyPr>
          <a:lstStyle/>
          <a:p>
            <a:r>
              <a:rPr lang="en-US" sz="1400" dirty="0"/>
              <a:t>mutation </a:t>
            </a:r>
            <a:r>
              <a:rPr lang="en-US" sz="1400" dirty="0" err="1"/>
              <a:t>CreateReviewForEpisode</a:t>
            </a:r>
            <a:r>
              <a:rPr lang="en-US" sz="1400" dirty="0"/>
              <a:t>($ep: Episode!, $review: </a:t>
            </a:r>
            <a:r>
              <a:rPr lang="en-US" sz="1400" dirty="0" err="1"/>
              <a:t>ReviewInput</a:t>
            </a:r>
            <a:r>
              <a:rPr lang="en-US" sz="1400" dirty="0"/>
              <a:t>!) {</a:t>
            </a:r>
          </a:p>
          <a:p>
            <a:r>
              <a:rPr lang="en-US" sz="1400" dirty="0"/>
              <a:t>  </a:t>
            </a:r>
            <a:r>
              <a:rPr lang="en-US" sz="1400" dirty="0" err="1"/>
              <a:t>createReview</a:t>
            </a:r>
            <a:r>
              <a:rPr lang="en-US" sz="1400" dirty="0"/>
              <a:t>(episode: $ep, review: $review) {</a:t>
            </a:r>
          </a:p>
          <a:p>
            <a:r>
              <a:rPr lang="en-US" sz="1400" dirty="0"/>
              <a:t>    stars</a:t>
            </a:r>
          </a:p>
          <a:p>
            <a:r>
              <a:rPr lang="en-US" sz="1400" dirty="0"/>
              <a:t>    commentary</a:t>
            </a:r>
          </a:p>
          <a:p>
            <a:r>
              <a:rPr lang="en-US" sz="1400" dirty="0"/>
              <a:t>  }</a:t>
            </a:r>
          </a:p>
          <a:p>
            <a:r>
              <a:rPr lang="en-US" sz="1400" dirty="0"/>
              <a:t>}</a:t>
            </a:r>
          </a:p>
        </p:txBody>
      </p:sp>
      <p:pic>
        <p:nvPicPr>
          <p:cNvPr id="7" name="Picture 6">
            <a:extLst>
              <a:ext uri="{FF2B5EF4-FFF2-40B4-BE49-F238E27FC236}">
                <a16:creationId xmlns:a16="http://schemas.microsoft.com/office/drawing/2014/main" id="{DA3CCE46-7DEC-4C8D-BB02-CD8FC0FD0C56}"/>
              </a:ext>
            </a:extLst>
          </p:cNvPr>
          <p:cNvPicPr>
            <a:picLocks noChangeAspect="1"/>
          </p:cNvPicPr>
          <p:nvPr/>
        </p:nvPicPr>
        <p:blipFill>
          <a:blip r:embed="rId3"/>
          <a:stretch>
            <a:fillRect/>
          </a:stretch>
        </p:blipFill>
        <p:spPr>
          <a:xfrm>
            <a:off x="730087" y="5014603"/>
            <a:ext cx="3438525" cy="1447800"/>
          </a:xfrm>
          <a:prstGeom prst="rect">
            <a:avLst/>
          </a:prstGeom>
        </p:spPr>
      </p:pic>
      <p:pic>
        <p:nvPicPr>
          <p:cNvPr id="8" name="Picture 7">
            <a:extLst>
              <a:ext uri="{FF2B5EF4-FFF2-40B4-BE49-F238E27FC236}">
                <a16:creationId xmlns:a16="http://schemas.microsoft.com/office/drawing/2014/main" id="{582D911D-615C-4DAB-B7AA-9ADE67343688}"/>
              </a:ext>
            </a:extLst>
          </p:cNvPr>
          <p:cNvPicPr>
            <a:picLocks noChangeAspect="1"/>
          </p:cNvPicPr>
          <p:nvPr/>
        </p:nvPicPr>
        <p:blipFill>
          <a:blip r:embed="rId4"/>
          <a:stretch>
            <a:fillRect/>
          </a:stretch>
        </p:blipFill>
        <p:spPr>
          <a:xfrm>
            <a:off x="4487866" y="5014632"/>
            <a:ext cx="3619500" cy="1390650"/>
          </a:xfrm>
          <a:prstGeom prst="rect">
            <a:avLst/>
          </a:prstGeom>
        </p:spPr>
      </p:pic>
    </p:spTree>
    <p:extLst>
      <p:ext uri="{BB962C8B-B14F-4D97-AF65-F5344CB8AC3E}">
        <p14:creationId xmlns:p14="http://schemas.microsoft.com/office/powerpoint/2010/main" val="373588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22E-FDA6-418D-AE93-4C72F12DD9CC}"/>
              </a:ext>
            </a:extLst>
          </p:cNvPr>
          <p:cNvSpPr>
            <a:spLocks noGrp="1"/>
          </p:cNvSpPr>
          <p:nvPr>
            <p:ph type="title"/>
          </p:nvPr>
        </p:nvSpPr>
        <p:spPr/>
        <p:txBody>
          <a:bodyPr/>
          <a:lstStyle/>
          <a:p>
            <a:r>
              <a:rPr lang="en-US" dirty="0"/>
              <a:t>Validation</a:t>
            </a:r>
          </a:p>
        </p:txBody>
      </p:sp>
      <p:pic>
        <p:nvPicPr>
          <p:cNvPr id="3" name="Picture 2">
            <a:extLst>
              <a:ext uri="{FF2B5EF4-FFF2-40B4-BE49-F238E27FC236}">
                <a16:creationId xmlns:a16="http://schemas.microsoft.com/office/drawing/2014/main" id="{F4B97164-3CC7-4332-9D0D-77E60D54A9A6}"/>
              </a:ext>
            </a:extLst>
          </p:cNvPr>
          <p:cNvPicPr>
            <a:picLocks noChangeAspect="1"/>
          </p:cNvPicPr>
          <p:nvPr/>
        </p:nvPicPr>
        <p:blipFill>
          <a:blip r:embed="rId2"/>
          <a:stretch>
            <a:fillRect/>
          </a:stretch>
        </p:blipFill>
        <p:spPr>
          <a:xfrm>
            <a:off x="760445" y="1596797"/>
            <a:ext cx="7162800" cy="1704975"/>
          </a:xfrm>
          <a:prstGeom prst="rect">
            <a:avLst/>
          </a:prstGeom>
        </p:spPr>
      </p:pic>
    </p:spTree>
    <p:extLst>
      <p:ext uri="{BB962C8B-B14F-4D97-AF65-F5344CB8AC3E}">
        <p14:creationId xmlns:p14="http://schemas.microsoft.com/office/powerpoint/2010/main" val="133495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2662-F259-4374-B19F-A56DC24F2FC6}"/>
              </a:ext>
            </a:extLst>
          </p:cNvPr>
          <p:cNvSpPr>
            <a:spLocks noGrp="1"/>
          </p:cNvSpPr>
          <p:nvPr>
            <p:ph type="title"/>
          </p:nvPr>
        </p:nvSpPr>
        <p:spPr>
          <a:xfrm>
            <a:off x="648930" y="629267"/>
            <a:ext cx="3092646" cy="876998"/>
          </a:xfrm>
        </p:spPr>
        <p:txBody>
          <a:bodyPr>
            <a:normAutofit/>
          </a:bodyPr>
          <a:lstStyle/>
          <a:p>
            <a:r>
              <a:rPr lang="en-US" b="1" dirty="0" err="1"/>
              <a:t>GraphiQL</a:t>
            </a:r>
            <a:endParaRPr lang="en-US" dirty="0"/>
          </a:p>
        </p:txBody>
      </p:sp>
      <p:sp>
        <p:nvSpPr>
          <p:cNvPr id="3" name="Content Placeholder 2">
            <a:extLst>
              <a:ext uri="{FF2B5EF4-FFF2-40B4-BE49-F238E27FC236}">
                <a16:creationId xmlns:a16="http://schemas.microsoft.com/office/drawing/2014/main" id="{7EBB027E-C7AC-4F11-B2DA-A185EF1C69D0}"/>
              </a:ext>
            </a:extLst>
          </p:cNvPr>
          <p:cNvSpPr>
            <a:spLocks noGrp="1"/>
          </p:cNvSpPr>
          <p:nvPr>
            <p:ph idx="1"/>
          </p:nvPr>
        </p:nvSpPr>
        <p:spPr>
          <a:xfrm>
            <a:off x="158620" y="1506264"/>
            <a:ext cx="5159829" cy="4742135"/>
          </a:xfrm>
        </p:spPr>
        <p:txBody>
          <a:bodyPr>
            <a:normAutofit/>
          </a:bodyPr>
          <a:lstStyle/>
          <a:p>
            <a:r>
              <a:rPr lang="en-US" u="sng" dirty="0" err="1">
                <a:hlinkClick r:id="rId4"/>
              </a:rPr>
              <a:t>GraphiQL</a:t>
            </a:r>
            <a:r>
              <a:rPr lang="en-US" dirty="0"/>
              <a:t> is an interactive in-browser </a:t>
            </a:r>
            <a:r>
              <a:rPr lang="en-US" dirty="0" err="1"/>
              <a:t>GraphQL</a:t>
            </a:r>
            <a:r>
              <a:rPr lang="en-US" dirty="0"/>
              <a:t> IDE. This is a fantastic developer tool to help you form queries and explore your Schema. </a:t>
            </a:r>
            <a:br>
              <a:rPr lang="en-US" dirty="0"/>
            </a:br>
            <a:endParaRPr lang="en-US" dirty="0"/>
          </a:p>
          <a:p>
            <a:r>
              <a:rPr lang="en-US" dirty="0"/>
              <a:t>The </a:t>
            </a:r>
            <a:r>
              <a:rPr lang="en-US" u="sng" dirty="0">
                <a:hlinkClick r:id="rId5"/>
              </a:rPr>
              <a:t>this ASP.NET Core sample project</a:t>
            </a:r>
            <a:r>
              <a:rPr lang="en-US" dirty="0"/>
              <a:t> provides an example of hosting the </a:t>
            </a:r>
            <a:r>
              <a:rPr lang="en-US" dirty="0" err="1"/>
              <a:t>GraphiQL</a:t>
            </a:r>
            <a:r>
              <a:rPr lang="en-US" dirty="0"/>
              <a:t> IDE.</a:t>
            </a:r>
          </a:p>
          <a:p>
            <a:r>
              <a:rPr lang="en-US" dirty="0"/>
              <a:t>Try the live demo.</a:t>
            </a:r>
            <a:br>
              <a:rPr lang="en-US" dirty="0"/>
            </a:br>
            <a:r>
              <a:rPr lang="en-US" dirty="0">
                <a:hlinkClick r:id="rId6"/>
              </a:rPr>
              <a:t>https://graphql.org/swapi-graphql</a:t>
            </a:r>
            <a:endParaRPr lang="en-US" dirty="0"/>
          </a:p>
          <a:p>
            <a:r>
              <a:rPr lang="en-US" dirty="0"/>
              <a:t>The </a:t>
            </a:r>
            <a:r>
              <a:rPr lang="en-US" dirty="0" err="1"/>
              <a:t>GraphiQL</a:t>
            </a:r>
            <a:r>
              <a:rPr lang="en-US" dirty="0"/>
              <a:t> IDE is implemented in React.</a:t>
            </a:r>
          </a:p>
        </p:txBody>
      </p:sp>
      <p:pic>
        <p:nvPicPr>
          <p:cNvPr id="4" name="Picture 3">
            <a:extLst>
              <a:ext uri="{FF2B5EF4-FFF2-40B4-BE49-F238E27FC236}">
                <a16:creationId xmlns:a16="http://schemas.microsoft.com/office/drawing/2014/main" id="{BED19AB4-9303-4AEE-8258-FB5C4954A081}"/>
              </a:ext>
            </a:extLst>
          </p:cNvPr>
          <p:cNvPicPr>
            <a:picLocks noChangeAspect="1"/>
          </p:cNvPicPr>
          <p:nvPr/>
        </p:nvPicPr>
        <p:blipFill>
          <a:blip r:embed="rId7"/>
          <a:stretch>
            <a:fillRect/>
          </a:stretch>
        </p:blipFill>
        <p:spPr>
          <a:xfrm>
            <a:off x="5441720" y="1506264"/>
            <a:ext cx="6689087" cy="4381351"/>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E8B3E14A-0010-4778-96B4-C4E52D09C34F}"/>
              </a:ext>
            </a:extLst>
          </p:cNvPr>
          <p:cNvSpPr txBox="1"/>
          <p:nvPr/>
        </p:nvSpPr>
        <p:spPr>
          <a:xfrm>
            <a:off x="4058815" y="921488"/>
            <a:ext cx="6615405" cy="584775"/>
          </a:xfrm>
          <a:prstGeom prst="rect">
            <a:avLst/>
          </a:prstGeom>
          <a:noFill/>
        </p:spPr>
        <p:txBody>
          <a:bodyPr wrap="square" rtlCol="0">
            <a:spAutoFit/>
          </a:bodyPr>
          <a:lstStyle/>
          <a:p>
            <a:r>
              <a:rPr lang="en-US" sz="1600" dirty="0">
                <a:hlinkClick r:id="rId8"/>
              </a:rPr>
              <a:t>https://graphql-dotnet.github.io/docs/getting-started/graphiql</a:t>
            </a:r>
            <a:endParaRPr lang="en-US" sz="1600" dirty="0"/>
          </a:p>
          <a:p>
            <a:endParaRPr lang="en-US" sz="1600" dirty="0"/>
          </a:p>
        </p:txBody>
      </p:sp>
    </p:spTree>
    <p:extLst>
      <p:ext uri="{BB962C8B-B14F-4D97-AF65-F5344CB8AC3E}">
        <p14:creationId xmlns:p14="http://schemas.microsoft.com/office/powerpoint/2010/main" val="2444441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7605-4B2D-45F2-BE80-D88473146FD2}"/>
              </a:ext>
            </a:extLst>
          </p:cNvPr>
          <p:cNvSpPr>
            <a:spLocks noGrp="1"/>
          </p:cNvSpPr>
          <p:nvPr>
            <p:ph type="title"/>
          </p:nvPr>
        </p:nvSpPr>
        <p:spPr/>
        <p:txBody>
          <a:bodyPr/>
          <a:lstStyle/>
          <a:p>
            <a:r>
              <a:rPr lang="en-US" dirty="0"/>
              <a:t>Examples – GraphQL.NET</a:t>
            </a:r>
          </a:p>
        </p:txBody>
      </p:sp>
      <p:sp>
        <p:nvSpPr>
          <p:cNvPr id="3" name="Content Placeholder 2">
            <a:extLst>
              <a:ext uri="{FF2B5EF4-FFF2-40B4-BE49-F238E27FC236}">
                <a16:creationId xmlns:a16="http://schemas.microsoft.com/office/drawing/2014/main" id="{384D8099-91D3-4127-A258-666458934A2F}"/>
              </a:ext>
            </a:extLst>
          </p:cNvPr>
          <p:cNvSpPr>
            <a:spLocks noGrp="1"/>
          </p:cNvSpPr>
          <p:nvPr>
            <p:ph idx="1"/>
          </p:nvPr>
        </p:nvSpPr>
        <p:spPr/>
        <p:txBody>
          <a:bodyPr/>
          <a:lstStyle/>
          <a:p>
            <a:r>
              <a:rPr lang="en-US" dirty="0">
                <a:hlinkClick r:id="rId2"/>
              </a:rPr>
              <a:t>https://github.com/graphql-dotnet/examples</a:t>
            </a:r>
            <a:endParaRPr lang="en-US" dirty="0"/>
          </a:p>
          <a:p>
            <a:r>
              <a:rPr lang="en-US" dirty="0" err="1"/>
              <a:t>GraphiQL</a:t>
            </a:r>
            <a:r>
              <a:rPr lang="en-US" dirty="0"/>
              <a:t> Example: </a:t>
            </a:r>
            <a:r>
              <a:rPr lang="en-US" dirty="0" err="1"/>
              <a:t>AspNetCoreCustom</a:t>
            </a:r>
            <a:r>
              <a:rPr lang="en-US" dirty="0"/>
              <a:t> (Star Wars Example)</a:t>
            </a:r>
          </a:p>
        </p:txBody>
      </p:sp>
    </p:spTree>
    <p:extLst>
      <p:ext uri="{BB962C8B-B14F-4D97-AF65-F5344CB8AC3E}">
        <p14:creationId xmlns:p14="http://schemas.microsoft.com/office/powerpoint/2010/main" val="4103883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7CDE78-67DA-4846-ABCF-D4731B870E74}"/>
              </a:ext>
            </a:extLst>
          </p:cNvPr>
          <p:cNvPicPr>
            <a:picLocks noChangeAspect="1"/>
          </p:cNvPicPr>
          <p:nvPr/>
        </p:nvPicPr>
        <p:blipFill>
          <a:blip r:embed="rId2"/>
          <a:stretch>
            <a:fillRect/>
          </a:stretch>
        </p:blipFill>
        <p:spPr>
          <a:xfrm>
            <a:off x="6685817" y="0"/>
            <a:ext cx="5506183" cy="6858000"/>
          </a:xfrm>
          <a:prstGeom prst="rect">
            <a:avLst/>
          </a:prstGeom>
        </p:spPr>
      </p:pic>
      <p:pic>
        <p:nvPicPr>
          <p:cNvPr id="3" name="Picture 2">
            <a:extLst>
              <a:ext uri="{FF2B5EF4-FFF2-40B4-BE49-F238E27FC236}">
                <a16:creationId xmlns:a16="http://schemas.microsoft.com/office/drawing/2014/main" id="{CFE42DD0-2B0C-49DD-9388-5B4E12DC6862}"/>
              </a:ext>
            </a:extLst>
          </p:cNvPr>
          <p:cNvPicPr>
            <a:picLocks noChangeAspect="1"/>
          </p:cNvPicPr>
          <p:nvPr/>
        </p:nvPicPr>
        <p:blipFill>
          <a:blip r:embed="rId3"/>
          <a:stretch>
            <a:fillRect/>
          </a:stretch>
        </p:blipFill>
        <p:spPr>
          <a:xfrm>
            <a:off x="0" y="74645"/>
            <a:ext cx="6540759" cy="6858000"/>
          </a:xfrm>
          <a:prstGeom prst="rect">
            <a:avLst/>
          </a:prstGeom>
        </p:spPr>
      </p:pic>
    </p:spTree>
    <p:extLst>
      <p:ext uri="{BB962C8B-B14F-4D97-AF65-F5344CB8AC3E}">
        <p14:creationId xmlns:p14="http://schemas.microsoft.com/office/powerpoint/2010/main" val="63393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76612-97FC-4EBB-899B-219CC0747897}"/>
              </a:ext>
            </a:extLst>
          </p:cNvPr>
          <p:cNvPicPr>
            <a:picLocks noChangeAspect="1"/>
          </p:cNvPicPr>
          <p:nvPr/>
        </p:nvPicPr>
        <p:blipFill>
          <a:blip r:embed="rId2"/>
          <a:stretch>
            <a:fillRect/>
          </a:stretch>
        </p:blipFill>
        <p:spPr>
          <a:xfrm>
            <a:off x="2524125" y="4762"/>
            <a:ext cx="7143750" cy="6848475"/>
          </a:xfrm>
          <a:prstGeom prst="rect">
            <a:avLst/>
          </a:prstGeom>
        </p:spPr>
      </p:pic>
    </p:spTree>
    <p:extLst>
      <p:ext uri="{BB962C8B-B14F-4D97-AF65-F5344CB8AC3E}">
        <p14:creationId xmlns:p14="http://schemas.microsoft.com/office/powerpoint/2010/main" val="93569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A470-B996-4A59-8B55-8774A75BFE6A}"/>
              </a:ext>
            </a:extLst>
          </p:cNvPr>
          <p:cNvSpPr>
            <a:spLocks noGrp="1"/>
          </p:cNvSpPr>
          <p:nvPr>
            <p:ph type="title"/>
          </p:nvPr>
        </p:nvSpPr>
        <p:spPr/>
        <p:txBody>
          <a:bodyPr/>
          <a:lstStyle/>
          <a:p>
            <a:r>
              <a:rPr lang="en-US" dirty="0" err="1"/>
              <a:t>GraphQL</a:t>
            </a:r>
            <a:r>
              <a:rPr lang="en-US" dirty="0"/>
              <a:t> Links</a:t>
            </a:r>
          </a:p>
        </p:txBody>
      </p:sp>
      <p:sp>
        <p:nvSpPr>
          <p:cNvPr id="3" name="Content Placeholder 2">
            <a:extLst>
              <a:ext uri="{FF2B5EF4-FFF2-40B4-BE49-F238E27FC236}">
                <a16:creationId xmlns:a16="http://schemas.microsoft.com/office/drawing/2014/main" id="{B6EE928F-15C5-4C7E-927E-D60453C0123B}"/>
              </a:ext>
            </a:extLst>
          </p:cNvPr>
          <p:cNvSpPr>
            <a:spLocks noGrp="1"/>
          </p:cNvSpPr>
          <p:nvPr>
            <p:ph idx="1"/>
          </p:nvPr>
        </p:nvSpPr>
        <p:spPr>
          <a:xfrm>
            <a:off x="1103312" y="2052918"/>
            <a:ext cx="10028108" cy="4195481"/>
          </a:xfrm>
        </p:spPr>
        <p:txBody>
          <a:bodyPr/>
          <a:lstStyle/>
          <a:p>
            <a:r>
              <a:rPr lang="en-US" dirty="0"/>
              <a:t>Introduction to </a:t>
            </a:r>
            <a:r>
              <a:rPr lang="en-US" dirty="0" err="1"/>
              <a:t>GraphQL</a:t>
            </a:r>
            <a:r>
              <a:rPr lang="en-US" dirty="0"/>
              <a:t> (JavaScript)</a:t>
            </a:r>
          </a:p>
          <a:p>
            <a:r>
              <a:rPr lang="en-US" dirty="0">
                <a:hlinkClick r:id="rId2"/>
              </a:rPr>
              <a:t>https://graphql.org/learn/</a:t>
            </a:r>
            <a:endParaRPr lang="en-US" dirty="0"/>
          </a:p>
          <a:p>
            <a:r>
              <a:rPr lang="en-US" dirty="0"/>
              <a:t>Introduction to </a:t>
            </a:r>
            <a:r>
              <a:rPr lang="en-US" dirty="0" err="1"/>
              <a:t>GraphQL-DotNet</a:t>
            </a:r>
            <a:endParaRPr lang="en-US" dirty="0"/>
          </a:p>
          <a:p>
            <a:r>
              <a:rPr lang="en-US" dirty="0">
                <a:hlinkClick r:id="rId3"/>
              </a:rPr>
              <a:t>https://graphql-dotnet.github.io/docs/getting-started/introduction</a:t>
            </a:r>
            <a:endParaRPr lang="en-US" dirty="0"/>
          </a:p>
          <a:p>
            <a:r>
              <a:rPr lang="en-US" dirty="0" err="1"/>
              <a:t>GraphQL-DotNet</a:t>
            </a:r>
            <a:r>
              <a:rPr lang="en-US" dirty="0"/>
              <a:t> Source Code</a:t>
            </a:r>
          </a:p>
          <a:p>
            <a:r>
              <a:rPr lang="en-US" dirty="0">
                <a:hlinkClick r:id="rId4"/>
              </a:rPr>
              <a:t>https://graphql-dotnet.github.io/</a:t>
            </a:r>
            <a:endParaRPr lang="en-US" dirty="0"/>
          </a:p>
          <a:p>
            <a:r>
              <a:rPr lang="en-US" dirty="0" err="1"/>
              <a:t>Nuget</a:t>
            </a:r>
            <a:r>
              <a:rPr lang="en-US" dirty="0"/>
              <a:t> </a:t>
            </a:r>
            <a:r>
              <a:rPr lang="en-US" dirty="0" err="1"/>
              <a:t>GraphQL</a:t>
            </a:r>
            <a:r>
              <a:rPr lang="en-US" dirty="0"/>
              <a:t> (</a:t>
            </a:r>
            <a:r>
              <a:rPr lang="en-US" dirty="0" err="1"/>
              <a:t>DotNet</a:t>
            </a:r>
            <a:r>
              <a:rPr lang="en-US" dirty="0"/>
              <a:t>)</a:t>
            </a:r>
          </a:p>
          <a:p>
            <a:r>
              <a:rPr lang="en-US" dirty="0"/>
              <a:t>Install-Package </a:t>
            </a:r>
            <a:r>
              <a:rPr lang="en-US" dirty="0" err="1"/>
              <a:t>GraphQL</a:t>
            </a:r>
            <a:r>
              <a:rPr lang="en-US" dirty="0"/>
              <a:t> -Version 2.4.0</a:t>
            </a:r>
            <a:br>
              <a:rPr lang="en-US" dirty="0"/>
            </a:br>
            <a:endParaRPr lang="en-US" dirty="0"/>
          </a:p>
        </p:txBody>
      </p:sp>
    </p:spTree>
    <p:extLst>
      <p:ext uri="{BB962C8B-B14F-4D97-AF65-F5344CB8AC3E}">
        <p14:creationId xmlns:p14="http://schemas.microsoft.com/office/powerpoint/2010/main" val="232099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34F7-7654-464D-9281-EFE71CB1740D}"/>
              </a:ext>
            </a:extLst>
          </p:cNvPr>
          <p:cNvSpPr>
            <a:spLocks noGrp="1"/>
          </p:cNvSpPr>
          <p:nvPr>
            <p:ph type="title"/>
          </p:nvPr>
        </p:nvSpPr>
        <p:spPr/>
        <p:txBody>
          <a:bodyPr/>
          <a:lstStyle/>
          <a:p>
            <a:r>
              <a:rPr lang="en-US" dirty="0" err="1"/>
              <a:t>GraphQL</a:t>
            </a:r>
            <a:r>
              <a:rPr lang="en-US" dirty="0"/>
              <a:t> – Client Side</a:t>
            </a:r>
          </a:p>
        </p:txBody>
      </p:sp>
      <p:sp>
        <p:nvSpPr>
          <p:cNvPr id="3" name="Content Placeholder 2">
            <a:extLst>
              <a:ext uri="{FF2B5EF4-FFF2-40B4-BE49-F238E27FC236}">
                <a16:creationId xmlns:a16="http://schemas.microsoft.com/office/drawing/2014/main" id="{B2BFAF01-8FD3-40FD-9944-7B7953740A98}"/>
              </a:ext>
            </a:extLst>
          </p:cNvPr>
          <p:cNvSpPr>
            <a:spLocks noGrp="1"/>
          </p:cNvSpPr>
          <p:nvPr>
            <p:ph idx="1"/>
          </p:nvPr>
        </p:nvSpPr>
        <p:spPr>
          <a:xfrm>
            <a:off x="1103312" y="2052918"/>
            <a:ext cx="8946541" cy="4422527"/>
          </a:xfrm>
        </p:spPr>
        <p:txBody>
          <a:bodyPr>
            <a:normAutofit fontScale="85000" lnSpcReduction="20000"/>
          </a:bodyPr>
          <a:lstStyle/>
          <a:p>
            <a:r>
              <a:rPr lang="en-US" dirty="0" err="1"/>
              <a:t>GraphQL</a:t>
            </a:r>
            <a:r>
              <a:rPr lang="en-US" dirty="0"/>
              <a:t> is a query language for your API, and a server-side runtime for executing queries by using a type system you define for your data. </a:t>
            </a:r>
          </a:p>
          <a:p>
            <a:r>
              <a:rPr lang="en-US" dirty="0"/>
              <a:t>A </a:t>
            </a:r>
            <a:r>
              <a:rPr lang="en-US" dirty="0" err="1"/>
              <a:t>GraphQL</a:t>
            </a:r>
            <a:r>
              <a:rPr lang="en-US" dirty="0"/>
              <a:t> service is created by defining types and fields on those types, then providing functions for each field on each type. </a:t>
            </a:r>
          </a:p>
          <a:p>
            <a:r>
              <a:rPr lang="en-US" dirty="0">
                <a:hlinkClick r:id="rId2"/>
              </a:rPr>
              <a:t>https://graphql.org/learn/</a:t>
            </a:r>
            <a:endParaRPr lang="en-US" dirty="0"/>
          </a:p>
          <a:p>
            <a:pPr marL="0" indent="0">
              <a:buNone/>
            </a:pPr>
            <a:br>
              <a:rPr lang="en-US" dirty="0"/>
            </a:br>
            <a:r>
              <a:rPr lang="en-US" dirty="0"/>
              <a:t>type Query {</a:t>
            </a:r>
          </a:p>
          <a:p>
            <a:pPr marL="0" indent="0">
              <a:buNone/>
            </a:pPr>
            <a:r>
              <a:rPr lang="en-US" dirty="0"/>
              <a:t>  me: User</a:t>
            </a:r>
          </a:p>
          <a:p>
            <a:pPr marL="0" indent="0">
              <a:buNone/>
            </a:pPr>
            <a:r>
              <a:rPr lang="en-US" dirty="0"/>
              <a:t>}</a:t>
            </a:r>
          </a:p>
          <a:p>
            <a:pPr marL="0" indent="0">
              <a:buNone/>
            </a:pPr>
            <a:endParaRPr lang="en-US" dirty="0"/>
          </a:p>
          <a:p>
            <a:pPr marL="0" indent="0">
              <a:buNone/>
            </a:pPr>
            <a:r>
              <a:rPr lang="en-US" dirty="0"/>
              <a:t>type User {</a:t>
            </a:r>
          </a:p>
          <a:p>
            <a:pPr marL="0" indent="0">
              <a:buNone/>
            </a:pPr>
            <a:r>
              <a:rPr lang="en-US" dirty="0"/>
              <a:t>  id: ID</a:t>
            </a:r>
          </a:p>
          <a:p>
            <a:pPr marL="0" indent="0">
              <a:buNone/>
            </a:pPr>
            <a:r>
              <a:rPr lang="en-US" dirty="0"/>
              <a:t>  name: String</a:t>
            </a:r>
          </a:p>
          <a:p>
            <a:pPr marL="0" indent="0">
              <a:buNone/>
            </a:pPr>
            <a:r>
              <a:rPr lang="en-US" dirty="0"/>
              <a:t>}</a:t>
            </a:r>
          </a:p>
        </p:txBody>
      </p:sp>
      <p:sp>
        <p:nvSpPr>
          <p:cNvPr id="8" name="TextBox 7">
            <a:extLst>
              <a:ext uri="{FF2B5EF4-FFF2-40B4-BE49-F238E27FC236}">
                <a16:creationId xmlns:a16="http://schemas.microsoft.com/office/drawing/2014/main" id="{5EFC3FFB-B2BA-42EF-B001-475FF1688E16}"/>
              </a:ext>
            </a:extLst>
          </p:cNvPr>
          <p:cNvSpPr txBox="1"/>
          <p:nvPr/>
        </p:nvSpPr>
        <p:spPr>
          <a:xfrm>
            <a:off x="4885980" y="3733874"/>
            <a:ext cx="1810139" cy="2031325"/>
          </a:xfrm>
          <a:prstGeom prst="rect">
            <a:avLst/>
          </a:prstGeom>
          <a:noFill/>
        </p:spPr>
        <p:txBody>
          <a:bodyPr wrap="square" rtlCol="0">
            <a:spAutoFit/>
          </a:bodyPr>
          <a:lstStyle/>
          <a:p>
            <a:r>
              <a:rPr lang="en-US" dirty="0"/>
              <a:t>Query:</a:t>
            </a:r>
            <a:br>
              <a:rPr lang="en-US" dirty="0"/>
            </a:br>
            <a:br>
              <a:rPr lang="en-US" dirty="0"/>
            </a:br>
            <a:r>
              <a:rPr lang="en-US" dirty="0"/>
              <a:t>{</a:t>
            </a:r>
          </a:p>
          <a:p>
            <a:r>
              <a:rPr lang="en-US" dirty="0"/>
              <a:t>  me {</a:t>
            </a:r>
          </a:p>
          <a:p>
            <a:r>
              <a:rPr lang="en-US" dirty="0"/>
              <a:t>    name</a:t>
            </a:r>
          </a:p>
          <a:p>
            <a:r>
              <a:rPr lang="en-US" dirty="0"/>
              <a:t>  }</a:t>
            </a:r>
          </a:p>
          <a:p>
            <a:r>
              <a:rPr lang="en-US" dirty="0"/>
              <a:t>}</a:t>
            </a:r>
          </a:p>
        </p:txBody>
      </p:sp>
      <p:sp>
        <p:nvSpPr>
          <p:cNvPr id="9" name="TextBox 8">
            <a:extLst>
              <a:ext uri="{FF2B5EF4-FFF2-40B4-BE49-F238E27FC236}">
                <a16:creationId xmlns:a16="http://schemas.microsoft.com/office/drawing/2014/main" id="{5F0A2D91-265D-4B8B-8DBB-1DCA512818F5}"/>
              </a:ext>
            </a:extLst>
          </p:cNvPr>
          <p:cNvSpPr txBox="1"/>
          <p:nvPr/>
        </p:nvSpPr>
        <p:spPr>
          <a:xfrm>
            <a:off x="8537510" y="3582953"/>
            <a:ext cx="3433665" cy="2031325"/>
          </a:xfrm>
          <a:prstGeom prst="rect">
            <a:avLst/>
          </a:prstGeom>
          <a:noFill/>
        </p:spPr>
        <p:txBody>
          <a:bodyPr wrap="square" rtlCol="0">
            <a:spAutoFit/>
          </a:bodyPr>
          <a:lstStyle/>
          <a:p>
            <a:r>
              <a:rPr lang="en-US" dirty="0"/>
              <a:t>JSON Result:</a:t>
            </a:r>
          </a:p>
          <a:p>
            <a:endParaRPr lang="en-US" dirty="0"/>
          </a:p>
          <a:p>
            <a:r>
              <a:rPr lang="en-US" dirty="0"/>
              <a:t>{</a:t>
            </a:r>
          </a:p>
          <a:p>
            <a:r>
              <a:rPr lang="en-US" dirty="0"/>
              <a:t>  "me": {</a:t>
            </a:r>
          </a:p>
          <a:p>
            <a:r>
              <a:rPr lang="en-US" dirty="0"/>
              <a:t>    "name": "Luke Skywalker"</a:t>
            </a:r>
          </a:p>
          <a:p>
            <a:r>
              <a:rPr lang="en-US" dirty="0"/>
              <a:t>  }</a:t>
            </a:r>
          </a:p>
          <a:p>
            <a:r>
              <a:rPr lang="en-US" dirty="0"/>
              <a:t>}</a:t>
            </a:r>
          </a:p>
        </p:txBody>
      </p:sp>
    </p:spTree>
    <p:extLst>
      <p:ext uri="{BB962C8B-B14F-4D97-AF65-F5344CB8AC3E}">
        <p14:creationId xmlns:p14="http://schemas.microsoft.com/office/powerpoint/2010/main" val="123103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C268-FAB8-48DD-8451-FF953CD16C8A}"/>
              </a:ext>
            </a:extLst>
          </p:cNvPr>
          <p:cNvSpPr>
            <a:spLocks noGrp="1"/>
          </p:cNvSpPr>
          <p:nvPr>
            <p:ph type="title"/>
          </p:nvPr>
        </p:nvSpPr>
        <p:spPr/>
        <p:txBody>
          <a:bodyPr/>
          <a:lstStyle/>
          <a:p>
            <a:r>
              <a:rPr lang="en-US" dirty="0"/>
              <a:t>Client – Queries - Fields</a:t>
            </a:r>
          </a:p>
        </p:txBody>
      </p:sp>
      <p:pic>
        <p:nvPicPr>
          <p:cNvPr id="4" name="Picture 3">
            <a:extLst>
              <a:ext uri="{FF2B5EF4-FFF2-40B4-BE49-F238E27FC236}">
                <a16:creationId xmlns:a16="http://schemas.microsoft.com/office/drawing/2014/main" id="{CD8B2AD9-023A-4DF4-A7C0-42F70C21EF02}"/>
              </a:ext>
            </a:extLst>
          </p:cNvPr>
          <p:cNvPicPr>
            <a:picLocks noChangeAspect="1"/>
          </p:cNvPicPr>
          <p:nvPr/>
        </p:nvPicPr>
        <p:blipFill>
          <a:blip r:embed="rId3"/>
          <a:stretch>
            <a:fillRect/>
          </a:stretch>
        </p:blipFill>
        <p:spPr>
          <a:xfrm>
            <a:off x="743728" y="1152983"/>
            <a:ext cx="6972300" cy="2800350"/>
          </a:xfrm>
          <a:prstGeom prst="rect">
            <a:avLst/>
          </a:prstGeom>
        </p:spPr>
      </p:pic>
      <p:pic>
        <p:nvPicPr>
          <p:cNvPr id="5" name="Picture 4">
            <a:extLst>
              <a:ext uri="{FF2B5EF4-FFF2-40B4-BE49-F238E27FC236}">
                <a16:creationId xmlns:a16="http://schemas.microsoft.com/office/drawing/2014/main" id="{A6441714-5DB0-42EE-8892-DCEB00D293AF}"/>
              </a:ext>
            </a:extLst>
          </p:cNvPr>
          <p:cNvPicPr>
            <a:picLocks noChangeAspect="1"/>
          </p:cNvPicPr>
          <p:nvPr/>
        </p:nvPicPr>
        <p:blipFill>
          <a:blip r:embed="rId4"/>
          <a:stretch>
            <a:fillRect/>
          </a:stretch>
        </p:blipFill>
        <p:spPr>
          <a:xfrm>
            <a:off x="743728" y="4042099"/>
            <a:ext cx="7486650" cy="2095500"/>
          </a:xfrm>
          <a:prstGeom prst="rect">
            <a:avLst/>
          </a:prstGeom>
        </p:spPr>
      </p:pic>
    </p:spTree>
    <p:extLst>
      <p:ext uri="{BB962C8B-B14F-4D97-AF65-F5344CB8AC3E}">
        <p14:creationId xmlns:p14="http://schemas.microsoft.com/office/powerpoint/2010/main" val="391546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DD71-DDC5-4258-91BB-D2599619C48A}"/>
              </a:ext>
            </a:extLst>
          </p:cNvPr>
          <p:cNvSpPr>
            <a:spLocks noGrp="1"/>
          </p:cNvSpPr>
          <p:nvPr>
            <p:ph type="title"/>
          </p:nvPr>
        </p:nvSpPr>
        <p:spPr/>
        <p:txBody>
          <a:bodyPr/>
          <a:lstStyle/>
          <a:p>
            <a:r>
              <a:rPr lang="en-US" dirty="0"/>
              <a:t>Client – Queries - Arguments</a:t>
            </a:r>
          </a:p>
        </p:txBody>
      </p:sp>
      <p:pic>
        <p:nvPicPr>
          <p:cNvPr id="4" name="Picture 3">
            <a:extLst>
              <a:ext uri="{FF2B5EF4-FFF2-40B4-BE49-F238E27FC236}">
                <a16:creationId xmlns:a16="http://schemas.microsoft.com/office/drawing/2014/main" id="{267AA110-4544-45B2-9A1E-67441C367473}"/>
              </a:ext>
            </a:extLst>
          </p:cNvPr>
          <p:cNvPicPr>
            <a:picLocks noChangeAspect="1"/>
          </p:cNvPicPr>
          <p:nvPr/>
        </p:nvPicPr>
        <p:blipFill>
          <a:blip r:embed="rId2"/>
          <a:stretch>
            <a:fillRect/>
          </a:stretch>
        </p:blipFill>
        <p:spPr>
          <a:xfrm>
            <a:off x="740130" y="1853248"/>
            <a:ext cx="6867525" cy="1647825"/>
          </a:xfrm>
          <a:prstGeom prst="rect">
            <a:avLst/>
          </a:prstGeom>
        </p:spPr>
      </p:pic>
      <p:pic>
        <p:nvPicPr>
          <p:cNvPr id="5" name="Picture 4">
            <a:extLst>
              <a:ext uri="{FF2B5EF4-FFF2-40B4-BE49-F238E27FC236}">
                <a16:creationId xmlns:a16="http://schemas.microsoft.com/office/drawing/2014/main" id="{140A8342-9103-48E8-8EAA-D0D9D00475ED}"/>
              </a:ext>
            </a:extLst>
          </p:cNvPr>
          <p:cNvPicPr>
            <a:picLocks noChangeAspect="1"/>
          </p:cNvPicPr>
          <p:nvPr/>
        </p:nvPicPr>
        <p:blipFill>
          <a:blip r:embed="rId3"/>
          <a:stretch>
            <a:fillRect/>
          </a:stretch>
        </p:blipFill>
        <p:spPr>
          <a:xfrm>
            <a:off x="740130" y="3622707"/>
            <a:ext cx="6924675" cy="1590675"/>
          </a:xfrm>
          <a:prstGeom prst="rect">
            <a:avLst/>
          </a:prstGeom>
        </p:spPr>
      </p:pic>
      <p:sp>
        <p:nvSpPr>
          <p:cNvPr id="6" name="TextBox 5">
            <a:extLst>
              <a:ext uri="{FF2B5EF4-FFF2-40B4-BE49-F238E27FC236}">
                <a16:creationId xmlns:a16="http://schemas.microsoft.com/office/drawing/2014/main" id="{4FDB29C3-5E72-4CE9-A743-436BBFC45F92}"/>
              </a:ext>
            </a:extLst>
          </p:cNvPr>
          <p:cNvSpPr txBox="1"/>
          <p:nvPr/>
        </p:nvSpPr>
        <p:spPr>
          <a:xfrm>
            <a:off x="8117633" y="3760237"/>
            <a:ext cx="2864498" cy="369332"/>
          </a:xfrm>
          <a:prstGeom prst="rect">
            <a:avLst/>
          </a:prstGeom>
          <a:noFill/>
        </p:spPr>
        <p:txBody>
          <a:bodyPr wrap="square" rtlCol="0">
            <a:spAutoFit/>
          </a:bodyPr>
          <a:lstStyle/>
          <a:p>
            <a:r>
              <a:rPr lang="en-US" dirty="0"/>
              <a:t>Enumerations!</a:t>
            </a:r>
          </a:p>
        </p:txBody>
      </p:sp>
    </p:spTree>
    <p:extLst>
      <p:ext uri="{BB962C8B-B14F-4D97-AF65-F5344CB8AC3E}">
        <p14:creationId xmlns:p14="http://schemas.microsoft.com/office/powerpoint/2010/main" val="398854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E35E-069C-4797-AE12-9EABE50AB186}"/>
              </a:ext>
            </a:extLst>
          </p:cNvPr>
          <p:cNvSpPr>
            <a:spLocks noGrp="1"/>
          </p:cNvSpPr>
          <p:nvPr>
            <p:ph type="title"/>
          </p:nvPr>
        </p:nvSpPr>
        <p:spPr/>
        <p:txBody>
          <a:bodyPr/>
          <a:lstStyle/>
          <a:p>
            <a:r>
              <a:rPr lang="en-US" dirty="0"/>
              <a:t>Client – Queries - Aliases</a:t>
            </a:r>
          </a:p>
        </p:txBody>
      </p:sp>
      <p:pic>
        <p:nvPicPr>
          <p:cNvPr id="4" name="Picture 3">
            <a:extLst>
              <a:ext uri="{FF2B5EF4-FFF2-40B4-BE49-F238E27FC236}">
                <a16:creationId xmlns:a16="http://schemas.microsoft.com/office/drawing/2014/main" id="{D5A9E107-7DF8-4E0D-97FC-E37843A49A09}"/>
              </a:ext>
            </a:extLst>
          </p:cNvPr>
          <p:cNvPicPr>
            <a:picLocks noChangeAspect="1"/>
          </p:cNvPicPr>
          <p:nvPr/>
        </p:nvPicPr>
        <p:blipFill>
          <a:blip r:embed="rId2"/>
          <a:stretch>
            <a:fillRect/>
          </a:stretch>
        </p:blipFill>
        <p:spPr>
          <a:xfrm>
            <a:off x="790186" y="1362075"/>
            <a:ext cx="7905750" cy="4133850"/>
          </a:xfrm>
          <a:prstGeom prst="rect">
            <a:avLst/>
          </a:prstGeom>
        </p:spPr>
      </p:pic>
    </p:spTree>
    <p:extLst>
      <p:ext uri="{BB962C8B-B14F-4D97-AF65-F5344CB8AC3E}">
        <p14:creationId xmlns:p14="http://schemas.microsoft.com/office/powerpoint/2010/main" val="295955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3F41-9AF7-4111-BC0D-1A95751AE8C4}"/>
              </a:ext>
            </a:extLst>
          </p:cNvPr>
          <p:cNvSpPr>
            <a:spLocks noGrp="1"/>
          </p:cNvSpPr>
          <p:nvPr>
            <p:ph type="title"/>
          </p:nvPr>
        </p:nvSpPr>
        <p:spPr/>
        <p:txBody>
          <a:bodyPr/>
          <a:lstStyle/>
          <a:p>
            <a:r>
              <a:rPr lang="en-US" dirty="0"/>
              <a:t>Client – Queries - Fragments</a:t>
            </a:r>
          </a:p>
        </p:txBody>
      </p:sp>
      <p:pic>
        <p:nvPicPr>
          <p:cNvPr id="4" name="Picture 3">
            <a:extLst>
              <a:ext uri="{FF2B5EF4-FFF2-40B4-BE49-F238E27FC236}">
                <a16:creationId xmlns:a16="http://schemas.microsoft.com/office/drawing/2014/main" id="{0D91A846-B735-42FF-B7A4-569806BC86C8}"/>
              </a:ext>
            </a:extLst>
          </p:cNvPr>
          <p:cNvPicPr>
            <a:picLocks noChangeAspect="1"/>
          </p:cNvPicPr>
          <p:nvPr/>
        </p:nvPicPr>
        <p:blipFill>
          <a:blip r:embed="rId2"/>
          <a:stretch>
            <a:fillRect/>
          </a:stretch>
        </p:blipFill>
        <p:spPr>
          <a:xfrm>
            <a:off x="789506" y="1152983"/>
            <a:ext cx="6479041" cy="2775559"/>
          </a:xfrm>
          <a:prstGeom prst="rect">
            <a:avLst/>
          </a:prstGeom>
        </p:spPr>
      </p:pic>
      <p:pic>
        <p:nvPicPr>
          <p:cNvPr id="5" name="Picture 4">
            <a:extLst>
              <a:ext uri="{FF2B5EF4-FFF2-40B4-BE49-F238E27FC236}">
                <a16:creationId xmlns:a16="http://schemas.microsoft.com/office/drawing/2014/main" id="{1BCD4A58-A179-4E65-A104-18E2213F92C8}"/>
              </a:ext>
            </a:extLst>
          </p:cNvPr>
          <p:cNvPicPr>
            <a:picLocks noChangeAspect="1"/>
          </p:cNvPicPr>
          <p:nvPr/>
        </p:nvPicPr>
        <p:blipFill>
          <a:blip r:embed="rId3"/>
          <a:stretch>
            <a:fillRect/>
          </a:stretch>
        </p:blipFill>
        <p:spPr>
          <a:xfrm>
            <a:off x="4046916" y="3928542"/>
            <a:ext cx="3221631" cy="2775559"/>
          </a:xfrm>
          <a:prstGeom prst="rect">
            <a:avLst/>
          </a:prstGeom>
        </p:spPr>
      </p:pic>
      <p:sp>
        <p:nvSpPr>
          <p:cNvPr id="6" name="TextBox 5">
            <a:extLst>
              <a:ext uri="{FF2B5EF4-FFF2-40B4-BE49-F238E27FC236}">
                <a16:creationId xmlns:a16="http://schemas.microsoft.com/office/drawing/2014/main" id="{2962C487-2C67-4EA9-BC44-3A1E93B025E1}"/>
              </a:ext>
            </a:extLst>
          </p:cNvPr>
          <p:cNvSpPr txBox="1"/>
          <p:nvPr/>
        </p:nvSpPr>
        <p:spPr>
          <a:xfrm>
            <a:off x="7809722" y="1595535"/>
            <a:ext cx="3163078" cy="646331"/>
          </a:xfrm>
          <a:prstGeom prst="rect">
            <a:avLst/>
          </a:prstGeom>
          <a:noFill/>
        </p:spPr>
        <p:txBody>
          <a:bodyPr wrap="square" rtlCol="0">
            <a:spAutoFit/>
          </a:bodyPr>
          <a:lstStyle/>
          <a:p>
            <a:r>
              <a:rPr lang="en-US" dirty="0"/>
              <a:t>Reusable units are called fragments.</a:t>
            </a:r>
          </a:p>
        </p:txBody>
      </p:sp>
    </p:spTree>
    <p:extLst>
      <p:ext uri="{BB962C8B-B14F-4D97-AF65-F5344CB8AC3E}">
        <p14:creationId xmlns:p14="http://schemas.microsoft.com/office/powerpoint/2010/main" val="201140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1C2D-C76F-407F-A2F1-8D2B41310F6A}"/>
              </a:ext>
            </a:extLst>
          </p:cNvPr>
          <p:cNvSpPr>
            <a:spLocks noGrp="1"/>
          </p:cNvSpPr>
          <p:nvPr>
            <p:ph type="title"/>
          </p:nvPr>
        </p:nvSpPr>
        <p:spPr/>
        <p:txBody>
          <a:bodyPr/>
          <a:lstStyle/>
          <a:p>
            <a:r>
              <a:rPr lang="en-US" dirty="0"/>
              <a:t>Client – Queries – Operation Name</a:t>
            </a:r>
          </a:p>
        </p:txBody>
      </p:sp>
      <p:pic>
        <p:nvPicPr>
          <p:cNvPr id="5" name="Picture 4">
            <a:extLst>
              <a:ext uri="{FF2B5EF4-FFF2-40B4-BE49-F238E27FC236}">
                <a16:creationId xmlns:a16="http://schemas.microsoft.com/office/drawing/2014/main" id="{116AEA3D-D672-409A-84FB-71C5BC2B7E6C}"/>
              </a:ext>
            </a:extLst>
          </p:cNvPr>
          <p:cNvPicPr>
            <a:picLocks noChangeAspect="1"/>
          </p:cNvPicPr>
          <p:nvPr/>
        </p:nvPicPr>
        <p:blipFill>
          <a:blip r:embed="rId2"/>
          <a:stretch>
            <a:fillRect/>
          </a:stretch>
        </p:blipFill>
        <p:spPr>
          <a:xfrm>
            <a:off x="806806" y="1143873"/>
            <a:ext cx="6525479" cy="3437457"/>
          </a:xfrm>
          <a:prstGeom prst="rect">
            <a:avLst/>
          </a:prstGeom>
        </p:spPr>
      </p:pic>
      <p:pic>
        <p:nvPicPr>
          <p:cNvPr id="6" name="Picture 5">
            <a:extLst>
              <a:ext uri="{FF2B5EF4-FFF2-40B4-BE49-F238E27FC236}">
                <a16:creationId xmlns:a16="http://schemas.microsoft.com/office/drawing/2014/main" id="{34CAD2E5-E4A4-4C7C-B51A-B905BBC83FF8}"/>
              </a:ext>
            </a:extLst>
          </p:cNvPr>
          <p:cNvPicPr>
            <a:picLocks noChangeAspect="1"/>
          </p:cNvPicPr>
          <p:nvPr/>
        </p:nvPicPr>
        <p:blipFill>
          <a:blip r:embed="rId3"/>
          <a:stretch>
            <a:fillRect/>
          </a:stretch>
        </p:blipFill>
        <p:spPr>
          <a:xfrm>
            <a:off x="4069545" y="4581330"/>
            <a:ext cx="3268587" cy="1502229"/>
          </a:xfrm>
          <a:prstGeom prst="rect">
            <a:avLst/>
          </a:prstGeom>
        </p:spPr>
      </p:pic>
      <p:sp>
        <p:nvSpPr>
          <p:cNvPr id="7" name="TextBox 6">
            <a:extLst>
              <a:ext uri="{FF2B5EF4-FFF2-40B4-BE49-F238E27FC236}">
                <a16:creationId xmlns:a16="http://schemas.microsoft.com/office/drawing/2014/main" id="{D78BEF11-1868-40CB-92C7-CC668D5641DC}"/>
              </a:ext>
            </a:extLst>
          </p:cNvPr>
          <p:cNvSpPr txBox="1"/>
          <p:nvPr/>
        </p:nvSpPr>
        <p:spPr>
          <a:xfrm>
            <a:off x="7651102" y="1408922"/>
            <a:ext cx="3013788" cy="2308324"/>
          </a:xfrm>
          <a:prstGeom prst="rect">
            <a:avLst/>
          </a:prstGeom>
          <a:noFill/>
        </p:spPr>
        <p:txBody>
          <a:bodyPr wrap="square" rtlCol="0">
            <a:spAutoFit/>
          </a:bodyPr>
          <a:lstStyle/>
          <a:p>
            <a:r>
              <a:rPr lang="en-US" dirty="0"/>
              <a:t>Operation Types:</a:t>
            </a:r>
          </a:p>
          <a:p>
            <a:pPr marL="285750" indent="-285750">
              <a:buFont typeface="Arial" panose="020B0604020202020204" pitchFamily="34" charset="0"/>
              <a:buChar char="•"/>
            </a:pPr>
            <a:r>
              <a:rPr lang="en-US" dirty="0"/>
              <a:t>query</a:t>
            </a:r>
          </a:p>
          <a:p>
            <a:pPr marL="285750" indent="-285750">
              <a:buFont typeface="Arial" panose="020B0604020202020204" pitchFamily="34" charset="0"/>
              <a:buChar char="•"/>
            </a:pPr>
            <a:r>
              <a:rPr lang="en-US" dirty="0"/>
              <a:t>mutation</a:t>
            </a:r>
          </a:p>
          <a:p>
            <a:pPr marL="285750" indent="-285750">
              <a:buFont typeface="Arial" panose="020B0604020202020204" pitchFamily="34" charset="0"/>
              <a:buChar char="•"/>
            </a:pPr>
            <a:r>
              <a:rPr lang="en-US" dirty="0"/>
              <a:t>subscription</a:t>
            </a:r>
          </a:p>
          <a:p>
            <a:pPr marL="285750" indent="-285750">
              <a:buFont typeface="Arial" panose="020B0604020202020204" pitchFamily="34" charset="0"/>
              <a:buChar char="•"/>
            </a:pPr>
            <a:endParaRPr lang="en-US" dirty="0"/>
          </a:p>
          <a:p>
            <a:r>
              <a:rPr lang="en-US" dirty="0"/>
              <a:t>Operation type is required unless using query shorthand syntax.</a:t>
            </a:r>
          </a:p>
        </p:txBody>
      </p:sp>
    </p:spTree>
    <p:extLst>
      <p:ext uri="{BB962C8B-B14F-4D97-AF65-F5344CB8AC3E}">
        <p14:creationId xmlns:p14="http://schemas.microsoft.com/office/powerpoint/2010/main" val="257276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1230</Words>
  <Application>Microsoft Office PowerPoint</Application>
  <PresentationFormat>Widescreen</PresentationFormat>
  <Paragraphs>147</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Ion</vt:lpstr>
      <vt:lpstr>GraphQL and GraphQL.NET</vt:lpstr>
      <vt:lpstr>What is GraphQL?</vt:lpstr>
      <vt:lpstr>GraphQL Links</vt:lpstr>
      <vt:lpstr>GraphQL – Client Side</vt:lpstr>
      <vt:lpstr>Client – Queries - Fields</vt:lpstr>
      <vt:lpstr>Client – Queries - Arguments</vt:lpstr>
      <vt:lpstr>Client – Queries - Aliases</vt:lpstr>
      <vt:lpstr>Client – Queries - Fragments</vt:lpstr>
      <vt:lpstr>Client – Queries – Operation Name</vt:lpstr>
      <vt:lpstr>Client – Queries - Variables</vt:lpstr>
      <vt:lpstr>Client – Queries – Default Variables</vt:lpstr>
      <vt:lpstr>Client – Queries - Directives</vt:lpstr>
      <vt:lpstr>Client – Queries - Mutations</vt:lpstr>
      <vt:lpstr>Client – Queries – Inline Fragments</vt:lpstr>
      <vt:lpstr>Client – Queries – Meta Fields</vt:lpstr>
      <vt:lpstr>Client – Schemas and Types Type System</vt:lpstr>
      <vt:lpstr>Client – Schemas and Types Object types and fields</vt:lpstr>
      <vt:lpstr>Client – Schemas and Types Arguments</vt:lpstr>
      <vt:lpstr>Client – Schemas and Types The Query and Mutation types</vt:lpstr>
      <vt:lpstr>Client – Schemas and Types Scalar Types</vt:lpstr>
      <vt:lpstr>Client – Schemas and Types Lists and Non-Null</vt:lpstr>
      <vt:lpstr>Client – Schemas and Types Interfaces</vt:lpstr>
      <vt:lpstr>Client – Schemas and Types Union Types</vt:lpstr>
      <vt:lpstr>Client – Schemas and Types Input Types</vt:lpstr>
      <vt:lpstr>Validation</vt:lpstr>
      <vt:lpstr>GraphiQL</vt:lpstr>
      <vt:lpstr>Examples – GraphQL.NET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 and GraphQL.NET</dc:title>
  <dc:creator>David Stevenson</dc:creator>
  <cp:lastModifiedBy>David Stevenson</cp:lastModifiedBy>
  <cp:revision>11</cp:revision>
  <dcterms:created xsi:type="dcterms:W3CDTF">2019-10-12T19:48:58Z</dcterms:created>
  <dcterms:modified xsi:type="dcterms:W3CDTF">2019-11-21T19:02:40Z</dcterms:modified>
</cp:coreProperties>
</file>