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IBM Plex Sans"/>
      <p:regular r:id="rId15"/>
      <p:bold r:id="rId16"/>
      <p:italic r:id="rId17"/>
      <p:boldItalic r:id="rId18"/>
    </p:embeddedFont>
    <p:embeddedFont>
      <p:font typeface="IBM Plex Sans SemiBol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SemiBold-bold.fntdata"/><Relationship Id="rId11" Type="http://schemas.openxmlformats.org/officeDocument/2006/relationships/slide" Target="slides/slide6.xml"/><Relationship Id="rId22" Type="http://schemas.openxmlformats.org/officeDocument/2006/relationships/font" Target="fonts/IBMPlexSansSemiBold-boldItalic.fntdata"/><Relationship Id="rId10" Type="http://schemas.openxmlformats.org/officeDocument/2006/relationships/slide" Target="slides/slide5.xml"/><Relationship Id="rId21" Type="http://schemas.openxmlformats.org/officeDocument/2006/relationships/font" Target="fonts/IBMPlexSans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-regular.fntdata"/><Relationship Id="rId14" Type="http://schemas.openxmlformats.org/officeDocument/2006/relationships/slide" Target="slides/slide9.xml"/><Relationship Id="rId17" Type="http://schemas.openxmlformats.org/officeDocument/2006/relationships/font" Target="fonts/IBMPlexSans-italic.fntdata"/><Relationship Id="rId16" Type="http://schemas.openxmlformats.org/officeDocument/2006/relationships/font" Target="fonts/IBMPlexSans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SemiBold-regular.fntdata"/><Relationship Id="rId6" Type="http://schemas.openxmlformats.org/officeDocument/2006/relationships/slide" Target="slides/slide1.xml"/><Relationship Id="rId18" Type="http://schemas.openxmlformats.org/officeDocument/2006/relationships/font" Target="fonts/IBMPlex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842b70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2f842b70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842b7035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12f842b7035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842b7035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12f842b7035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b6a60db3d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18b6a60db3d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5233ec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75233e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f842b7035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2f842b7035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12f842b7035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b6a60db3d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18b6a60db3d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63b290b71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463b290b71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805bbe4d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13805bbe4d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rgbClr val="826BE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bg>
      <p:bgPr>
        <a:solidFill>
          <a:srgbClr val="826BE9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394" y="724988"/>
            <a:ext cx="8151224" cy="38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  <a:defRPr b="0" sz="32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4536221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431">
          <p15:clr>
            <a:srgbClr val="FBAE40"/>
          </p15:clr>
        </p15:guide>
        <p15:guide id="3" pos="5567">
          <p15:clr>
            <a:srgbClr val="FBAE40"/>
          </p15:clr>
        </p15:guide>
        <p15:guide id="4" orient="horz" pos="44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>
  <p:cSld name="Объект с подписью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9841" y="1914525"/>
            <a:ext cx="29490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Два объекта">
  <p:cSld name="2_Два объекта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26B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/>
        </p:nvSpPr>
        <p:spPr>
          <a:xfrm>
            <a:off x="4051634" y="5441282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382222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/>
        </p:nvSpPr>
        <p:spPr>
          <a:xfrm>
            <a:off x="287450" y="2571750"/>
            <a:ext cx="2045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Python Start</a:t>
            </a:r>
            <a:endParaRPr b="0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287450" y="1382575"/>
            <a:ext cx="79944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Декораторы</a:t>
            </a:r>
            <a:endParaRPr b="1"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287456" y="4498875"/>
            <a:ext cx="2182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Урок №</a:t>
            </a: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40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896" y="2326946"/>
            <a:ext cx="2432415" cy="242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</a:pPr>
            <a:r>
              <a:rPr lang="ru">
                <a:solidFill>
                  <a:srgbClr val="40BA21"/>
                </a:solidFill>
              </a:rPr>
              <a:t>Проверка связи</a:t>
            </a:r>
            <a:endParaRPr>
              <a:solidFill>
                <a:srgbClr val="40BA21"/>
              </a:solidFill>
            </a:endParaRPr>
          </a:p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670373" y="6893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 этом занятии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670375" y="1337803"/>
            <a:ext cx="77640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 узнаем, что такое декораторы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 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научимся их применять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 будем много обсуждать!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68999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Ответьте на вопросы: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670848" y="2190757"/>
            <a:ext cx="77640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 что вы помните про лямбда-функции?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 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какие знаете вспомогательные функции?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как можете объяснить рекурсию?</a:t>
            </a:r>
            <a:endParaRPr b="0" i="0" sz="15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24" y="0"/>
            <a:ext cx="84385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3426625" y="3061925"/>
            <a:ext cx="410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0BA2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Проверка домашнего задания</a:t>
            </a:r>
            <a:endParaRPr sz="2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497990" y="2044093"/>
            <a:ext cx="38079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Декоратор - это функция.</a:t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415" y="349225"/>
            <a:ext cx="4445052" cy="4445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1937573" y="2133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Расскажите о своих впечатлениях!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62084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будет дальше?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543047" y="2175446"/>
            <a:ext cx="42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ru">
                <a:solidFill>
                  <a:srgbClr val="FFFFFF"/>
                </a:solidFill>
              </a:rPr>
              <a:t> Исключения и отлавливание ошибок!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173943" y="8640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689998" y="1006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Домашняя работа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635273" y="1530057"/>
            <a:ext cx="77640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Используя два декоратора, напишите алгоритм, который будет сначала “обертывать” текст в символ  “*” сверху и снизу, а затем в выбранный пользователем символ. Пример работы: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u="sng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Ввод:</a:t>
            </a:r>
            <a:endParaRPr sz="1500" u="sng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99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Мама купила мороженое.</a:t>
            </a:r>
            <a:endParaRPr sz="1500">
              <a:solidFill>
                <a:srgbClr val="FF99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99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</a:t>
            </a:r>
            <a:endParaRPr sz="1500">
              <a:solidFill>
                <a:srgbClr val="FF99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u="sng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Вывод:</a:t>
            </a:r>
            <a:endParaRPr sz="1500" u="sng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9900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—-------------------------------------</a:t>
            </a:r>
            <a:endParaRPr sz="1500">
              <a:solidFill>
                <a:srgbClr val="FF99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9900"/>
                </a:solidFill>
                <a:latin typeface="IBM Plex Sans"/>
                <a:ea typeface="IBM Plex Sans"/>
                <a:cs typeface="IBM Plex Sans"/>
                <a:sym typeface="IBM Plex Sans"/>
              </a:rPr>
              <a:t>**********************************</a:t>
            </a:r>
            <a:endParaRPr sz="1500">
              <a:solidFill>
                <a:srgbClr val="FF99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99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Мама купила мороженое.</a:t>
            </a:r>
            <a:endParaRPr sz="1500">
              <a:solidFill>
                <a:srgbClr val="FF99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9900"/>
                </a:solidFill>
                <a:latin typeface="IBM Plex Sans"/>
                <a:ea typeface="IBM Plex Sans"/>
                <a:cs typeface="IBM Plex Sans"/>
                <a:sym typeface="IBM Plex Sans"/>
              </a:rPr>
              <a:t>**********************************</a:t>
            </a:r>
            <a:endParaRPr sz="1500">
              <a:solidFill>
                <a:srgbClr val="FF99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9900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—------------------------------------</a:t>
            </a:r>
            <a:endParaRPr sz="1500">
              <a:solidFill>
                <a:srgbClr val="FF99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