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IBM Plex Sans"/>
      <p:regular r:id="rId18"/>
      <p:bold r:id="rId19"/>
      <p:italic r:id="rId20"/>
      <p:boldItalic r:id="rId21"/>
    </p:embeddedFont>
    <p:embeddedFont>
      <p:font typeface="IBM Plex Sans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italic.fntdata"/><Relationship Id="rId22" Type="http://schemas.openxmlformats.org/officeDocument/2006/relationships/font" Target="fonts/IBMPlexSansSemiBold-regular.fntdata"/><Relationship Id="rId21" Type="http://schemas.openxmlformats.org/officeDocument/2006/relationships/font" Target="fonts/IBMPlexSans-boldItalic.fntdata"/><Relationship Id="rId24" Type="http://schemas.openxmlformats.org/officeDocument/2006/relationships/font" Target="fonts/IBMPlexSansSemiBold-italic.fntdata"/><Relationship Id="rId23" Type="http://schemas.openxmlformats.org/officeDocument/2006/relationships/font" Target="fonts/IBMPlexSans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IBMPlex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BMPlexSans-bold.fntdata"/><Relationship Id="rId1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42b7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2f842b7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b6a60db3d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8b6a60db3d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63b290b7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463b290b7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05bbe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3805bbe4d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2b703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2f842b703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842b703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f842b703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b6a60db3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8b6a60db3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5233e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5233e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842b7035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2f842b7035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2f842b7035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ba31db576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8ba31db576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8ba31db576_2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ba31db57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ba31db57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a31db57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a31db57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rgbClr val="826BE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rgbClr val="826B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394" y="724988"/>
            <a:ext cx="8151224" cy="3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  <a:defRPr b="0" sz="32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4536221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431">
          <p15:clr>
            <a:srgbClr val="FBAE40"/>
          </p15:clr>
        </p15:guide>
        <p15:guide id="3" pos="5567">
          <p15:clr>
            <a:srgbClr val="FBAE40"/>
          </p15:clr>
        </p15:guide>
        <p15:guide id="4" orient="horz" pos="4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9841" y="1914525"/>
            <a:ext cx="2949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26B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051634" y="5441282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382222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87450" y="2571750"/>
            <a:ext cx="2045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Python Start</a:t>
            </a:r>
            <a:endParaRPr b="0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87450" y="1382575"/>
            <a:ext cx="79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 с файлами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287456" y="4498875"/>
            <a:ext cx="2182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Урок №</a:t>
            </a: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96" y="2326946"/>
            <a:ext cx="2432415" cy="24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937573" y="2133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Расскажите о своих впечатлениях!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62084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дальше?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543047" y="2175446"/>
            <a:ext cx="42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ru">
                <a:solidFill>
                  <a:srgbClr val="FFFFFF"/>
                </a:solidFill>
              </a:rPr>
              <a:t> Продолжим работу с файлами!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>
            <a:off x="173943" y="8640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689998" y="1006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Домашняя работа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89998" y="1741007"/>
            <a:ext cx="7764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Дорешать задачи.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</a:pPr>
            <a:r>
              <a:rPr lang="ru">
                <a:solidFill>
                  <a:srgbClr val="40BA21"/>
                </a:solidFill>
              </a:rPr>
              <a:t>Проверка связи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670373" y="6893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этом занятии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670375" y="1337803"/>
            <a:ext cx="77640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узнаем особенности работы с файлами в Python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познакомимся с режимами открытия файлов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научимся считывать и записывать данные в файл!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68999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вопрос: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670848" y="2190757"/>
            <a:ext cx="77640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какие типы ошибок существуют в Python?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какой оператор вызывает исключения?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 можно предотвратить остановку работы алгоритма в случае ошибки?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4" y="0"/>
            <a:ext cx="84385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3426625" y="3061925"/>
            <a:ext cx="410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0BA2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Проверка домашнего задания</a:t>
            </a:r>
            <a:endParaRPr sz="2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116450" y="2152350"/>
            <a:ext cx="4715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Файлы в Python != 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файлы в общем понимании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850" y="700188"/>
            <a:ext cx="4007351" cy="374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4572000" y="963575"/>
            <a:ext cx="45336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SemiBold"/>
              <a:buChar char="●"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«r» — режим чтения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SemiBold"/>
              <a:buChar char="●"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«w» — режим записи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SemiBold"/>
              <a:buChar char="●"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«r+» — режим чтения/записи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SemiBold"/>
              <a:buChar char="●"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«a» </a:t>
            </a: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—</a:t>
            </a: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режим добавления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SemiBold"/>
              <a:buChar char="●"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«a+» — режим добавления и 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чтения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SemiBold"/>
              <a:buChar char="●"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«x» — эксклюзивный режим создания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4760675" y="294300"/>
            <a:ext cx="453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Режимы открытия файла</a:t>
            </a:r>
            <a:endParaRPr sz="1100">
              <a:solidFill>
                <a:schemeClr val="accent4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00" y="152400"/>
            <a:ext cx="386718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654000" y="1507375"/>
            <a:ext cx="7988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Char char="●"/>
            </a:pPr>
            <a:r>
              <a:rPr lang="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алгоритм, который считывает данные с одного текстового файла и записывает их в другой.</a:t>
            </a:r>
            <a:endParaRPr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Char char="●"/>
            </a:pPr>
            <a:r>
              <a:rPr lang="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функцию, которая получает в качестве аргумента файл и возвращает список со строками из этого файла.</a:t>
            </a:r>
            <a:endParaRPr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877650" y="714600"/>
            <a:ext cx="138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Задачи!</a:t>
            </a:r>
            <a:endParaRPr sz="1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577800" y="1138500"/>
            <a:ext cx="7988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BM Plex Sans"/>
              <a:buChar char="●"/>
            </a:pPr>
            <a:r>
              <a:rPr lang="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алгоритм, который удаляет из файла все пробелы и знаки переноса строки.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BM Plex Sans"/>
              <a:buChar char="●"/>
            </a:pPr>
            <a:r>
              <a:rPr lang="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алгоритм, который считывает с консоли текст и записывает его в файл.(Пользователь может ввести сколько угодно строк. Признаком конца ввода является слово “Конец”, то есть после этой строки пользователь не может ничего ввести и данные записываются в файл)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