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IBM Plex Sans"/>
      <p:regular r:id="rId21"/>
      <p:bold r:id="rId22"/>
      <p:italic r:id="rId23"/>
      <p:boldItalic r:id="rId24"/>
    </p:embeddedFont>
    <p:embeddedFont>
      <p:font typeface="IBM Plex Sans Medium"/>
      <p:regular r:id="rId25"/>
      <p:bold r:id="rId26"/>
      <p:italic r:id="rId27"/>
      <p:boldItalic r:id="rId28"/>
    </p:embeddedFont>
    <p:embeddedFont>
      <p:font typeface="IBM Plex Sans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BMPlexSans-bold.fntdata"/><Relationship Id="rId21" Type="http://schemas.openxmlformats.org/officeDocument/2006/relationships/font" Target="fonts/IBMPlexSans-regular.fntdata"/><Relationship Id="rId24" Type="http://schemas.openxmlformats.org/officeDocument/2006/relationships/font" Target="fonts/IBMPlexSans-boldItalic.fntdata"/><Relationship Id="rId23" Type="http://schemas.openxmlformats.org/officeDocument/2006/relationships/font" Target="fonts/IBMPlex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ansMedium-bold.fntdata"/><Relationship Id="rId25" Type="http://schemas.openxmlformats.org/officeDocument/2006/relationships/font" Target="fonts/IBMPlexSansMedium-regular.fntdata"/><Relationship Id="rId28" Type="http://schemas.openxmlformats.org/officeDocument/2006/relationships/font" Target="fonts/IBMPlexSansMedium-boldItalic.fntdata"/><Relationship Id="rId27" Type="http://schemas.openxmlformats.org/officeDocument/2006/relationships/font" Target="fonts/IBMPlexSans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Sans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SansSemiBold-italic.fntdata"/><Relationship Id="rId30" Type="http://schemas.openxmlformats.org/officeDocument/2006/relationships/font" Target="fonts/IBMPlexSans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IBMPlexSans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842b70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2f842b70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cbe4ac0c7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22cbe4ac0c7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90b71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463b290b71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1463b290b71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be4ac0c7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2cbe4ac0c7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e22b43d6e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fe22b43d6e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b290b71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1463b290b71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805bbe4d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13805bbe4d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842b7035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12f842b7035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842b7035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2f842b7035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a85c4da2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22a85c4da2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5233e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75233e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a3f9404f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2a3f9404f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cbe4ac0c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22cbe4ac0c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cbe4ac0c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22cbe4ac0c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cbe4ac0c7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22cbe4ac0c7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rgbClr val="826BE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bg>
      <p:bgPr>
        <a:solidFill>
          <a:srgbClr val="826BE9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394" y="724988"/>
            <a:ext cx="8151224" cy="38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  <a:defRPr b="0" sz="32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4536221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431">
          <p15:clr>
            <a:srgbClr val="FBAE40"/>
          </p15:clr>
        </p15:guide>
        <p15:guide id="3" pos="5567">
          <p15:clr>
            <a:srgbClr val="FBAE40"/>
          </p15:clr>
        </p15:guide>
        <p15:guide id="4" orient="horz" pos="44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>
  <p:cSld name="Объект с подписью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9841" y="1914525"/>
            <a:ext cx="29490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Два объекта">
  <p:cSld name="2_Два объекта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26B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/>
        </p:nvSpPr>
        <p:spPr>
          <a:xfrm>
            <a:off x="4051634" y="5441282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382222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/>
        </p:nvSpPr>
        <p:spPr>
          <a:xfrm>
            <a:off x="287450" y="2571750"/>
            <a:ext cx="2045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Python Start</a:t>
            </a:r>
            <a:endParaRPr b="0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287450" y="1382575"/>
            <a:ext cx="79944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Модуль Time + бот-отсчёт</a:t>
            </a:r>
            <a:endParaRPr b="1"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287456" y="4498875"/>
            <a:ext cx="2182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Урок №</a:t>
            </a: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55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896" y="2326946"/>
            <a:ext cx="2432415" cy="242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1043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723850" y="491625"/>
            <a:ext cx="330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826BE9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time.strftime()</a:t>
            </a:r>
            <a:endParaRPr b="1" sz="2200">
              <a:solidFill>
                <a:srgbClr val="826BE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723850" y="1068000"/>
            <a:ext cx="6618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11111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Данный метод принимает два аргумента: формат и время в виде кортежа или числа, представляющего количество секунд, прошедших с начала эпохи Unix (1 января 1970 года, 00:00:00 UTC).</a:t>
            </a:r>
            <a:endParaRPr sz="1500">
              <a:solidFill>
                <a:srgbClr val="11111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11111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Формат - это строка, содержащая специальные символы, которые представляют различные компоненты даты и времени. Например, символ </a:t>
            </a: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%Y</a:t>
            </a:r>
            <a:r>
              <a:rPr lang="ru" sz="1500">
                <a:solidFill>
                  <a:srgbClr val="11111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представляет год, </a:t>
            </a: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%m</a:t>
            </a:r>
            <a:r>
              <a:rPr lang="ru" sz="1500">
                <a:solidFill>
                  <a:srgbClr val="11111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- месяц, </a:t>
            </a: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%d</a:t>
            </a:r>
            <a:r>
              <a:rPr lang="ru" sz="1500">
                <a:solidFill>
                  <a:srgbClr val="11111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- день месяца, </a:t>
            </a: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%H</a:t>
            </a:r>
            <a:r>
              <a:rPr lang="ru" sz="1500">
                <a:solidFill>
                  <a:srgbClr val="11111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- часы в 24-часовом формате, </a:t>
            </a: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%M</a:t>
            </a:r>
            <a:r>
              <a:rPr lang="ru" sz="1500">
                <a:solidFill>
                  <a:srgbClr val="11111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- минуты, </a:t>
            </a: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%S</a:t>
            </a:r>
            <a:r>
              <a:rPr lang="ru" sz="1500">
                <a:solidFill>
                  <a:srgbClr val="11111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- секунды и т.д. Символы формата могут быть разделены другими символами, например, дефисами, точками или пробелами.</a:t>
            </a:r>
            <a:endParaRPr sz="15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800" y="2784350"/>
            <a:ext cx="1802200" cy="225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151625" y="537250"/>
            <a:ext cx="4287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6100875" y="2317800"/>
            <a:ext cx="184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Перерыв!</a:t>
            </a:r>
            <a:endParaRPr sz="21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74" y="1384422"/>
            <a:ext cx="4165799" cy="3315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>
            <a:off x="1043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23850" y="491625"/>
            <a:ext cx="330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826BE9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Datetime</a:t>
            </a:r>
            <a:endParaRPr b="1" sz="2200">
              <a:solidFill>
                <a:srgbClr val="826BE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723850" y="1068000"/>
            <a:ext cx="6618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11111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Модуль datetime в Python предоставляет классы для работы с датами и временем. Он позволяет выполнять различные операции с датами и временем, такие как создание даты или времени, форматирование даты и времени, арифметические операции с датами и временем и многое другое.</a:t>
            </a:r>
            <a:endParaRPr sz="1500">
              <a:solidFill>
                <a:srgbClr val="11111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800" y="2784350"/>
            <a:ext cx="1802200" cy="225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3281848" y="23524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Как вам урок?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8975" y="2571750"/>
            <a:ext cx="2566725" cy="25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62084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будет дальше?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670373" y="2137257"/>
            <a:ext cx="7764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 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Напишем бота-напоминалку!!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300" y="2456450"/>
            <a:ext cx="2687050" cy="26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/>
          <p:nvPr/>
        </p:nvSpPr>
        <p:spPr>
          <a:xfrm>
            <a:off x="173943" y="8640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689998" y="1006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Домашняя работа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684250" y="1792350"/>
            <a:ext cx="8121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Написать бота, который отправляет сколько времени осталось до вашего ближайшего дня рождения</a:t>
            </a:r>
            <a:endParaRPr sz="18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825" y="2616900"/>
            <a:ext cx="2426350" cy="24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</a:pPr>
            <a:r>
              <a:rPr lang="ru">
                <a:solidFill>
                  <a:srgbClr val="40BA21"/>
                </a:solidFill>
              </a:rPr>
              <a:t>Проверка связи</a:t>
            </a:r>
            <a:endParaRPr>
              <a:solidFill>
                <a:srgbClr val="40BA21"/>
              </a:solidFill>
            </a:endParaRPr>
          </a:p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670848" y="156089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 этом занятии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718175" y="2218450"/>
            <a:ext cx="52569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❏"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Изучим модуль Time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❏"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Напишем алгоритм обратного отсчета  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❏"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Применим алгоритм к нашему боту!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150" y="2511975"/>
            <a:ext cx="2563150" cy="25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543053" y="1107820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670848" y="130279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Ответьте на вопросы: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690100" y="2092453"/>
            <a:ext cx="77640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❏"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 что отвечает класс InlineKeyboardMarkup?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❏"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Для чего нужен параметр row_width?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❏"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 что отвечает ReplyKeyboardMarkup ?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❏"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Чем call.message.chat.id отличается от message.chat.id</a:t>
            </a: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?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8425" y="2571750"/>
            <a:ext cx="2587050" cy="25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50" y="674250"/>
            <a:ext cx="6226176" cy="37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3426625" y="3061925"/>
            <a:ext cx="410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0BA2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Проверка домашнего задания</a:t>
            </a:r>
            <a:endParaRPr sz="2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043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856725" y="677600"/>
            <a:ext cx="356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826BE9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</a:t>
            </a:r>
            <a:endParaRPr b="1" sz="2200">
              <a:solidFill>
                <a:srgbClr val="826BE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713875" y="1423725"/>
            <a:ext cx="79209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IBM Plex Sans Medium"/>
                <a:ea typeface="IBM Plex Sans Medium"/>
                <a:cs typeface="IBM Plex Sans Medium"/>
                <a:sym typeface="IBM Plex Sans Medium"/>
              </a:rPr>
              <a:t>Модуль time в Python предоставляет функции для работы со временем. Он позволяет получать текущее время, задерживать выполнение программы на определенное время, а также преобразовывать время из одного формата в другой.</a:t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713875" y="2370225"/>
            <a:ext cx="504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chemeClr val="lt1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815" y="2370225"/>
            <a:ext cx="1978136" cy="247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1043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511175" y="371900"/>
            <a:ext cx="115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826BE9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</a:t>
            </a:r>
            <a:endParaRPr b="1" sz="2200">
              <a:solidFill>
                <a:srgbClr val="826BE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511175" y="948275"/>
            <a:ext cx="78510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time()</a:t>
            </a:r>
            <a:r>
              <a:rPr lang="ru" sz="1500">
                <a:latin typeface="IBM Plex Sans Medium"/>
                <a:ea typeface="IBM Plex Sans Medium"/>
                <a:cs typeface="IBM Plex Sans Medium"/>
                <a:sym typeface="IBM Plex Sans Medium"/>
              </a:rPr>
              <a:t>- возвращает количество секунд, прошедших с начала эпохи Unix (1 января 1970 года) до текущего момента времени.</a:t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sleep(seconds)</a:t>
            </a:r>
            <a:r>
              <a:rPr lang="ru" sz="1500">
                <a:latin typeface="IBM Plex Sans Medium"/>
                <a:ea typeface="IBM Plex Sans Medium"/>
                <a:cs typeface="IBM Plex Sans Medium"/>
                <a:sym typeface="IBM Plex Sans Medium"/>
              </a:rPr>
              <a:t>: задерживает выполнение программы на указанное количество секунд.</a:t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localtime([seconds])</a:t>
            </a:r>
            <a:r>
              <a:rPr lang="ru" sz="1500">
                <a:latin typeface="IBM Plex Sans Medium"/>
                <a:ea typeface="IBM Plex Sans Medium"/>
                <a:cs typeface="IBM Plex Sans Medium"/>
                <a:sym typeface="IBM Plex Sans Medium"/>
              </a:rPr>
              <a:t>: преобразует количество секунд, прошедших с начала эпохи Unix, в структуру, содержащую информацию о локальном времени (часы, минуты, секунды, день месяца, месяц, год и т.д.).</a:t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500" y="3105575"/>
            <a:ext cx="1566525" cy="195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/>
          <p:nvPr/>
        </p:nvSpPr>
        <p:spPr>
          <a:xfrm>
            <a:off x="1043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723850" y="611250"/>
            <a:ext cx="115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826BE9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</a:t>
            </a:r>
            <a:endParaRPr b="1" sz="2200">
              <a:solidFill>
                <a:srgbClr val="826BE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723850" y="1068000"/>
            <a:ext cx="70956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strftime(format, struct)</a:t>
            </a:r>
            <a:r>
              <a:rPr lang="ru" sz="1500">
                <a:latin typeface="IBM Plex Sans Medium"/>
                <a:ea typeface="IBM Plex Sans Medium"/>
                <a:cs typeface="IBM Plex Sans Medium"/>
                <a:sym typeface="IBM Plex Sans Medium"/>
              </a:rPr>
              <a:t>: преобразует структуру, содержащую информацию о времени, в строку, используя заданный формат</a:t>
            </a:r>
            <a:r>
              <a:rPr lang="ru" sz="1500">
                <a:latin typeface="IBM Plex Sans Medium"/>
                <a:ea typeface="IBM Plex Sans Medium"/>
                <a:cs typeface="IBM Plex Sans Medium"/>
                <a:sym typeface="IBM Plex Sans Medium"/>
              </a:rPr>
              <a:t>.</a:t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strptime(string, format)</a:t>
            </a:r>
            <a:r>
              <a:rPr lang="ru" sz="1500">
                <a:latin typeface="IBM Plex Sans Medium"/>
                <a:ea typeface="IBM Plex Sans Medium"/>
                <a:cs typeface="IBM Plex Sans Medium"/>
                <a:sym typeface="IBM Plex Sans Medium"/>
              </a:rPr>
              <a:t>: преобразует строку, содержащую информацию о времени, в структуру, используя заданный формат.</a:t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perf_counter()</a:t>
            </a:r>
            <a:r>
              <a:rPr lang="ru" sz="1500">
                <a:latin typeface="IBM Plex Sans Medium"/>
                <a:ea typeface="IBM Plex Sans Medium"/>
                <a:cs typeface="IBM Plex Sans Medium"/>
                <a:sym typeface="IBM Plex Sans Medium"/>
              </a:rPr>
              <a:t>: возвращает текущее значение счетчика производительности, который может использоваться для измерения времени выполнения программы.</a:t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process_time()</a:t>
            </a:r>
            <a:r>
              <a:rPr lang="ru" sz="1500">
                <a:latin typeface="IBM Plex Sans Medium"/>
                <a:ea typeface="IBM Plex Sans Medium"/>
                <a:cs typeface="IBM Plex Sans Medium"/>
                <a:sym typeface="IBM Plex Sans Medium"/>
              </a:rPr>
              <a:t>: возвращает количество секунд, прошедших с момента запуска программы до текущего момента времени.</a:t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825" y="2804075"/>
            <a:ext cx="1802200" cy="225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/>
          <p:nvPr/>
        </p:nvSpPr>
        <p:spPr>
          <a:xfrm>
            <a:off x="1043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723850" y="491625"/>
            <a:ext cx="330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826BE9"/>
                </a:solidFill>
                <a:latin typeface="IBM Plex Sans"/>
                <a:ea typeface="IBM Plex Sans"/>
                <a:cs typeface="IBM Plex Sans"/>
                <a:sym typeface="IBM Plex Sans"/>
              </a:rPr>
              <a:t>t</a:t>
            </a:r>
            <a:r>
              <a:rPr b="1" lang="ru" sz="2200">
                <a:solidFill>
                  <a:srgbClr val="826BE9"/>
                </a:solidFill>
                <a:latin typeface="IBM Plex Sans"/>
                <a:ea typeface="IBM Plex Sans"/>
                <a:cs typeface="IBM Plex Sans"/>
                <a:sym typeface="IBM Plex Sans"/>
              </a:rPr>
              <a:t>ime.localtime()</a:t>
            </a:r>
            <a:endParaRPr b="1" sz="2200">
              <a:solidFill>
                <a:srgbClr val="826BE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723850" y="1068000"/>
            <a:ext cx="7002600" cy="4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- tm_year </a:t>
            </a:r>
            <a:r>
              <a:rPr lang="ru" sz="1500">
                <a:latin typeface="IBM Plex Sans Medium"/>
                <a:ea typeface="IBM Plex Sans Medium"/>
                <a:cs typeface="IBM Plex Sans Medium"/>
                <a:sym typeface="IBM Plex Sans Medium"/>
              </a:rPr>
              <a:t>- год (например, 2023)</a:t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- tm_mon</a:t>
            </a:r>
            <a:r>
              <a:rPr lang="ru" sz="1500">
                <a:latin typeface="IBM Plex Sans Medium"/>
                <a:ea typeface="IBM Plex Sans Medium"/>
                <a:cs typeface="IBM Plex Sans Medium"/>
                <a:sym typeface="IBM Plex Sans Medium"/>
              </a:rPr>
              <a:t> - месяц (от 1 до 12)</a:t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- tm_mday</a:t>
            </a:r>
            <a:r>
              <a:rPr lang="ru" sz="1500">
                <a:latin typeface="IBM Plex Sans Medium"/>
                <a:ea typeface="IBM Plex Sans Medium"/>
                <a:cs typeface="IBM Plex Sans Medium"/>
                <a:sym typeface="IBM Plex Sans Medium"/>
              </a:rPr>
              <a:t> - день месяца (от 1 до 31)</a:t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- tm_hour</a:t>
            </a:r>
            <a:r>
              <a:rPr lang="ru" sz="1500">
                <a:latin typeface="IBM Plex Sans Medium"/>
                <a:ea typeface="IBM Plex Sans Medium"/>
                <a:cs typeface="IBM Plex Sans Medium"/>
                <a:sym typeface="IBM Plex Sans Medium"/>
              </a:rPr>
              <a:t> - час (от 0 до 23)</a:t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- tm_min</a:t>
            </a:r>
            <a:r>
              <a:rPr lang="ru" sz="1500">
                <a:latin typeface="IBM Plex Sans Medium"/>
                <a:ea typeface="IBM Plex Sans Medium"/>
                <a:cs typeface="IBM Plex Sans Medium"/>
                <a:sym typeface="IBM Plex Sans Medium"/>
              </a:rPr>
              <a:t> - минута (от 0 до 59)</a:t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- tm_sec</a:t>
            </a:r>
            <a:r>
              <a:rPr lang="ru" sz="1500">
                <a:latin typeface="IBM Plex Sans Medium"/>
                <a:ea typeface="IBM Plex Sans Medium"/>
                <a:cs typeface="IBM Plex Sans Medium"/>
                <a:sym typeface="IBM Plex Sans Medium"/>
              </a:rPr>
              <a:t> - секунда (от 0 до 61)</a:t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- tm_wday</a:t>
            </a:r>
            <a:r>
              <a:rPr lang="ru" sz="1500">
                <a:latin typeface="IBM Plex Sans Medium"/>
                <a:ea typeface="IBM Plex Sans Medium"/>
                <a:cs typeface="IBM Plex Sans Medium"/>
                <a:sym typeface="IBM Plex Sans Medium"/>
              </a:rPr>
              <a:t> - день недели (от 0 до 6, где 0 - понедельник, 6 - воскресенье)</a:t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- tm_yday</a:t>
            </a:r>
            <a:r>
              <a:rPr lang="ru" sz="1500">
                <a:latin typeface="IBM Plex Sans Medium"/>
                <a:ea typeface="IBM Plex Sans Medium"/>
                <a:cs typeface="IBM Plex Sans Medium"/>
                <a:sym typeface="IBM Plex Sans Medium"/>
              </a:rPr>
              <a:t> - день года (от 1 до 366)</a:t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- tm_isdst</a:t>
            </a:r>
            <a:r>
              <a:rPr lang="ru" sz="1500">
                <a:latin typeface="IBM Plex Sans Medium"/>
                <a:ea typeface="IBM Plex Sans Medium"/>
                <a:cs typeface="IBM Plex Sans Medium"/>
                <a:sym typeface="IBM Plex Sans Medium"/>
              </a:rPr>
              <a:t> - флаг, указывающий на наличие летнего времени (1, если летнее время включено, 0, если летнее время выключено, -1, если неизвестно)</a:t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800" y="2784350"/>
            <a:ext cx="1802200" cy="225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