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IBM Plex Sans"/>
      <p:regular r:id="rId21"/>
      <p:bold r:id="rId22"/>
      <p:italic r:id="rId23"/>
      <p:boldItalic r:id="rId24"/>
    </p:embeddedFont>
    <p:embeddedFont>
      <p:font typeface="IBM Plex Sans Medium"/>
      <p:regular r:id="rId25"/>
      <p:bold r:id="rId26"/>
      <p:italic r:id="rId27"/>
      <p:boldItalic r:id="rId28"/>
    </p:embeddedFont>
    <p:embeddedFont>
      <p:font typeface="IBM Plex Sans SemiBold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IBMPlexSans-bold.fntdata"/><Relationship Id="rId21" Type="http://schemas.openxmlformats.org/officeDocument/2006/relationships/font" Target="fonts/IBMPlexSans-regular.fntdata"/><Relationship Id="rId24" Type="http://schemas.openxmlformats.org/officeDocument/2006/relationships/font" Target="fonts/IBMPlexSans-boldItalic.fntdata"/><Relationship Id="rId23" Type="http://schemas.openxmlformats.org/officeDocument/2006/relationships/font" Target="fonts/IBMPlex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BMPlexSansMedium-bold.fntdata"/><Relationship Id="rId25" Type="http://schemas.openxmlformats.org/officeDocument/2006/relationships/font" Target="fonts/IBMPlexSansMedium-regular.fntdata"/><Relationship Id="rId28" Type="http://schemas.openxmlformats.org/officeDocument/2006/relationships/font" Target="fonts/IBMPlexSansMedium-boldItalic.fntdata"/><Relationship Id="rId27" Type="http://schemas.openxmlformats.org/officeDocument/2006/relationships/font" Target="fonts/IBMPlexSans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IBMPlexSansSemiBo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IBMPlexSansSemiBold-italic.fntdata"/><Relationship Id="rId30" Type="http://schemas.openxmlformats.org/officeDocument/2006/relationships/font" Target="fonts/IBMPlexSansSemiBo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IBMPlexSansSemiBold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f842b703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g12f842b703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2335a382e4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22335a382e4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g22335a382e4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335a382e4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22335a382e4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g22335a382e4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21ce0034f5_0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g221ce0034f5_0_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8b6a60db3d_0_2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g18b6a60db3d_0_2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463b290b71_0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g1463b290b71_0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805bbe4d3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13805bbe4d3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f842b7035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" name="Google Shape;79;g12f842b7035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f842b7035_0_1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g12f842b7035_0_1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75233ec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75233ec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1ce0034f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g221ce0034f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f842b7035_0_1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12f842b7035_0_1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g12f842b7035_0_19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335a382e4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22335a382e4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22335a382e4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8ba31db576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8ba31db576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8e33aa2359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18e33aa2359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g18e33aa2359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2_Титульный слайд">
    <p:bg>
      <p:bgPr>
        <a:solidFill>
          <a:srgbClr val="826BE9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30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1_Титульный слайд">
    <p:bg>
      <p:bgPr>
        <a:solidFill>
          <a:srgbClr val="826BE9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5394" y="724988"/>
            <a:ext cx="8151224" cy="38417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4"/>
          <p:cNvSpPr txBox="1"/>
          <p:nvPr>
            <p:ph type="ctrTitle"/>
          </p:nvPr>
        </p:nvSpPr>
        <p:spPr>
          <a:xfrm>
            <a:off x="3165231" y="1553428"/>
            <a:ext cx="4020000" cy="20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152A"/>
              </a:buClr>
              <a:buSzPts val="3200"/>
              <a:buFont typeface="IBM Plex Sans SemiBold"/>
              <a:buNone/>
              <a:defRPr b="0" sz="3200">
                <a:solidFill>
                  <a:srgbClr val="12152A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55" name="Google Shape;5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4552" y="4536221"/>
            <a:ext cx="1732496" cy="22909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300">
          <p15:clr>
            <a:srgbClr val="FBAE40"/>
          </p15:clr>
        </p15:guide>
        <p15:guide id="2" pos="431">
          <p15:clr>
            <a:srgbClr val="FBAE40"/>
          </p15:clr>
        </p15:guide>
        <p15:guide id="3" pos="5567">
          <p15:clr>
            <a:srgbClr val="FBAE40"/>
          </p15:clr>
        </p15:guide>
        <p15:guide id="4" orient="horz" pos="44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>
  <p:cSld name="Объект с подписью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629841" y="1914525"/>
            <a:ext cx="2949000" cy="24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0" name="Google Shape;60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1" name="Google Shape;61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Два объекта">
  <p:cSld name="2_Два объекта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826BE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/>
        </p:nvSpPr>
        <p:spPr>
          <a:xfrm>
            <a:off x="4051634" y="5441282"/>
            <a:ext cx="685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71" name="Google Shape;7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4552" y="382222"/>
            <a:ext cx="1732496" cy="22909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7"/>
          <p:cNvSpPr txBox="1"/>
          <p:nvPr/>
        </p:nvSpPr>
        <p:spPr>
          <a:xfrm>
            <a:off x="287450" y="2571750"/>
            <a:ext cx="20454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ru" sz="17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Python Start</a:t>
            </a:r>
            <a:endParaRPr b="0" i="0" sz="17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3" name="Google Shape;73;p17"/>
          <p:cNvSpPr txBox="1"/>
          <p:nvPr/>
        </p:nvSpPr>
        <p:spPr>
          <a:xfrm>
            <a:off x="287450" y="1382575"/>
            <a:ext cx="79944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Работа со сторонними API через GET-запросы</a:t>
            </a:r>
            <a:endParaRPr b="1" sz="32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4" name="Google Shape;74;p17"/>
          <p:cNvSpPr txBox="1"/>
          <p:nvPr/>
        </p:nvSpPr>
        <p:spPr>
          <a:xfrm>
            <a:off x="287456" y="4498875"/>
            <a:ext cx="21822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ru" sz="17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Урок №</a:t>
            </a:r>
            <a:r>
              <a:rPr lang="ru" sz="17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50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76" name="Google Shape;7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8896" y="2326946"/>
            <a:ext cx="2432415" cy="2422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52" name="Google Shape;152;p26"/>
          <p:cNvSpPr txBox="1"/>
          <p:nvPr/>
        </p:nvSpPr>
        <p:spPr>
          <a:xfrm>
            <a:off x="4572000" y="1428900"/>
            <a:ext cx="4533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9900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53" name="Google Shape;153;p26"/>
          <p:cNvSpPr txBox="1"/>
          <p:nvPr/>
        </p:nvSpPr>
        <p:spPr>
          <a:xfrm>
            <a:off x="38100" y="439525"/>
            <a:ext cx="910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6"/>
          <p:cNvSpPr txBox="1"/>
          <p:nvPr/>
        </p:nvSpPr>
        <p:spPr>
          <a:xfrm>
            <a:off x="1208750" y="370225"/>
            <a:ext cx="2027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solidFill>
                  <a:srgbClr val="826BE9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HTTP-запрос</a:t>
            </a:r>
            <a:endParaRPr sz="2300">
              <a:solidFill>
                <a:srgbClr val="826BE9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55" name="Google Shape;155;p26"/>
          <p:cNvSpPr txBox="1"/>
          <p:nvPr/>
        </p:nvSpPr>
        <p:spPr>
          <a:xfrm>
            <a:off x="813075" y="1428900"/>
            <a:ext cx="292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40BA2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56" name="Google Shape;156;p26"/>
          <p:cNvSpPr txBox="1"/>
          <p:nvPr/>
        </p:nvSpPr>
        <p:spPr>
          <a:xfrm>
            <a:off x="585600" y="1074175"/>
            <a:ext cx="37983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B2B2B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" sz="1600">
                <a:solidFill>
                  <a:srgbClr val="2B2B2B"/>
                </a:solidFill>
                <a:latin typeface="IBM Plex Sans"/>
                <a:ea typeface="IBM Plex Sans"/>
                <a:cs typeface="IBM Plex Sans"/>
                <a:sym typeface="IBM Plex Sans"/>
              </a:rPr>
              <a:t>(Hypertext Transfer Protocol) запросы</a:t>
            </a:r>
            <a:endParaRPr sz="1600">
              <a:solidFill>
                <a:srgbClr val="2B2B2B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B2B2B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B2B2B"/>
                </a:solidFill>
                <a:latin typeface="IBM Plex Sans"/>
                <a:ea typeface="IBM Plex Sans"/>
                <a:cs typeface="IBM Plex Sans"/>
                <a:sym typeface="IBM Plex Sans"/>
              </a:rPr>
              <a:t> – это способ, с помощью которого клиент (например, браузер) отправляет запрос на сервер для получения ресурса, например, веб-страницы, изображения или другого контента.</a:t>
            </a:r>
            <a:endParaRPr sz="1600">
              <a:solidFill>
                <a:srgbClr val="2B2B2B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B2B2B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3175" y="1215325"/>
            <a:ext cx="3063600" cy="306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64" name="Google Shape;164;p27"/>
          <p:cNvSpPr txBox="1"/>
          <p:nvPr/>
        </p:nvSpPr>
        <p:spPr>
          <a:xfrm>
            <a:off x="4572000" y="1428900"/>
            <a:ext cx="4533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9900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38100" y="439525"/>
            <a:ext cx="910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7"/>
          <p:cNvSpPr txBox="1"/>
          <p:nvPr/>
        </p:nvSpPr>
        <p:spPr>
          <a:xfrm>
            <a:off x="1208750" y="370225"/>
            <a:ext cx="2601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solidFill>
                  <a:srgbClr val="826BE9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Код-состояния</a:t>
            </a:r>
            <a:endParaRPr sz="2300">
              <a:solidFill>
                <a:srgbClr val="826BE9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67" name="Google Shape;167;p27"/>
          <p:cNvSpPr txBox="1"/>
          <p:nvPr/>
        </p:nvSpPr>
        <p:spPr>
          <a:xfrm>
            <a:off x="813075" y="1428900"/>
            <a:ext cx="292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40BA2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68" name="Google Shape;168;p27"/>
          <p:cNvSpPr txBox="1"/>
          <p:nvPr/>
        </p:nvSpPr>
        <p:spPr>
          <a:xfrm>
            <a:off x="610250" y="1263450"/>
            <a:ext cx="37983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B2B2B"/>
                </a:solidFill>
                <a:latin typeface="IBM Plex Sans"/>
                <a:ea typeface="IBM Plex Sans"/>
                <a:cs typeface="IBM Plex Sans"/>
                <a:sym typeface="IBM Plex Sans"/>
              </a:rPr>
              <a:t>1XX — информация</a:t>
            </a:r>
            <a:endParaRPr sz="1600">
              <a:solidFill>
                <a:srgbClr val="2B2B2B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B2B2B"/>
                </a:solidFill>
                <a:latin typeface="IBM Plex Sans"/>
                <a:ea typeface="IBM Plex Sans"/>
                <a:cs typeface="IBM Plex Sans"/>
                <a:sym typeface="IBM Plex Sans"/>
              </a:rPr>
              <a:t>2XX — успешно</a:t>
            </a:r>
            <a:endParaRPr sz="1600">
              <a:solidFill>
                <a:srgbClr val="2B2B2B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B2B2B"/>
                </a:solidFill>
                <a:latin typeface="IBM Plex Sans"/>
                <a:ea typeface="IBM Plex Sans"/>
                <a:cs typeface="IBM Plex Sans"/>
                <a:sym typeface="IBM Plex Sans"/>
              </a:rPr>
              <a:t>3XX — перенаправление</a:t>
            </a:r>
            <a:endParaRPr sz="1600">
              <a:solidFill>
                <a:srgbClr val="2B2B2B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B2B2B"/>
                </a:solidFill>
                <a:latin typeface="IBM Plex Sans"/>
                <a:ea typeface="IBM Plex Sans"/>
                <a:cs typeface="IBM Plex Sans"/>
                <a:sym typeface="IBM Plex Sans"/>
              </a:rPr>
              <a:t>4XX — ошибка клиента (ошибка на вашей стороне)</a:t>
            </a:r>
            <a:endParaRPr sz="1600">
              <a:solidFill>
                <a:srgbClr val="2B2B2B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B2B2B"/>
                </a:solidFill>
                <a:latin typeface="IBM Plex Sans"/>
                <a:ea typeface="IBM Plex Sans"/>
                <a:cs typeface="IBM Plex Sans"/>
                <a:sym typeface="IBM Plex Sans"/>
              </a:rPr>
              <a:t>5XX — ошибка сервера (ошибка на их стороне)</a:t>
            </a:r>
            <a:endParaRPr sz="1600">
              <a:solidFill>
                <a:srgbClr val="2B2B2B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B2B2B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B2B2B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1650" y="839713"/>
            <a:ext cx="3063600" cy="306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/>
          <p:nvPr/>
        </p:nvSpPr>
        <p:spPr>
          <a:xfrm>
            <a:off x="2093" y="-70750"/>
            <a:ext cx="9141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8"/>
          <p:cNvSpPr txBox="1"/>
          <p:nvPr/>
        </p:nvSpPr>
        <p:spPr>
          <a:xfrm>
            <a:off x="451575" y="2352450"/>
            <a:ext cx="8390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Перерыв:)</a:t>
            </a:r>
            <a:endParaRPr sz="2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76" name="Google Shape;176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/>
          <p:nvPr/>
        </p:nvSpPr>
        <p:spPr>
          <a:xfrm>
            <a:off x="1143" y="0"/>
            <a:ext cx="9141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9"/>
          <p:cNvSpPr txBox="1"/>
          <p:nvPr/>
        </p:nvSpPr>
        <p:spPr>
          <a:xfrm>
            <a:off x="1937573" y="2133145"/>
            <a:ext cx="776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Расскажите о своих впечатлениях!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/>
          <p:nvPr/>
        </p:nvSpPr>
        <p:spPr>
          <a:xfrm>
            <a:off x="1143" y="0"/>
            <a:ext cx="9141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30"/>
          <p:cNvSpPr txBox="1"/>
          <p:nvPr/>
        </p:nvSpPr>
        <p:spPr>
          <a:xfrm>
            <a:off x="543053" y="1375145"/>
            <a:ext cx="8019600" cy="3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90" name="Google Shape;190;p30"/>
          <p:cNvSpPr txBox="1"/>
          <p:nvPr/>
        </p:nvSpPr>
        <p:spPr>
          <a:xfrm>
            <a:off x="620848" y="1375145"/>
            <a:ext cx="776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Что будет дальше?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92" name="Google Shape;192;p30"/>
          <p:cNvSpPr txBox="1"/>
          <p:nvPr/>
        </p:nvSpPr>
        <p:spPr>
          <a:xfrm>
            <a:off x="543051" y="2175450"/>
            <a:ext cx="6372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IBM Plex Sans Medium"/>
              <a:buChar char="-"/>
            </a:pPr>
            <a:r>
              <a:rPr lang="ru">
                <a:solidFill>
                  <a:srgbClr val="FFFFFF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 </a:t>
            </a:r>
            <a:r>
              <a:rPr lang="ru" sz="1500">
                <a:solidFill>
                  <a:srgbClr val="FFFFFF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Попрактикуемся в работе  со сторонними API через GET-запросы!</a:t>
            </a:r>
            <a:endParaRPr sz="1500">
              <a:solidFill>
                <a:srgbClr val="FFFFFF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/>
          <p:nvPr/>
        </p:nvSpPr>
        <p:spPr>
          <a:xfrm>
            <a:off x="173943" y="86400"/>
            <a:ext cx="9141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1"/>
          <p:cNvSpPr txBox="1"/>
          <p:nvPr/>
        </p:nvSpPr>
        <p:spPr>
          <a:xfrm>
            <a:off x="689998" y="1006145"/>
            <a:ext cx="776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Домашняя работа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1"/>
          <p:cNvSpPr txBox="1"/>
          <p:nvPr/>
        </p:nvSpPr>
        <p:spPr>
          <a:xfrm>
            <a:off x="689998" y="1770682"/>
            <a:ext cx="77640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Записать 10 фактов про котов в файл cats.txt</a:t>
            </a:r>
            <a:endParaRPr sz="2000">
              <a:solidFill>
                <a:schemeClr val="lt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200" name="Google Shape;200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ctrTitle"/>
          </p:nvPr>
        </p:nvSpPr>
        <p:spPr>
          <a:xfrm>
            <a:off x="3165231" y="1553428"/>
            <a:ext cx="4020000" cy="20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152A"/>
              </a:buClr>
              <a:buSzPts val="3200"/>
              <a:buFont typeface="IBM Plex Sans SemiBold"/>
              <a:buNone/>
            </a:pPr>
            <a:r>
              <a:rPr lang="ru">
                <a:solidFill>
                  <a:srgbClr val="40BA21"/>
                </a:solidFill>
              </a:rPr>
              <a:t>Проверка связи</a:t>
            </a:r>
            <a:endParaRPr>
              <a:solidFill>
                <a:srgbClr val="40BA21"/>
              </a:solidFill>
            </a:endParaRPr>
          </a:p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/>
          <p:nvPr/>
        </p:nvSpPr>
        <p:spPr>
          <a:xfrm>
            <a:off x="1143" y="0"/>
            <a:ext cx="9141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543053" y="1375145"/>
            <a:ext cx="8019600" cy="3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9" name="Google Shape;89;p19"/>
          <p:cNvSpPr txBox="1"/>
          <p:nvPr/>
        </p:nvSpPr>
        <p:spPr>
          <a:xfrm>
            <a:off x="690098" y="1375145"/>
            <a:ext cx="776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На этом занятии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9"/>
          <p:cNvSpPr txBox="1"/>
          <p:nvPr/>
        </p:nvSpPr>
        <p:spPr>
          <a:xfrm>
            <a:off x="690100" y="2156803"/>
            <a:ext cx="7764000" cy="28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BM Plex Sans"/>
              <a:buChar char="❏"/>
            </a:pPr>
            <a:r>
              <a:rPr lang="ru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узнаем, что такое API</a:t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BM Plex Sans"/>
              <a:buChar char="❏"/>
            </a:pPr>
            <a:r>
              <a:rPr lang="ru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познакомимся с библиотекой Requests</a:t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BM Plex Sans"/>
              <a:buChar char="❏"/>
            </a:pPr>
            <a:r>
              <a:rPr lang="ru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попрактикуемся в работе с API</a:t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724" y="0"/>
            <a:ext cx="843856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0"/>
          <p:cNvSpPr txBox="1"/>
          <p:nvPr/>
        </p:nvSpPr>
        <p:spPr>
          <a:xfrm>
            <a:off x="3426625" y="3061925"/>
            <a:ext cx="4103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40BA2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Проверка домашнего задания</a:t>
            </a:r>
            <a:endParaRPr sz="27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/>
          <p:nvPr/>
        </p:nvSpPr>
        <p:spPr>
          <a:xfrm>
            <a:off x="1143" y="0"/>
            <a:ext cx="9141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1"/>
          <p:cNvSpPr txBox="1"/>
          <p:nvPr/>
        </p:nvSpPr>
        <p:spPr>
          <a:xfrm>
            <a:off x="543053" y="1375145"/>
            <a:ext cx="8019600" cy="3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5" name="Google Shape;105;p21"/>
          <p:cNvSpPr txBox="1"/>
          <p:nvPr/>
        </p:nvSpPr>
        <p:spPr>
          <a:xfrm>
            <a:off x="670848" y="1174870"/>
            <a:ext cx="776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Вопросы: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1"/>
          <p:cNvSpPr txBox="1"/>
          <p:nvPr/>
        </p:nvSpPr>
        <p:spPr>
          <a:xfrm>
            <a:off x="690000" y="1865503"/>
            <a:ext cx="7764000" cy="28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BM Plex Sans"/>
              <a:buChar char="❏"/>
            </a:pPr>
            <a:r>
              <a:rPr lang="ru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Как импортировать свой модуль в код?</a:t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BM Plex Sans"/>
              <a:buChar char="❏"/>
            </a:pPr>
            <a:r>
              <a:rPr lang="ru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Зачем нужен @wraps?</a:t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BM Plex Sans"/>
              <a:buChar char="❏"/>
            </a:pPr>
            <a:r>
              <a:rPr lang="ru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Для чего нужен модуль openpyxml?</a:t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14" name="Google Shape;114;p22"/>
          <p:cNvSpPr txBox="1"/>
          <p:nvPr/>
        </p:nvSpPr>
        <p:spPr>
          <a:xfrm>
            <a:off x="-69250" y="581475"/>
            <a:ext cx="47154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" sz="2500">
                <a:solidFill>
                  <a:srgbClr val="12152A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Сервер</a:t>
            </a:r>
            <a:endParaRPr sz="2500">
              <a:solidFill>
                <a:srgbClr val="12152A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15" name="Google Shape;115;p22"/>
          <p:cNvSpPr txBox="1"/>
          <p:nvPr/>
        </p:nvSpPr>
        <p:spPr>
          <a:xfrm>
            <a:off x="447075" y="1598450"/>
            <a:ext cx="39369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IBM Plex Sans"/>
                <a:ea typeface="IBM Plex Sans"/>
                <a:cs typeface="IBM Plex Sans"/>
                <a:sym typeface="IBM Plex Sans"/>
              </a:rPr>
              <a:t>– это компьютер или программное обеспечение, которые беспрерывно работают и обрабатывают входящие данные</a:t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3350" y="1191775"/>
            <a:ext cx="3133925" cy="31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23" name="Google Shape;123;p23"/>
          <p:cNvSpPr txBox="1"/>
          <p:nvPr/>
        </p:nvSpPr>
        <p:spPr>
          <a:xfrm>
            <a:off x="-69250" y="581475"/>
            <a:ext cx="47154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" sz="2500">
                <a:solidFill>
                  <a:srgbClr val="12152A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Сервер</a:t>
            </a:r>
            <a:endParaRPr sz="2500">
              <a:solidFill>
                <a:srgbClr val="12152A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447075" y="1598450"/>
            <a:ext cx="39369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IBM Plex Sans"/>
                <a:ea typeface="IBM Plex Sans"/>
                <a:cs typeface="IBM Plex Sans"/>
                <a:sym typeface="IBM Plex Sans"/>
              </a:rPr>
              <a:t>Когда мы пишем адрес какой-то страницы в поисковике, мы отправляем запрос на сервер, как только браузер получает ответ от сервера он интерпретирует код и отображает страницу.</a:t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5675" y="1631775"/>
            <a:ext cx="3431100" cy="178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31" name="Google Shape;131;p24"/>
          <p:cNvSpPr txBox="1"/>
          <p:nvPr/>
        </p:nvSpPr>
        <p:spPr>
          <a:xfrm>
            <a:off x="775675" y="1935250"/>
            <a:ext cx="778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—  это набор инструкций, протоколов, стандартов и инструментов, которые позволяют разработчикам создавать программное обеспечение, которое может взаимодействовать с другими программами и сервисами.</a:t>
            </a:r>
            <a:endParaRPr sz="1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32" name="Google Shape;132;p24"/>
          <p:cNvSpPr txBox="1"/>
          <p:nvPr/>
        </p:nvSpPr>
        <p:spPr>
          <a:xfrm>
            <a:off x="1877150" y="673475"/>
            <a:ext cx="46974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826BE9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API</a:t>
            </a:r>
            <a:endParaRPr sz="2400">
              <a:solidFill>
                <a:srgbClr val="826BE9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826BE9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(Application Programming Interface)</a:t>
            </a:r>
            <a:endParaRPr sz="1700">
              <a:solidFill>
                <a:srgbClr val="826BE9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3775" y="2971475"/>
            <a:ext cx="1980050" cy="198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40" name="Google Shape;140;p25"/>
          <p:cNvSpPr txBox="1"/>
          <p:nvPr/>
        </p:nvSpPr>
        <p:spPr>
          <a:xfrm>
            <a:off x="4572000" y="1428900"/>
            <a:ext cx="4533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9900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41" name="Google Shape;141;p25"/>
          <p:cNvSpPr txBox="1"/>
          <p:nvPr/>
        </p:nvSpPr>
        <p:spPr>
          <a:xfrm>
            <a:off x="38100" y="439525"/>
            <a:ext cx="910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5"/>
          <p:cNvSpPr txBox="1"/>
          <p:nvPr/>
        </p:nvSpPr>
        <p:spPr>
          <a:xfrm>
            <a:off x="1208750" y="370225"/>
            <a:ext cx="2027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solidFill>
                  <a:srgbClr val="826BE9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API-сервер</a:t>
            </a:r>
            <a:endParaRPr sz="2300">
              <a:solidFill>
                <a:srgbClr val="826BE9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43" name="Google Shape;143;p25"/>
          <p:cNvSpPr txBox="1"/>
          <p:nvPr/>
        </p:nvSpPr>
        <p:spPr>
          <a:xfrm>
            <a:off x="813075" y="1428900"/>
            <a:ext cx="292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40BA2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852650" y="1103850"/>
            <a:ext cx="32838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2B2B2B"/>
                </a:solidFill>
                <a:latin typeface="IBM Plex Sans"/>
                <a:ea typeface="IBM Plex Sans"/>
                <a:cs typeface="IBM Plex Sans"/>
                <a:sym typeface="IBM Plex Sans"/>
              </a:rPr>
              <a:t>– сервер это программное обеспечение, которое предоставляет интерфейс для работы с API. Когда клиент отправляет запрос на API-сервер, сервер обрабатывает этот запрос и возвращает ответ. </a:t>
            </a:r>
            <a:endParaRPr sz="1600">
              <a:solidFill>
                <a:srgbClr val="2B2B2B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3175" y="1215325"/>
            <a:ext cx="3063600" cy="306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