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4"/>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07282700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31861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41447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56508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1818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39128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79324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28639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2696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54549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44811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89367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5176499"/>
          </a:xfrm>
          <a:prstGeom prst="rect">
            <a:avLst/>
          </a:prstGeom>
          <a:gradFill>
            <a:gsLst>
              <a:gs pos="0">
                <a:srgbClr val="003171"/>
              </a:gs>
              <a:gs pos="100000">
                <a:srgbClr val="549FFF"/>
              </a:gs>
            </a:gsLst>
            <a:lin ang="7920000" scaled="0"/>
          </a:gradFill>
          <a:ln>
            <a:noFill/>
          </a:ln>
        </p:spPr>
        <p:txBody>
          <a:bodyPr lIns="91425" tIns="45700" rIns="91425" bIns="45700" anchor="ctr" anchorCtr="0">
            <a:noAutofit/>
          </a:bodyPr>
          <a:lstStyle/>
          <a:p>
            <a:pPr>
              <a:spcBef>
                <a:spcPts val="0"/>
              </a:spcBef>
              <a:buNone/>
            </a:pPr>
            <a:endParaRPr/>
          </a:p>
        </p:txBody>
      </p:sp>
      <p:sp>
        <p:nvSpPr>
          <p:cNvPr id="9" name="Shape 9"/>
          <p:cNvSpPr/>
          <p:nvPr/>
        </p:nvSpPr>
        <p:spPr>
          <a:xfrm flipH="1">
            <a:off x="-3832" y="12039"/>
            <a:ext cx="10925833" cy="5165065"/>
          </a:xfrm>
          <a:custGeom>
            <a:avLst/>
            <a:gdLst/>
            <a:ahLst/>
            <a:cxnLst/>
            <a:rect l="0" t="0" r="0" b="0"/>
            <a:pathLst>
              <a:path w="24279631" h="6863875" extrusionOk="0">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40784"/>
                </a:srgbClr>
              </a:gs>
              <a:gs pos="41000">
                <a:srgbClr val="003171">
                  <a:alpha val="94901"/>
                </a:srgbClr>
              </a:gs>
              <a:gs pos="100000">
                <a:srgbClr val="003171">
                  <a:alpha val="94901"/>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10" name="Shape 10"/>
          <p:cNvSpPr/>
          <p:nvPr/>
        </p:nvSpPr>
        <p:spPr>
          <a:xfrm flipH="1">
            <a:off x="14659" y="660"/>
            <a:ext cx="10500940" cy="5165065"/>
          </a:xfrm>
          <a:custGeom>
            <a:avLst/>
            <a:gdLst/>
            <a:ahLst/>
            <a:cxnLst/>
            <a:rect l="0" t="0" r="0" b="0"/>
            <a:pathLst>
              <a:path w="24279631" h="6863875" extrusionOk="0">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b" anchorCtr="0">
            <a:noAutofit/>
          </a:bodyPr>
          <a:lstStyle/>
          <a:p>
            <a:pPr>
              <a:spcBef>
                <a:spcPts val="0"/>
              </a:spcBef>
              <a:buNone/>
            </a:pPr>
            <a:endParaRPr/>
          </a:p>
        </p:txBody>
      </p:sp>
      <p:sp>
        <p:nvSpPr>
          <p:cNvPr id="11" name="Shape 11"/>
          <p:cNvSpPr/>
          <p:nvPr/>
        </p:nvSpPr>
        <p:spPr>
          <a:xfrm>
            <a:off x="-846666" y="-661"/>
            <a:ext cx="2167466" cy="5176308"/>
          </a:xfrm>
          <a:custGeom>
            <a:avLst/>
            <a:gdLst/>
            <a:ahLst/>
            <a:cxnLst/>
            <a:rect l="0" t="0" r="0" b="0"/>
            <a:pathLst>
              <a:path w="2167467" h="6180667" extrusionOk="0">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lIns="91425" tIns="45700" rIns="91425" bIns="45700" anchor="ctr" anchorCtr="0">
            <a:noAutofit/>
          </a:bodyPr>
          <a:lstStyle/>
          <a:p>
            <a:pPr>
              <a:spcBef>
                <a:spcPts val="0"/>
              </a:spcBef>
              <a:buNone/>
            </a:pPr>
            <a:endParaRPr/>
          </a:p>
        </p:txBody>
      </p:sp>
      <p:sp>
        <p:nvSpPr>
          <p:cNvPr id="12" name="Shape 12"/>
          <p:cNvSpPr/>
          <p:nvPr/>
        </p:nvSpPr>
        <p:spPr>
          <a:xfrm rot="10800000" flipH="1">
            <a:off x="-524933" y="131"/>
            <a:ext cx="1403434" cy="5176308"/>
          </a:xfrm>
          <a:custGeom>
            <a:avLst/>
            <a:gdLst/>
            <a:ahLst/>
            <a:cxnLst/>
            <a:rect l="0" t="0" r="0" b="0"/>
            <a:pathLst>
              <a:path w="2167467" h="6180667" extrusionOk="0">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lIns="91425" tIns="45700" rIns="91425" bIns="45700" anchor="ctr" anchorCtr="0">
            <a:noAutofit/>
          </a:bodyPr>
          <a:lstStyle/>
          <a:p>
            <a:pPr>
              <a:spcBef>
                <a:spcPts val="0"/>
              </a:spcBef>
              <a:buNone/>
            </a:pPr>
            <a:endParaRPr/>
          </a:p>
        </p:txBody>
      </p:sp>
      <p:sp>
        <p:nvSpPr>
          <p:cNvPr id="13" name="Shape 13"/>
          <p:cNvSpPr txBox="1">
            <a:spLocks noGrp="1"/>
          </p:cNvSpPr>
          <p:nvPr>
            <p:ph type="ctrTitle"/>
          </p:nvPr>
        </p:nvSpPr>
        <p:spPr>
          <a:xfrm>
            <a:off x="1082040" y="1242060"/>
            <a:ext cx="7050900" cy="1102500"/>
          </a:xfrm>
          <a:prstGeom prst="rect">
            <a:avLst/>
          </a:prstGeom>
        </p:spPr>
        <p:txBody>
          <a:bodyPr lIns="91425" tIns="91425" rIns="91425" bIns="91425" anchor="b" anchorCtr="0"/>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1082040" y="2423159"/>
            <a:ext cx="7035899" cy="694199"/>
          </a:xfrm>
          <a:prstGeom prst="rect">
            <a:avLst/>
          </a:prstGeom>
        </p:spPr>
        <p:txBody>
          <a:bodyPr lIns="91425" tIns="91425" rIns="91425" bIns="91425" anchor="t" anchorCtr="0"/>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p:nvPr/>
        </p:nvSpPr>
        <p:spPr>
          <a:xfrm rot="10800000" flipH="1">
            <a:off x="-348182" y="-16424"/>
            <a:ext cx="1723519" cy="5159924"/>
          </a:xfrm>
          <a:custGeom>
            <a:avLst/>
            <a:gdLst/>
            <a:ahLst/>
            <a:cxnLst/>
            <a:rect l="0" t="0" r="0" b="0"/>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17" name="Shape 17"/>
          <p:cNvSpPr txBox="1">
            <a:spLocks noGrp="1"/>
          </p:cNvSpPr>
          <p:nvPr>
            <p:ph type="body" idx="1"/>
          </p:nvPr>
        </p:nvSpPr>
        <p:spPr>
          <a:xfrm>
            <a:off x="457200" y="1244242"/>
            <a:ext cx="8229600"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p:nvPr/>
        </p:nvSpPr>
        <p:spPr>
          <a:xfrm rot="10800000" flipH="1">
            <a:off x="-1118653" y="774"/>
            <a:ext cx="3100650" cy="5142725"/>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19" name="Shape 19"/>
          <p:cNvSpPr/>
          <p:nvPr/>
        </p:nvSpPr>
        <p:spPr>
          <a:xfrm rot="10800000">
            <a:off x="8088846" y="-9550"/>
            <a:ext cx="1100667" cy="5153050"/>
          </a:xfrm>
          <a:custGeom>
            <a:avLst/>
            <a:gdLst/>
            <a:ahLst/>
            <a:cxnLst/>
            <a:rect l="0" t="0" r="0" b="0"/>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lIns="91425" tIns="45700" rIns="91425" bIns="45700" anchor="ctr" anchorCtr="0">
            <a:noAutofit/>
          </a:bodyPr>
          <a:lstStyle/>
          <a:p>
            <a:pPr>
              <a:spcBef>
                <a:spcPts val="0"/>
              </a:spcBef>
              <a:buNone/>
            </a:pPr>
            <a:endParaRPr/>
          </a:p>
        </p:txBody>
      </p:sp>
      <p:sp>
        <p:nvSpPr>
          <p:cNvPr id="20" name="Shape 20"/>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p:nvPr/>
        </p:nvSpPr>
        <p:spPr>
          <a:xfrm rot="10800000" flipH="1">
            <a:off x="-348182" y="-16424"/>
            <a:ext cx="1723519" cy="5159924"/>
          </a:xfrm>
          <a:custGeom>
            <a:avLst/>
            <a:gdLst/>
            <a:ahLst/>
            <a:cxnLst/>
            <a:rect l="0" t="0" r="0" b="0"/>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23" name="Shape 23"/>
          <p:cNvSpPr/>
          <p:nvPr/>
        </p:nvSpPr>
        <p:spPr>
          <a:xfrm rot="10800000" flipH="1">
            <a:off x="-1118653" y="774"/>
            <a:ext cx="3100650" cy="5142725"/>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24" name="Shape 24"/>
          <p:cNvSpPr/>
          <p:nvPr/>
        </p:nvSpPr>
        <p:spPr>
          <a:xfrm rot="10800000">
            <a:off x="8088846" y="-9550"/>
            <a:ext cx="1100667" cy="5153050"/>
          </a:xfrm>
          <a:custGeom>
            <a:avLst/>
            <a:gdLst/>
            <a:ahLst/>
            <a:cxnLst/>
            <a:rect l="0" t="0" r="0" b="0"/>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lIns="91425" tIns="45700" rIns="91425" bIns="45700" anchor="ctr" anchorCtr="0">
            <a:noAutofit/>
          </a:bodyPr>
          <a:lstStyle/>
          <a:p>
            <a:pPr>
              <a:spcBef>
                <a:spcPts val="0"/>
              </a:spcBef>
              <a:buNone/>
            </a:pPr>
            <a:endParaRPr/>
          </a:p>
        </p:txBody>
      </p:sp>
      <p:sp>
        <p:nvSpPr>
          <p:cNvPr id="25" name="Shape 25"/>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body" idx="1"/>
          </p:nvPr>
        </p:nvSpPr>
        <p:spPr>
          <a:xfrm>
            <a:off x="457200" y="1244242"/>
            <a:ext cx="4038599" cy="3630300"/>
          </a:xfrm>
          <a:prstGeom prst="rect">
            <a:avLst/>
          </a:prstGeom>
        </p:spPr>
        <p:txBody>
          <a:bodyPr lIns="91425" tIns="91425" rIns="91425" b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a:endParaRPr/>
          </a:p>
        </p:txBody>
      </p:sp>
      <p:sp>
        <p:nvSpPr>
          <p:cNvPr id="27" name="Shape 27"/>
          <p:cNvSpPr txBox="1">
            <a:spLocks noGrp="1"/>
          </p:cNvSpPr>
          <p:nvPr>
            <p:ph type="body" idx="2"/>
          </p:nvPr>
        </p:nvSpPr>
        <p:spPr>
          <a:xfrm>
            <a:off x="4648200" y="1244242"/>
            <a:ext cx="4038599" cy="3630300"/>
          </a:xfrm>
          <a:prstGeom prst="rect">
            <a:avLst/>
          </a:prstGeom>
        </p:spPr>
        <p:txBody>
          <a:bodyPr lIns="91425" tIns="91425" rIns="91425" b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p:nvPr/>
        </p:nvSpPr>
        <p:spPr>
          <a:xfrm rot="10800000" flipH="1">
            <a:off x="-348182" y="-16424"/>
            <a:ext cx="1723519" cy="5159924"/>
          </a:xfrm>
          <a:custGeom>
            <a:avLst/>
            <a:gdLst/>
            <a:ahLst/>
            <a:cxnLst/>
            <a:rect l="0" t="0" r="0" b="0"/>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30" name="Shape 30"/>
          <p:cNvSpPr/>
          <p:nvPr/>
        </p:nvSpPr>
        <p:spPr>
          <a:xfrm rot="10800000" flipH="1">
            <a:off x="-1118653" y="774"/>
            <a:ext cx="3100650" cy="5142725"/>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31" name="Shape 31"/>
          <p:cNvSpPr/>
          <p:nvPr/>
        </p:nvSpPr>
        <p:spPr>
          <a:xfrm rot="10800000">
            <a:off x="8088846" y="-9550"/>
            <a:ext cx="1100667" cy="5153050"/>
          </a:xfrm>
          <a:custGeom>
            <a:avLst/>
            <a:gdLst/>
            <a:ahLst/>
            <a:cxnLst/>
            <a:rect l="0" t="0" r="0" b="0"/>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lIns="91425" tIns="45700" rIns="91425" bIns="45700" anchor="ctr" anchorCtr="0">
            <a:noAutofit/>
          </a:bodyPr>
          <a:lstStyle/>
          <a:p>
            <a:pPr>
              <a:spcBef>
                <a:spcPts val="0"/>
              </a:spcBef>
              <a:buNone/>
            </a:pPr>
            <a:endParaRPr/>
          </a:p>
        </p:txBody>
      </p:sp>
      <p:sp>
        <p:nvSpPr>
          <p:cNvPr id="32" name="Shape 32"/>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3"/>
        <p:cNvGrpSpPr/>
        <p:nvPr/>
      </p:nvGrpSpPr>
      <p:grpSpPr>
        <a:xfrm>
          <a:off x="0" y="0"/>
          <a:ext cx="0" cy="0"/>
          <a:chOff x="0" y="0"/>
          <a:chExt cx="0" cy="0"/>
        </a:xfrm>
      </p:grpSpPr>
      <p:grpSp>
        <p:nvGrpSpPr>
          <p:cNvPr id="34" name="Shape 34"/>
          <p:cNvGrpSpPr/>
          <p:nvPr/>
        </p:nvGrpSpPr>
        <p:grpSpPr>
          <a:xfrm>
            <a:off x="-6264" y="3700039"/>
            <a:ext cx="9150267" cy="2325488"/>
            <a:chOff x="-6264" y="4933386"/>
            <a:chExt cx="9150267" cy="3100650"/>
          </a:xfrm>
        </p:grpSpPr>
        <p:sp>
          <p:nvSpPr>
            <p:cNvPr id="35" name="Shape 35"/>
            <p:cNvSpPr/>
            <p:nvPr/>
          </p:nvSpPr>
          <p:spPr>
            <a:xfrm>
              <a:off x="-7" y="5537200"/>
              <a:ext cx="9144008" cy="1574769"/>
            </a:xfrm>
            <a:custGeom>
              <a:avLst/>
              <a:gdLst/>
              <a:ahLst/>
              <a:cxnLst/>
              <a:rect l="0" t="0" r="0" b="0"/>
              <a:pathLst>
                <a:path w="9144009" h="1257301" extrusionOk="0">
                  <a:moveTo>
                    <a:pt x="5" y="266700"/>
                  </a:moveTo>
                  <a:cubicBezTo>
                    <a:pt x="8115305" y="1257301"/>
                    <a:pt x="7620009" y="0"/>
                    <a:pt x="9144009" y="186267"/>
                  </a:cubicBezTo>
                  <a:cubicBezTo>
                    <a:pt x="9144008" y="441678"/>
                    <a:pt x="9143998" y="818763"/>
                    <a:pt x="9143997" y="1074174"/>
                  </a:cubicBezTo>
                  <a:lnTo>
                    <a:pt x="0" y="1086874"/>
                  </a:lnTo>
                  <a:cubicBezTo>
                    <a:pt x="0" y="854041"/>
                    <a:pt x="5" y="499533"/>
                    <a:pt x="5" y="266700"/>
                  </a:cubicBezTo>
                  <a:close/>
                </a:path>
              </a:pathLst>
            </a:custGeom>
            <a:gradFill>
              <a:gsLst>
                <a:gs pos="0">
                  <a:srgbClr val="549FFF"/>
                </a:gs>
                <a:gs pos="100000">
                  <a:srgbClr val="003171">
                    <a:alpha val="51764"/>
                  </a:srgbClr>
                </a:gs>
              </a:gsLst>
              <a:path path="circle">
                <a:fillToRect l="50000" t="50000" r="50000" b="50000"/>
              </a:path>
              <a:tileRect/>
            </a:gradFill>
            <a:ln>
              <a:noFill/>
            </a:ln>
          </p:spPr>
          <p:txBody>
            <a:bodyPr lIns="91425" tIns="45700" rIns="91425" bIns="45700" anchor="ctr" anchorCtr="0">
              <a:noAutofit/>
            </a:bodyPr>
            <a:lstStyle/>
            <a:p>
              <a:pPr>
                <a:spcBef>
                  <a:spcPts val="0"/>
                </a:spcBef>
                <a:buNone/>
              </a:pPr>
              <a:endParaRPr/>
            </a:p>
          </p:txBody>
        </p:sp>
        <p:sp>
          <p:nvSpPr>
            <p:cNvPr id="36" name="Shape 36"/>
            <p:cNvSpPr/>
            <p:nvPr/>
          </p:nvSpPr>
          <p:spPr>
            <a:xfrm rot="5400000" flipH="1">
              <a:off x="3018543" y="1908578"/>
              <a:ext cx="3100650" cy="9150266"/>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78823"/>
                  </a:srgbClr>
                </a:gs>
                <a:gs pos="41000">
                  <a:srgbClr val="003171">
                    <a:alpha val="78823"/>
                  </a:srgbClr>
                </a:gs>
                <a:gs pos="100000">
                  <a:srgbClr val="003171">
                    <a:alpha val="78823"/>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37" name="Shape 37"/>
            <p:cNvSpPr/>
            <p:nvPr/>
          </p:nvSpPr>
          <p:spPr>
            <a:xfrm>
              <a:off x="-7" y="5740400"/>
              <a:ext cx="9144010" cy="1574769"/>
            </a:xfrm>
            <a:custGeom>
              <a:avLst/>
              <a:gdLst/>
              <a:ahLst/>
              <a:cxnLst/>
              <a:rect l="0" t="0" r="0" b="0"/>
              <a:pathLst>
                <a:path w="9144011" h="1257301" extrusionOk="0">
                  <a:moveTo>
                    <a:pt x="7" y="266700"/>
                  </a:moveTo>
                  <a:cubicBezTo>
                    <a:pt x="8115307" y="1257301"/>
                    <a:pt x="7620011" y="0"/>
                    <a:pt x="9144011" y="186267"/>
                  </a:cubicBezTo>
                  <a:lnTo>
                    <a:pt x="9144011" y="921775"/>
                  </a:lnTo>
                  <a:lnTo>
                    <a:pt x="0" y="931914"/>
                  </a:lnTo>
                  <a:cubicBezTo>
                    <a:pt x="0" y="699081"/>
                    <a:pt x="7" y="499533"/>
                    <a:pt x="7" y="266700"/>
                  </a:cubicBezTo>
                  <a:close/>
                </a:path>
              </a:pathLst>
            </a:custGeom>
            <a:gradFill>
              <a:gsLst>
                <a:gs pos="0">
                  <a:srgbClr val="549FFF">
                    <a:alpha val="81960"/>
                  </a:srgbClr>
                </a:gs>
                <a:gs pos="100000">
                  <a:srgbClr val="003171">
                    <a:alpha val="81960"/>
                  </a:srgbClr>
                </a:gs>
              </a:gsLst>
              <a:path path="circle">
                <a:fillToRect l="50000" t="50000" r="50000" b="50000"/>
              </a:path>
              <a:tileRect/>
            </a:gradFill>
            <a:ln>
              <a:noFill/>
            </a:ln>
          </p:spPr>
          <p:txBody>
            <a:bodyPr lIns="91425" tIns="45700" rIns="91425" bIns="45700" anchor="ctr" anchorCtr="0">
              <a:noAutofit/>
            </a:bodyPr>
            <a:lstStyle/>
            <a:p>
              <a:pPr>
                <a:spcBef>
                  <a:spcPts val="0"/>
                </a:spcBef>
                <a:buNone/>
              </a:pPr>
              <a:endParaRPr/>
            </a:p>
          </p:txBody>
        </p:sp>
      </p:grpSp>
      <p:sp>
        <p:nvSpPr>
          <p:cNvPr id="38" name="Shape 38"/>
          <p:cNvSpPr txBox="1">
            <a:spLocks noGrp="1"/>
          </p:cNvSpPr>
          <p:nvPr>
            <p:ph type="body" idx="1"/>
          </p:nvPr>
        </p:nvSpPr>
        <p:spPr>
          <a:xfrm>
            <a:off x="1792288" y="4025503"/>
            <a:ext cx="5486399" cy="603599"/>
          </a:xfrm>
          <a:prstGeom prst="rect">
            <a:avLst/>
          </a:prstGeom>
        </p:spPr>
        <p:txBody>
          <a:bodyPr lIns="91425" tIns="91425" rIns="91425" bIns="91425" anchor="ctr" anchorCtr="0"/>
          <a:lstStyle>
            <a:lvl1pPr algn="ctr">
              <a:spcBef>
                <a:spcPts val="0"/>
              </a:spcBef>
              <a:buSzPct val="100000"/>
              <a:buNone/>
              <a:defRPr sz="24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994200"/>
          </a:xfrm>
          <a:prstGeom prst="rect">
            <a:avLst/>
          </a:prstGeom>
          <a:noFill/>
          <a:ln>
            <a:noFill/>
          </a:ln>
        </p:spPr>
        <p:txBody>
          <a:bodyPr lIns="91425" tIns="91425" rIns="91425" bIns="91425" anchor="b" anchorCtr="0"/>
          <a:lstStyle>
            <a:lvl1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1pPr>
            <a:lvl2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2pPr>
            <a:lvl3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9pPr>
          </a:lstStyle>
          <a:p>
            <a:endParaRPr/>
          </a:p>
        </p:txBody>
      </p:sp>
      <p:sp>
        <p:nvSpPr>
          <p:cNvPr id="6" name="Shape 6"/>
          <p:cNvSpPr txBox="1">
            <a:spLocks noGrp="1"/>
          </p:cNvSpPr>
          <p:nvPr>
            <p:ph type="body" idx="1"/>
          </p:nvPr>
        </p:nvSpPr>
        <p:spPr>
          <a:xfrm>
            <a:off x="457200" y="1295400"/>
            <a:ext cx="8229600" cy="3394500"/>
          </a:xfrm>
          <a:prstGeom prst="rect">
            <a:avLst/>
          </a:prstGeom>
          <a:noFill/>
          <a:ln>
            <a:noFill/>
          </a:ln>
        </p:spPr>
        <p:txBody>
          <a:bodyPr lIns="91425" tIns="91425" rIns="91425" bIns="91425" anchor="t" anchorCtr="0"/>
          <a:lstStyle>
            <a:lvl1pPr>
              <a:spcBef>
                <a:spcPts val="0"/>
              </a:spcBef>
              <a:buClr>
                <a:schemeClr val="dk2"/>
              </a:buClr>
              <a:buSzPct val="100000"/>
              <a:buFont typeface="Trebuchet MS"/>
              <a:defRPr sz="3200">
                <a:solidFill>
                  <a:schemeClr val="dk2"/>
                </a:solidFill>
                <a:latin typeface="Trebuchet MS"/>
                <a:ea typeface="Trebuchet MS"/>
                <a:cs typeface="Trebuchet MS"/>
                <a:sym typeface="Trebuchet MS"/>
              </a:defRPr>
            </a:lvl1pPr>
            <a:lvl2pPr>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bm.com/developerworks/library/mo-android-mobiledata-app/#N1021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ode.google.com/p/achartengine/downloads/list" TargetMode="External"/><Relationship Id="rId4" Type="http://schemas.openxmlformats.org/officeDocument/2006/relationships/hyperlink" Target="http://wptrafficanalyzer.in/blog/android-drawing-bar-chart-using-achartengin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0"/>
        <p:cNvGrpSpPr/>
        <p:nvPr/>
      </p:nvGrpSpPr>
      <p:grpSpPr>
        <a:xfrm>
          <a:off x="0" y="0"/>
          <a:ext cx="0" cy="0"/>
          <a:chOff x="0" y="0"/>
          <a:chExt cx="0" cy="0"/>
        </a:xfrm>
      </p:grpSpPr>
      <p:sp>
        <p:nvSpPr>
          <p:cNvPr id="41" name="Shape 41"/>
          <p:cNvSpPr txBox="1">
            <a:spLocks noGrp="1"/>
          </p:cNvSpPr>
          <p:nvPr>
            <p:ph type="ctrTitle"/>
          </p:nvPr>
        </p:nvSpPr>
        <p:spPr>
          <a:xfrm>
            <a:off x="1082040" y="1242060"/>
            <a:ext cx="7050900" cy="1102500"/>
          </a:xfrm>
          <a:prstGeom prst="rect">
            <a:avLst/>
          </a:prstGeom>
          <a:solidFill>
            <a:srgbClr val="6AA84F"/>
          </a:solidFill>
        </p:spPr>
        <p:txBody>
          <a:bodyPr lIns="91425" tIns="91425" rIns="91425" bIns="91425" anchor="b" anchorCtr="0">
            <a:noAutofit/>
          </a:bodyPr>
          <a:lstStyle/>
          <a:p>
            <a:pPr algn="ctr">
              <a:spcBef>
                <a:spcPts val="0"/>
              </a:spcBef>
              <a:buNone/>
            </a:pPr>
            <a:r>
              <a:rPr lang="en">
                <a:solidFill>
                  <a:srgbClr val="980000"/>
                </a:solidFill>
              </a:rPr>
              <a:t>Activity Log</a:t>
            </a:r>
          </a:p>
        </p:txBody>
      </p:sp>
      <p:sp>
        <p:nvSpPr>
          <p:cNvPr id="42" name="Shape 42"/>
          <p:cNvSpPr txBox="1">
            <a:spLocks noGrp="1"/>
          </p:cNvSpPr>
          <p:nvPr>
            <p:ph type="subTitle" idx="1"/>
          </p:nvPr>
        </p:nvSpPr>
        <p:spPr>
          <a:xfrm>
            <a:off x="4726450" y="2936075"/>
            <a:ext cx="4417499" cy="1897499"/>
          </a:xfrm>
          <a:prstGeom prst="rect">
            <a:avLst/>
          </a:prstGeom>
        </p:spPr>
        <p:txBody>
          <a:bodyPr lIns="91425" tIns="91425" rIns="91425" bIns="91425" anchor="t" anchorCtr="0">
            <a:noAutofit/>
          </a:bodyPr>
          <a:lstStyle/>
          <a:p>
            <a:pPr algn="l" rtl="0">
              <a:spcBef>
                <a:spcPts val="0"/>
              </a:spcBef>
              <a:buNone/>
            </a:pPr>
            <a:r>
              <a:rPr lang="en" sz="3000" b="1">
                <a:solidFill>
                  <a:srgbClr val="6AA84F"/>
                </a:solidFill>
              </a:rPr>
              <a:t>By:</a:t>
            </a:r>
          </a:p>
          <a:p>
            <a:pPr algn="l" rtl="0">
              <a:spcBef>
                <a:spcPts val="0"/>
              </a:spcBef>
              <a:buNone/>
            </a:pPr>
            <a:r>
              <a:rPr lang="en" b="1">
                <a:solidFill>
                  <a:srgbClr val="CCCCCC"/>
                </a:solidFill>
              </a:rPr>
              <a:t>Praneeth Paruchuri</a:t>
            </a:r>
          </a:p>
          <a:p>
            <a:pPr algn="l" rtl="0">
              <a:spcBef>
                <a:spcPts val="0"/>
              </a:spcBef>
              <a:buNone/>
            </a:pPr>
            <a:r>
              <a:rPr lang="en" b="1">
                <a:solidFill>
                  <a:srgbClr val="CCCCCC"/>
                </a:solidFill>
              </a:rPr>
              <a:t>Mounika karampudi</a:t>
            </a:r>
          </a:p>
          <a:p>
            <a:pPr algn="l" rtl="0">
              <a:spcBef>
                <a:spcPts val="0"/>
              </a:spcBef>
              <a:buNone/>
            </a:pPr>
            <a:r>
              <a:rPr lang="en" b="1">
                <a:solidFill>
                  <a:srgbClr val="CCCCCC"/>
                </a:solidFill>
              </a:rPr>
              <a:t>Divya Sree Vintha</a:t>
            </a:r>
          </a:p>
          <a:p>
            <a:pPr algn="l">
              <a:spcBef>
                <a:spcPts val="0"/>
              </a:spcBef>
              <a:buNone/>
            </a:pPr>
            <a:r>
              <a:rPr lang="en" b="1">
                <a:solidFill>
                  <a:srgbClr val="CCCCCC"/>
                </a:solidFill>
              </a:rPr>
              <a:t>Sivaji Ganesh Kandimalla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57200" y="282178"/>
            <a:ext cx="8229600" cy="994200"/>
          </a:xfrm>
          <a:prstGeom prst="rect">
            <a:avLst/>
          </a:prstGeom>
        </p:spPr>
        <p:txBody>
          <a:bodyPr lIns="91425" tIns="91425" rIns="91425" bIns="91425" anchor="b" anchorCtr="0">
            <a:noAutofit/>
          </a:bodyPr>
          <a:lstStyle/>
          <a:p>
            <a:pPr>
              <a:spcBef>
                <a:spcPts val="0"/>
              </a:spcBef>
              <a:buNone/>
            </a:pPr>
            <a:r>
              <a:rPr lang="en">
                <a:solidFill>
                  <a:srgbClr val="980000"/>
                </a:solidFill>
              </a:rPr>
              <a:t>Limitations/Future Work</a:t>
            </a:r>
          </a:p>
        </p:txBody>
      </p:sp>
      <p:sp>
        <p:nvSpPr>
          <p:cNvPr id="90" name="Shape 90"/>
          <p:cNvSpPr txBox="1">
            <a:spLocks noGrp="1"/>
          </p:cNvSpPr>
          <p:nvPr>
            <p:ph type="body" idx="1"/>
          </p:nvPr>
        </p:nvSpPr>
        <p:spPr>
          <a:xfrm>
            <a:off x="457200" y="1244242"/>
            <a:ext cx="8229600" cy="3630300"/>
          </a:xfrm>
          <a:prstGeom prst="rect">
            <a:avLst/>
          </a:prstGeom>
        </p:spPr>
        <p:txBody>
          <a:bodyPr lIns="91425" tIns="91425" rIns="91425" bIns="91425" anchor="t" anchorCtr="0">
            <a:noAutofit/>
          </a:bodyPr>
          <a:lstStyle/>
          <a:p>
            <a:pPr marL="457200" lvl="0" indent="-342900" rtl="0">
              <a:spcBef>
                <a:spcPts val="0"/>
              </a:spcBef>
              <a:buClr>
                <a:schemeClr val="dk2"/>
              </a:buClr>
              <a:buSzPct val="100000"/>
              <a:buFont typeface="Trebuchet MS"/>
              <a:buChar char="●"/>
            </a:pPr>
            <a:r>
              <a:rPr lang="en" sz="1800" b="1"/>
              <a:t>This application doesn’t run as a background service yet, so collecting data right now for every hour is not possible. We had to use dummy data to show the working of the application.</a:t>
            </a:r>
          </a:p>
          <a:p>
            <a:pPr lvl="0" rtl="0">
              <a:spcBef>
                <a:spcPts val="0"/>
              </a:spcBef>
              <a:buNone/>
            </a:pPr>
            <a:endParaRPr sz="1800" b="1"/>
          </a:p>
          <a:p>
            <a:pPr marL="457200" lvl="0" indent="-342900" rtl="0">
              <a:spcBef>
                <a:spcPts val="0"/>
              </a:spcBef>
              <a:buClr>
                <a:schemeClr val="dk2"/>
              </a:buClr>
              <a:buSzPct val="100000"/>
              <a:buFont typeface="Trebuchet MS"/>
              <a:buChar char="●"/>
            </a:pPr>
            <a:r>
              <a:rPr lang="en" sz="1800" b="1"/>
              <a:t>Once the application is closed and reopened the timer would’ve stopped and started again, so the app has to be running continuously for at least an hour to push an update to the cloud. </a:t>
            </a:r>
          </a:p>
          <a:p>
            <a:pPr lvl="0" rtl="0">
              <a:spcBef>
                <a:spcPts val="0"/>
              </a:spcBef>
              <a:buNone/>
            </a:pPr>
            <a:endParaRPr sz="1800" b="1"/>
          </a:p>
          <a:p>
            <a:pPr marL="457200" lvl="0" indent="-342900">
              <a:spcBef>
                <a:spcPts val="0"/>
              </a:spcBef>
              <a:buClr>
                <a:schemeClr val="dk2"/>
              </a:buClr>
              <a:buSzPct val="100000"/>
              <a:buFont typeface="Trebuchet MS"/>
              <a:buChar char="●"/>
            </a:pPr>
            <a:r>
              <a:rPr lang="en" sz="1800" b="1"/>
              <a:t>The UI can see a lot of improvemen</a:t>
            </a:r>
            <a:r>
              <a:rPr lang="en" sz="1800"/>
              <a:t>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05978"/>
            <a:ext cx="8229600" cy="994200"/>
          </a:xfrm>
          <a:prstGeom prst="rect">
            <a:avLst/>
          </a:prstGeom>
        </p:spPr>
        <p:txBody>
          <a:bodyPr lIns="91425" tIns="91425" rIns="91425" bIns="91425" anchor="b" anchorCtr="0">
            <a:noAutofit/>
          </a:bodyPr>
          <a:lstStyle/>
          <a:p>
            <a:pPr>
              <a:spcBef>
                <a:spcPts val="0"/>
              </a:spcBef>
              <a:buNone/>
            </a:pPr>
            <a:r>
              <a:rPr lang="en">
                <a:solidFill>
                  <a:srgbClr val="980000"/>
                </a:solidFill>
              </a:rPr>
              <a:t>References</a:t>
            </a:r>
          </a:p>
        </p:txBody>
      </p:sp>
      <p:sp>
        <p:nvSpPr>
          <p:cNvPr id="96" name="Shape 96"/>
          <p:cNvSpPr txBox="1">
            <a:spLocks noGrp="1"/>
          </p:cNvSpPr>
          <p:nvPr>
            <p:ph type="body" idx="1"/>
          </p:nvPr>
        </p:nvSpPr>
        <p:spPr>
          <a:xfrm>
            <a:off x="457200" y="1244242"/>
            <a:ext cx="8229600" cy="3630300"/>
          </a:xfrm>
          <a:prstGeom prst="rect">
            <a:avLst/>
          </a:prstGeom>
          <a:solidFill>
            <a:schemeClr val="accent1"/>
          </a:solidFill>
        </p:spPr>
        <p:txBody>
          <a:bodyPr lIns="91425" tIns="91425" rIns="91425" bIns="91425" anchor="t" anchorCtr="0">
            <a:noAutofit/>
          </a:bodyPr>
          <a:lstStyle/>
          <a:p>
            <a:pPr lvl="0" rtl="0">
              <a:spcBef>
                <a:spcPts val="0"/>
              </a:spcBef>
              <a:buClr>
                <a:schemeClr val="dk1"/>
              </a:buClr>
              <a:buSzPct val="45833"/>
              <a:buFont typeface="Arial"/>
              <a:buNone/>
            </a:pPr>
            <a:r>
              <a:rPr lang="en" sz="2400" u="sng">
                <a:solidFill>
                  <a:srgbClr val="1155CC"/>
                </a:solidFill>
                <a:latin typeface="Arial"/>
                <a:ea typeface="Arial"/>
                <a:cs typeface="Arial"/>
                <a:sym typeface="Arial"/>
                <a:hlinkClick r:id="rId3"/>
              </a:rPr>
              <a:t>https://www.ibm.com/developerworks/library/mo-android-mobiledata-app/#N1021F</a:t>
            </a:r>
          </a:p>
          <a:p>
            <a:pPr lvl="0" rtl="0">
              <a:spcBef>
                <a:spcPts val="0"/>
              </a:spcBef>
              <a:buClr>
                <a:schemeClr val="dk1"/>
              </a:buClr>
              <a:buFont typeface="Arial"/>
              <a:buNone/>
            </a:pPr>
            <a:endParaRPr sz="2400" u="sng">
              <a:solidFill>
                <a:srgbClr val="1155CC"/>
              </a:solidFill>
              <a:latin typeface="Arial"/>
              <a:ea typeface="Arial"/>
              <a:cs typeface="Arial"/>
              <a:sym typeface="Arial"/>
              <a:hlinkClick r:id="rId3"/>
            </a:endParaRPr>
          </a:p>
          <a:p>
            <a:pPr lvl="0" rtl="0">
              <a:spcBef>
                <a:spcPts val="0"/>
              </a:spcBef>
              <a:buNone/>
            </a:pPr>
            <a:r>
              <a:rPr lang="en" sz="2400" u="sng">
                <a:solidFill>
                  <a:srgbClr val="1155CC"/>
                </a:solidFill>
                <a:latin typeface="Arial"/>
                <a:ea typeface="Arial"/>
                <a:cs typeface="Arial"/>
                <a:sym typeface="Arial"/>
                <a:hlinkClick r:id="rId4"/>
              </a:rPr>
              <a:t>http://wptrafficanalyzer.in/blog/android-drawing-bar-chart-using-achartengine/</a:t>
            </a:r>
          </a:p>
          <a:p>
            <a:pPr lvl="0" rtl="0">
              <a:spcBef>
                <a:spcPts val="0"/>
              </a:spcBef>
              <a:buNone/>
            </a:pPr>
            <a:endParaRPr sz="2400"/>
          </a:p>
          <a:p>
            <a:pPr lvl="0" rtl="0">
              <a:spcBef>
                <a:spcPts val="0"/>
              </a:spcBef>
              <a:buClr>
                <a:schemeClr val="dk1"/>
              </a:buClr>
              <a:buSzPct val="45833"/>
              <a:buFont typeface="Arial"/>
              <a:buNone/>
            </a:pPr>
            <a:r>
              <a:rPr lang="en" sz="2400" u="sng">
                <a:solidFill>
                  <a:srgbClr val="1155CC"/>
                </a:solidFill>
                <a:latin typeface="Arial"/>
                <a:ea typeface="Arial"/>
                <a:cs typeface="Arial"/>
                <a:sym typeface="Arial"/>
                <a:hlinkClick r:id="rId5"/>
              </a:rPr>
              <a:t>https://code.google.com/p/achartengine/downloads/list</a:t>
            </a:r>
          </a:p>
          <a:p>
            <a:pPr>
              <a:spcBef>
                <a:spcPts val="0"/>
              </a:spcBef>
              <a:buNone/>
            </a:pPr>
            <a:endParaRPr sz="240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1792300" y="1646777"/>
            <a:ext cx="5486399" cy="1026600"/>
          </a:xfrm>
          <a:prstGeom prst="rect">
            <a:avLst/>
          </a:prstGeom>
        </p:spPr>
        <p:txBody>
          <a:bodyPr lIns="91425" tIns="91425" rIns="91425" bIns="91425" anchor="ctr" anchorCtr="0">
            <a:noAutofit/>
          </a:bodyPr>
          <a:lstStyle/>
          <a:p>
            <a:pPr>
              <a:spcBef>
                <a:spcPts val="0"/>
              </a:spcBef>
              <a:buNone/>
            </a:pPr>
            <a:r>
              <a:rPr lang="en" sz="7200" b="1"/>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46"/>
        <p:cNvGrpSpPr/>
        <p:nvPr/>
      </p:nvGrpSpPr>
      <p:grpSpPr>
        <a:xfrm>
          <a:off x="0" y="0"/>
          <a:ext cx="0" cy="0"/>
          <a:chOff x="0" y="0"/>
          <a:chExt cx="0" cy="0"/>
        </a:xfrm>
      </p:grpSpPr>
      <p:sp>
        <p:nvSpPr>
          <p:cNvPr id="47" name="Shape 47"/>
          <p:cNvSpPr txBox="1">
            <a:spLocks noGrp="1"/>
          </p:cNvSpPr>
          <p:nvPr>
            <p:ph type="ctrTitle"/>
          </p:nvPr>
        </p:nvSpPr>
        <p:spPr>
          <a:xfrm>
            <a:off x="-691100" y="404750"/>
            <a:ext cx="6466499" cy="506999"/>
          </a:xfrm>
          <a:prstGeom prst="rect">
            <a:avLst/>
          </a:prstGeom>
        </p:spPr>
        <p:txBody>
          <a:bodyPr lIns="91425" tIns="91425" rIns="91425" bIns="91425" anchor="b" anchorCtr="0">
            <a:noAutofit/>
          </a:bodyPr>
          <a:lstStyle/>
          <a:p>
            <a:pPr>
              <a:spcBef>
                <a:spcPts val="0"/>
              </a:spcBef>
              <a:buNone/>
            </a:pPr>
            <a:r>
              <a:rPr lang="en">
                <a:solidFill>
                  <a:srgbClr val="980000"/>
                </a:solidFill>
              </a:rPr>
              <a:t>Introduction</a:t>
            </a:r>
          </a:p>
        </p:txBody>
      </p:sp>
      <p:sp>
        <p:nvSpPr>
          <p:cNvPr id="48" name="Shape 48"/>
          <p:cNvSpPr txBox="1">
            <a:spLocks noGrp="1"/>
          </p:cNvSpPr>
          <p:nvPr>
            <p:ph type="subTitle" idx="1"/>
          </p:nvPr>
        </p:nvSpPr>
        <p:spPr>
          <a:xfrm>
            <a:off x="462300" y="1022250"/>
            <a:ext cx="7772400" cy="3389399"/>
          </a:xfrm>
          <a:prstGeom prst="rect">
            <a:avLst/>
          </a:prstGeom>
        </p:spPr>
        <p:txBody>
          <a:bodyPr lIns="91425" tIns="91425" rIns="91425" bIns="91425" anchor="t" anchorCtr="0">
            <a:noAutofit/>
          </a:bodyPr>
          <a:lstStyle/>
          <a:p>
            <a:pPr lvl="0" algn="l" rtl="0">
              <a:spcBef>
                <a:spcPts val="0"/>
              </a:spcBef>
              <a:buNone/>
            </a:pPr>
            <a:endParaRPr dirty="0"/>
          </a:p>
          <a:p>
            <a:pPr marL="457200" lvl="0" indent="-381000" algn="l" rtl="0">
              <a:spcBef>
                <a:spcPts val="0"/>
              </a:spcBef>
              <a:buClr>
                <a:schemeClr val="lt1"/>
              </a:buClr>
              <a:buSzPct val="100000"/>
              <a:buFont typeface="Trebuchet MS"/>
              <a:buChar char="●"/>
            </a:pPr>
            <a:r>
              <a:rPr lang="en" dirty="0"/>
              <a:t>In this modernized world, fitness plays an important role in our daily lives. </a:t>
            </a:r>
          </a:p>
          <a:p>
            <a:pPr lvl="0" algn="l" rtl="0">
              <a:spcBef>
                <a:spcPts val="0"/>
              </a:spcBef>
              <a:buNone/>
            </a:pPr>
            <a:endParaRPr dirty="0"/>
          </a:p>
          <a:p>
            <a:pPr marL="457200" lvl="0" indent="-381000" algn="l" rtl="0">
              <a:spcBef>
                <a:spcPts val="0"/>
              </a:spcBef>
              <a:buClr>
                <a:schemeClr val="lt1"/>
              </a:buClr>
              <a:buSzPct val="100000"/>
              <a:buFont typeface="Trebuchet MS"/>
              <a:buChar char="●"/>
            </a:pPr>
            <a:r>
              <a:rPr lang="en" dirty="0"/>
              <a:t>A smart phone application which </a:t>
            </a:r>
            <a:r>
              <a:rPr lang="en" dirty="0" smtClean="0"/>
              <a:t>shows how active a person is throughout the day</a:t>
            </a:r>
            <a:r>
              <a:rPr lang="en" dirty="0" smtClean="0"/>
              <a:t>.</a:t>
            </a:r>
            <a:endParaRPr lang="en" dirty="0"/>
          </a:p>
          <a:p>
            <a:pPr lvl="0" algn="l" rtl="0">
              <a:spcBef>
                <a:spcPts val="0"/>
              </a:spcBef>
              <a:buNone/>
            </a:pPr>
            <a:endParaRPr dirty="0"/>
          </a:p>
          <a:p>
            <a:pPr lvl="0" algn="l" rtl="0">
              <a:spcBef>
                <a:spcPts val="0"/>
              </a:spcBef>
              <a:buNone/>
            </a:pPr>
            <a:endParaRPr dirty="0"/>
          </a:p>
          <a:p>
            <a:pPr lvl="0" algn="l" rtl="0">
              <a:spcBef>
                <a:spcPts val="0"/>
              </a:spcBef>
              <a:buNone/>
            </a:pPr>
            <a:endParaRPr dirty="0"/>
          </a:p>
          <a:p>
            <a:pPr lvl="0" algn="l" rtl="0">
              <a:spcBef>
                <a:spcPts val="0"/>
              </a:spcBef>
              <a:buNone/>
            </a:pPr>
            <a:endParaRPr dirty="0"/>
          </a:p>
          <a:p>
            <a:pPr lvl="0" algn="l" rtl="0">
              <a:spcBef>
                <a:spcPts val="0"/>
              </a:spcBef>
              <a:buNone/>
            </a:pPr>
            <a:endParaRPr dirty="0"/>
          </a:p>
          <a:p>
            <a:pPr lvl="0" algn="l" rtl="0">
              <a:spcBef>
                <a:spcPts val="0"/>
              </a:spcBef>
              <a:buNone/>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Font typeface="Trebuchet MS"/>
              <a:buChar char="●"/>
            </a:pPr>
            <a:endParaRPr dirty="0"/>
          </a:p>
          <a:p>
            <a:pPr marL="457200" lvl="0" indent="-381000" algn="l" rtl="0">
              <a:spcBef>
                <a:spcPts val="0"/>
              </a:spcBef>
              <a:buClr>
                <a:schemeClr val="lt1"/>
              </a:buClr>
              <a:buSzPct val="100000"/>
              <a:buFont typeface="Trebuchet MS"/>
              <a:buChar char="●"/>
            </a:pPr>
            <a:r>
              <a:rPr lang="en" dirty="0"/>
              <a:t>addiction of smart phones which can be controlled and used to maintain the daily fitness activities.</a:t>
            </a:r>
          </a:p>
          <a:p>
            <a:pPr lvl="0" algn="l" rtl="0">
              <a:spcBef>
                <a:spcPts val="0"/>
              </a:spcBef>
              <a:buNone/>
            </a:pPr>
            <a:endParaRPr dirty="0"/>
          </a:p>
          <a:p>
            <a:pPr marL="457200" lvl="0" indent="-381000" algn="l">
              <a:spcBef>
                <a:spcPts val="0"/>
              </a:spcBef>
              <a:buClr>
                <a:schemeClr val="lt1"/>
              </a:buClr>
              <a:buSzPct val="100000"/>
              <a:buFont typeface="Trebuchet MS"/>
              <a:buChar char="●"/>
            </a:pPr>
            <a:r>
              <a:rPr lang="en" dirty="0"/>
              <a:t>We have created a mobile cloud application on Bluemix.</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05978"/>
            <a:ext cx="8229600" cy="994200"/>
          </a:xfrm>
          <a:prstGeom prst="rect">
            <a:avLst/>
          </a:prstGeom>
        </p:spPr>
        <p:txBody>
          <a:bodyPr lIns="91425" tIns="91425" rIns="91425" bIns="91425" anchor="b" anchorCtr="0">
            <a:noAutofit/>
          </a:bodyPr>
          <a:lstStyle/>
          <a:p>
            <a:pPr>
              <a:spcBef>
                <a:spcPts val="0"/>
              </a:spcBef>
              <a:buNone/>
            </a:pPr>
            <a:r>
              <a:rPr lang="en">
                <a:solidFill>
                  <a:srgbClr val="980000"/>
                </a:solidFill>
              </a:rPr>
              <a:t>IDEA..</a:t>
            </a:r>
          </a:p>
        </p:txBody>
      </p:sp>
      <p:sp>
        <p:nvSpPr>
          <p:cNvPr id="54" name="Shape 54"/>
          <p:cNvSpPr txBox="1">
            <a:spLocks noGrp="1"/>
          </p:cNvSpPr>
          <p:nvPr>
            <p:ph type="body" idx="1"/>
          </p:nvPr>
        </p:nvSpPr>
        <p:spPr>
          <a:xfrm>
            <a:off x="457200" y="1244242"/>
            <a:ext cx="8229600" cy="3630300"/>
          </a:xfrm>
          <a:prstGeom prst="rect">
            <a:avLst/>
          </a:prstGeom>
        </p:spPr>
        <p:txBody>
          <a:bodyPr lIns="91425" tIns="91425" rIns="91425" bIns="91425" anchor="t" anchorCtr="0">
            <a:noAutofit/>
          </a:bodyPr>
          <a:lstStyle/>
          <a:p>
            <a:pPr marL="457200" lvl="0" indent="-431800" rtl="0">
              <a:spcBef>
                <a:spcPts val="0"/>
              </a:spcBef>
              <a:buClr>
                <a:schemeClr val="dk2"/>
              </a:buClr>
              <a:buSzPct val="100000"/>
              <a:buFont typeface="Arial"/>
              <a:buChar char="●"/>
            </a:pPr>
            <a:r>
              <a:rPr lang="en" sz="2800" dirty="0"/>
              <a:t>Daily activeness of a person can be measured using smartphone movements based on the accelerometer readings of the smart phone.</a:t>
            </a:r>
          </a:p>
          <a:p>
            <a:pPr marL="457200" lvl="0" indent="-431800" rtl="0">
              <a:spcBef>
                <a:spcPts val="0"/>
              </a:spcBef>
              <a:buClr>
                <a:schemeClr val="dk2"/>
              </a:buClr>
              <a:buSzPct val="100000"/>
              <a:buFont typeface="Arial"/>
              <a:buChar char="●"/>
            </a:pPr>
            <a:r>
              <a:rPr lang="en" sz="2800" dirty="0"/>
              <a:t>Activeness is calculated </a:t>
            </a:r>
            <a:r>
              <a:rPr lang="en" sz="2800" dirty="0" smtClean="0"/>
              <a:t>using the difference in</a:t>
            </a:r>
            <a:r>
              <a:rPr lang="en-US" sz="2800" dirty="0" smtClean="0"/>
              <a:t> t</a:t>
            </a:r>
            <a:r>
              <a:rPr lang="en" sz="2800" dirty="0" smtClean="0"/>
              <a:t>he x,y,z values and the </a:t>
            </a:r>
            <a:r>
              <a:rPr lang="en" sz="2800" dirty="0" smtClean="0"/>
              <a:t>time</a:t>
            </a:r>
            <a:r>
              <a:rPr lang="en" sz="2800" dirty="0"/>
              <a:t> </a:t>
            </a:r>
            <a:r>
              <a:rPr lang="en" sz="2800" dirty="0" smtClean="0"/>
              <a:t>for the change</a:t>
            </a:r>
            <a:r>
              <a:rPr lang="en" sz="2800" dirty="0" smtClean="0"/>
              <a:t> </a:t>
            </a:r>
            <a:r>
              <a:rPr lang="en" sz="2800" dirty="0"/>
              <a:t>and a graph is plotted based on these readings.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457200" y="1244242"/>
            <a:ext cx="8229600" cy="3630300"/>
          </a:xfrm>
          <a:prstGeom prst="rect">
            <a:avLst/>
          </a:prstGeom>
        </p:spPr>
        <p:txBody>
          <a:bodyPr lIns="91425" tIns="91425" rIns="91425" bIns="91425" anchor="t" anchorCtr="0">
            <a:noAutofit/>
          </a:bodyPr>
          <a:lstStyle/>
          <a:p>
            <a:pPr marL="457200" lvl="0" indent="-431800" rtl="0">
              <a:spcBef>
                <a:spcPts val="0"/>
              </a:spcBef>
              <a:buClr>
                <a:schemeClr val="dk2"/>
              </a:buClr>
              <a:buSzPct val="100000"/>
              <a:buFont typeface="Arial"/>
              <a:buChar char="●"/>
            </a:pPr>
            <a:r>
              <a:rPr lang="en" b="1"/>
              <a:t>Users can analyze their physical work based on the points and the graph plotted.</a:t>
            </a:r>
          </a:p>
          <a:p>
            <a:pPr lvl="0" rtl="0">
              <a:spcBef>
                <a:spcPts val="0"/>
              </a:spcBef>
              <a:buNone/>
            </a:pPr>
            <a:endParaRPr b="1"/>
          </a:p>
          <a:p>
            <a:pPr marL="457200" lvl="0" indent="-431800">
              <a:spcBef>
                <a:spcPts val="0"/>
              </a:spcBef>
              <a:buClr>
                <a:schemeClr val="dk2"/>
              </a:buClr>
              <a:buSzPct val="100000"/>
              <a:buFont typeface="Arial"/>
              <a:buChar char="●"/>
            </a:pPr>
            <a:r>
              <a:rPr lang="en" b="1"/>
              <a:t>This can be used in analyzing user’s idle time and work time.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05978"/>
            <a:ext cx="8229600" cy="994200"/>
          </a:xfrm>
          <a:prstGeom prst="rect">
            <a:avLst/>
          </a:prstGeom>
        </p:spPr>
        <p:txBody>
          <a:bodyPr lIns="91425" tIns="91425" rIns="91425" bIns="91425" anchor="b" anchorCtr="0">
            <a:noAutofit/>
          </a:bodyPr>
          <a:lstStyle/>
          <a:p>
            <a:pPr>
              <a:spcBef>
                <a:spcPts val="0"/>
              </a:spcBef>
              <a:buNone/>
            </a:pPr>
            <a:r>
              <a:rPr lang="en">
                <a:solidFill>
                  <a:srgbClr val="980000"/>
                </a:solidFill>
              </a:rPr>
              <a:t>Working Model</a:t>
            </a:r>
          </a:p>
        </p:txBody>
      </p:sp>
      <p:sp>
        <p:nvSpPr>
          <p:cNvPr id="65" name="Shape 65"/>
          <p:cNvSpPr txBox="1">
            <a:spLocks noGrp="1"/>
          </p:cNvSpPr>
          <p:nvPr>
            <p:ph type="body" idx="1"/>
          </p:nvPr>
        </p:nvSpPr>
        <p:spPr>
          <a:xfrm>
            <a:off x="457200" y="1244242"/>
            <a:ext cx="8229600" cy="3630300"/>
          </a:xfrm>
          <a:prstGeom prst="rect">
            <a:avLst/>
          </a:prstGeom>
        </p:spPr>
        <p:txBody>
          <a:bodyPr lIns="91425" tIns="91425" rIns="91425" bIns="91425" anchor="t" anchorCtr="0">
            <a:noAutofit/>
          </a:bodyPr>
          <a:lstStyle/>
          <a:p>
            <a:pPr marL="457200" lvl="0" indent="-431800" rtl="0">
              <a:spcBef>
                <a:spcPts val="0"/>
              </a:spcBef>
              <a:buClr>
                <a:schemeClr val="dk2"/>
              </a:buClr>
              <a:buSzPct val="100000"/>
              <a:buFont typeface="Arial"/>
              <a:buChar char="●"/>
            </a:pPr>
            <a:r>
              <a:rPr lang="en"/>
              <a:t>More the phone movement, more the points you gain.</a:t>
            </a:r>
          </a:p>
          <a:p>
            <a:pPr marL="914400" lvl="1" indent="-406400" rtl="0">
              <a:spcBef>
                <a:spcPts val="0"/>
              </a:spcBef>
              <a:buClr>
                <a:schemeClr val="dk2"/>
              </a:buClr>
              <a:buSzPct val="87500"/>
              <a:buFont typeface="Courier New"/>
              <a:buChar char="o"/>
            </a:pPr>
            <a:r>
              <a:rPr lang="en"/>
              <a:t>The accelerometer readings i.e,X,Y,Z values are collected from the phone movements.</a:t>
            </a:r>
          </a:p>
          <a:p>
            <a:pPr marL="914400" lvl="1" indent="-406400">
              <a:spcBef>
                <a:spcPts val="0"/>
              </a:spcBef>
              <a:buClr>
                <a:schemeClr val="dk2"/>
              </a:buClr>
              <a:buSzPct val="87500"/>
              <a:buFont typeface="Courier New"/>
              <a:buChar char="o"/>
            </a:pPr>
            <a:r>
              <a:rPr lang="en"/>
              <a:t>A threshold value is set and if the readings reach the threshold value, points are gained else no points are awarded.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05978"/>
            <a:ext cx="8229600" cy="994200"/>
          </a:xfrm>
          <a:prstGeom prst="rect">
            <a:avLst/>
          </a:prstGeom>
        </p:spPr>
        <p:txBody>
          <a:bodyPr lIns="91425" tIns="91425" rIns="91425" bIns="91425" anchor="b" anchorCtr="0">
            <a:noAutofit/>
          </a:bodyPr>
          <a:lstStyle/>
          <a:p>
            <a:pPr>
              <a:spcBef>
                <a:spcPts val="0"/>
              </a:spcBef>
              <a:buNone/>
            </a:pPr>
            <a:r>
              <a:rPr lang="en">
                <a:solidFill>
                  <a:srgbClr val="980000"/>
                </a:solidFill>
              </a:rPr>
              <a:t>Timer...</a:t>
            </a:r>
          </a:p>
        </p:txBody>
      </p:sp>
      <p:sp>
        <p:nvSpPr>
          <p:cNvPr id="71" name="Shape 71"/>
          <p:cNvSpPr txBox="1">
            <a:spLocks noGrp="1"/>
          </p:cNvSpPr>
          <p:nvPr>
            <p:ph type="body" idx="1"/>
          </p:nvPr>
        </p:nvSpPr>
        <p:spPr>
          <a:xfrm>
            <a:off x="457200" y="1244242"/>
            <a:ext cx="8229600" cy="3630300"/>
          </a:xfrm>
          <a:prstGeom prst="rect">
            <a:avLst/>
          </a:prstGeom>
        </p:spPr>
        <p:txBody>
          <a:bodyPr lIns="91425" tIns="91425" rIns="91425" bIns="91425" anchor="t" anchorCtr="0">
            <a:noAutofit/>
          </a:bodyPr>
          <a:lstStyle/>
          <a:p>
            <a:pPr rtl="0">
              <a:spcBef>
                <a:spcPts val="0"/>
              </a:spcBef>
              <a:buNone/>
            </a:pPr>
            <a:endParaRPr/>
          </a:p>
          <a:p>
            <a:pPr rtl="0">
              <a:spcBef>
                <a:spcPts val="0"/>
              </a:spcBef>
              <a:buNone/>
            </a:pPr>
            <a:endParaRPr/>
          </a:p>
          <a:p>
            <a:pPr marL="457200" lvl="0" indent="-431800" rtl="0">
              <a:spcBef>
                <a:spcPts val="0"/>
              </a:spcBef>
              <a:buClr>
                <a:schemeClr val="dk2"/>
              </a:buClr>
              <a:buSzPct val="100000"/>
              <a:buFont typeface="Trebuchet MS"/>
              <a:buChar char="➢"/>
            </a:pPr>
            <a:r>
              <a:rPr lang="en"/>
              <a:t>We also have a timer which updates the data every hour automatically to the Cloud.</a:t>
            </a:r>
          </a:p>
          <a:p>
            <a:pPr lvl="0">
              <a:spcBef>
                <a:spcPts val="0"/>
              </a:spcBef>
              <a:buNone/>
            </a:pP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05978"/>
            <a:ext cx="8229600" cy="994200"/>
          </a:xfrm>
          <a:prstGeom prst="rect">
            <a:avLst/>
          </a:prstGeom>
        </p:spPr>
        <p:txBody>
          <a:bodyPr lIns="91425" tIns="91425" rIns="91425" bIns="91425" anchor="b" anchorCtr="0">
            <a:noAutofit/>
          </a:bodyPr>
          <a:lstStyle/>
          <a:p>
            <a:pPr>
              <a:spcBef>
                <a:spcPts val="0"/>
              </a:spcBef>
              <a:buNone/>
            </a:pPr>
            <a:endParaRPr/>
          </a:p>
        </p:txBody>
      </p:sp>
      <p:sp>
        <p:nvSpPr>
          <p:cNvPr id="77" name="Shape 77"/>
          <p:cNvSpPr txBox="1">
            <a:spLocks noGrp="1"/>
          </p:cNvSpPr>
          <p:nvPr>
            <p:ph type="body" idx="1"/>
          </p:nvPr>
        </p:nvSpPr>
        <p:spPr>
          <a:xfrm>
            <a:off x="457200" y="1244242"/>
            <a:ext cx="8229600" cy="3630300"/>
          </a:xfrm>
          <a:prstGeom prst="rect">
            <a:avLst/>
          </a:prstGeom>
        </p:spPr>
        <p:txBody>
          <a:bodyPr lIns="91425" tIns="91425" rIns="91425" bIns="91425" anchor="t" anchorCtr="0">
            <a:noAutofit/>
          </a:bodyPr>
          <a:lstStyle/>
          <a:p>
            <a:pPr>
              <a:spcBef>
                <a:spcPts val="0"/>
              </a:spcBef>
              <a:buNone/>
            </a:pPr>
            <a:endParaRPr/>
          </a:p>
        </p:txBody>
      </p:sp>
      <p:pic>
        <p:nvPicPr>
          <p:cNvPr id="78" name="Shape 78"/>
          <p:cNvPicPr preferRelativeResize="0"/>
          <p:nvPr/>
        </p:nvPicPr>
        <p:blipFill>
          <a:blip r:embed="rId3">
            <a:alphaModFix/>
          </a:blip>
          <a:stretch>
            <a:fillRect/>
          </a:stretch>
        </p:blipFill>
        <p:spPr>
          <a:xfrm>
            <a:off x="147400" y="205975"/>
            <a:ext cx="8587700" cy="466857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740" y="200024"/>
            <a:ext cx="2893219" cy="4371975"/>
          </a:xfrm>
          <a:prstGeom prst="rect">
            <a:avLst/>
          </a:prstGeom>
        </p:spPr>
      </p:pic>
    </p:spTree>
    <p:extLst>
      <p:ext uri="{BB962C8B-B14F-4D97-AF65-F5344CB8AC3E}">
        <p14:creationId xmlns:p14="http://schemas.microsoft.com/office/powerpoint/2010/main" val="2815042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05978"/>
            <a:ext cx="8229600" cy="994200"/>
          </a:xfrm>
          <a:prstGeom prst="rect">
            <a:avLst/>
          </a:prstGeom>
        </p:spPr>
        <p:txBody>
          <a:bodyPr lIns="91425" tIns="91425" rIns="91425" bIns="91425" anchor="b" anchorCtr="0">
            <a:noAutofit/>
          </a:bodyPr>
          <a:lstStyle/>
          <a:p>
            <a:pPr>
              <a:spcBef>
                <a:spcPts val="0"/>
              </a:spcBef>
              <a:buNone/>
            </a:pPr>
            <a:r>
              <a:rPr lang="en">
                <a:solidFill>
                  <a:srgbClr val="980000"/>
                </a:solidFill>
              </a:rPr>
              <a:t>Bar Graph View</a:t>
            </a:r>
          </a:p>
        </p:txBody>
      </p:sp>
      <p:pic>
        <p:nvPicPr>
          <p:cNvPr id="84" name="Shape 84"/>
          <p:cNvPicPr preferRelativeResize="0"/>
          <p:nvPr/>
        </p:nvPicPr>
        <p:blipFill>
          <a:blip r:embed="rId3">
            <a:alphaModFix/>
          </a:blip>
          <a:stretch>
            <a:fillRect/>
          </a:stretch>
        </p:blipFill>
        <p:spPr>
          <a:xfrm>
            <a:off x="2409150" y="1320250"/>
            <a:ext cx="4325700" cy="34783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318</Words>
  <Application>Microsoft Office PowerPoint</Application>
  <PresentationFormat>On-screen Show (16:9)</PresentationFormat>
  <Paragraphs>136</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Courier New</vt:lpstr>
      <vt:lpstr>Trebuchet MS</vt:lpstr>
      <vt:lpstr>wave</vt:lpstr>
      <vt:lpstr>Activity Log</vt:lpstr>
      <vt:lpstr>Introduction</vt:lpstr>
      <vt:lpstr>IDEA..</vt:lpstr>
      <vt:lpstr>PowerPoint Presentation</vt:lpstr>
      <vt:lpstr>Working Model</vt:lpstr>
      <vt:lpstr>Timer...</vt:lpstr>
      <vt:lpstr>PowerPoint Presentation</vt:lpstr>
      <vt:lpstr>PowerPoint Presentation</vt:lpstr>
      <vt:lpstr>Bar Graph View</vt:lpstr>
      <vt:lpstr>Limitations/Future Work</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Log</dc:title>
  <cp:lastModifiedBy>Vintha, Divya Sree (UMKC-Student)</cp:lastModifiedBy>
  <cp:revision>5</cp:revision>
  <dcterms:modified xsi:type="dcterms:W3CDTF">2014-11-20T22:42:40Z</dcterms:modified>
</cp:coreProperties>
</file>