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0" r:id="rId4"/>
    <p:sldId id="261" r:id="rId5"/>
    <p:sldId id="262" r:id="rId6"/>
    <p:sldId id="259" r:id="rId7"/>
    <p:sldId id="263" r:id="rId8"/>
    <p:sldId id="264" r:id="rId9"/>
    <p:sldId id="257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85" autoAdjust="0"/>
  </p:normalViewPr>
  <p:slideViewPr>
    <p:cSldViewPr>
      <p:cViewPr varScale="1">
        <p:scale>
          <a:sx n="68" d="100"/>
          <a:sy n="68" d="100"/>
        </p:scale>
        <p:origin x="-14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5F74-CA70-40C5-9B61-26ECCDF720A9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0639-20BF-4D58-A8BA-C66C945B5A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5F74-CA70-40C5-9B61-26ECCDF720A9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0639-20BF-4D58-A8BA-C66C945B5A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5F74-CA70-40C5-9B61-26ECCDF720A9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0639-20BF-4D58-A8BA-C66C945B5A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5F74-CA70-40C5-9B61-26ECCDF720A9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0639-20BF-4D58-A8BA-C66C945B5A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5F74-CA70-40C5-9B61-26ECCDF720A9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0639-20BF-4D58-A8BA-C66C945B5A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5F74-CA70-40C5-9B61-26ECCDF720A9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0639-20BF-4D58-A8BA-C66C945B5A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5F74-CA70-40C5-9B61-26ECCDF720A9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0639-20BF-4D58-A8BA-C66C945B5A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5F74-CA70-40C5-9B61-26ECCDF720A9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0639-20BF-4D58-A8BA-C66C945B5A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5F74-CA70-40C5-9B61-26ECCDF720A9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0639-20BF-4D58-A8BA-C66C945B5A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5F74-CA70-40C5-9B61-26ECCDF720A9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0639-20BF-4D58-A8BA-C66C945B5A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5F74-CA70-40C5-9B61-26ECCDF720A9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0660639-20BF-4D58-A8BA-C66C945B5A8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315F74-CA70-40C5-9B61-26ECCDF720A9}" type="datetimeFigureOut">
              <a:rPr lang="ru-RU" smtClean="0"/>
              <a:pPr/>
              <a:t>07.12.2017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660639-20BF-4D58-A8BA-C66C945B5A8F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85926"/>
            <a:ext cx="9144000" cy="3043246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+mn-lt"/>
              </a:rPr>
              <a:t>Проект</a:t>
            </a:r>
            <a:br>
              <a:rPr lang="ru-RU" sz="4000" dirty="0" smtClean="0">
                <a:latin typeface="+mn-lt"/>
              </a:rPr>
            </a:br>
            <a:r>
              <a:rPr lang="ru-RU" sz="4000" dirty="0" smtClean="0">
                <a:latin typeface="+mn-lt"/>
              </a:rPr>
              <a:t>Турагентство «</a:t>
            </a:r>
            <a:r>
              <a:rPr lang="ru-RU" sz="4000" dirty="0" err="1" smtClean="0">
                <a:latin typeface="+mn-lt"/>
              </a:rPr>
              <a:t>Кругосвет</a:t>
            </a:r>
            <a:r>
              <a:rPr lang="ru-RU" sz="4000" dirty="0" smtClean="0">
                <a:latin typeface="+mn-lt"/>
              </a:rPr>
              <a:t>».</a:t>
            </a:r>
            <a:br>
              <a:rPr lang="ru-RU" sz="4000" dirty="0" smtClean="0">
                <a:latin typeface="+mn-lt"/>
              </a:rPr>
            </a:br>
            <a:r>
              <a:rPr lang="ru-RU" sz="3600" dirty="0" smtClean="0">
                <a:latin typeface="+mn-lt"/>
              </a:rPr>
              <a:t/>
            </a:r>
            <a:br>
              <a:rPr lang="ru-RU" sz="36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>Используемые технологии и архитектура решений 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Ограничения работы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252922"/>
          </a:xfrm>
        </p:spPr>
        <p:txBody>
          <a:bodyPr/>
          <a:lstStyle/>
          <a:p>
            <a:pPr algn="just"/>
            <a:r>
              <a:rPr lang="ru-RU" sz="2000" i="1" dirty="0" smtClean="0"/>
              <a:t>Для поддержки и использования разработанного проекта пользователь должен иметь доступ в сеть Интернет, а также установить на своём компьютере СУБД </a:t>
            </a:r>
            <a:r>
              <a:rPr lang="en-US" sz="2000" i="1" dirty="0" err="1" smtClean="0"/>
              <a:t>MySQL</a:t>
            </a:r>
            <a:r>
              <a:rPr lang="en-US" sz="2000" i="1" dirty="0" smtClean="0"/>
              <a:t>, </a:t>
            </a:r>
            <a:r>
              <a:rPr lang="ru-RU" sz="2000" i="1" dirty="0" smtClean="0"/>
              <a:t>локальный </a:t>
            </a:r>
            <a:r>
              <a:rPr lang="ru-RU" sz="2000" i="1" dirty="0" err="1" smtClean="0"/>
              <a:t>веб-сервер</a:t>
            </a:r>
            <a:r>
              <a:rPr lang="ru-RU" sz="2000" i="1" dirty="0" smtClean="0"/>
              <a:t> </a:t>
            </a:r>
            <a:r>
              <a:rPr lang="en-US" sz="2000" i="1" dirty="0" err="1" smtClean="0"/>
              <a:t>OpenServer</a:t>
            </a:r>
            <a:r>
              <a:rPr lang="ru-RU" sz="2000" i="1" dirty="0" smtClean="0"/>
              <a:t>. Более жестких ограничений для эксплуатации проект не имеет.</a:t>
            </a:r>
          </a:p>
          <a:p>
            <a:pPr algn="just"/>
            <a:endParaRPr lang="en-US" sz="2800" b="1" i="1" u="sng" dirty="0" smtClean="0"/>
          </a:p>
          <a:p>
            <a:pPr algn="just"/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42910" y="4714884"/>
            <a:ext cx="8229600" cy="58177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Демонстрационная часть…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нимок.PNG"/>
          <p:cNvPicPr>
            <a:picLocks noChangeAspect="1"/>
          </p:cNvPicPr>
          <p:nvPr/>
        </p:nvPicPr>
        <p:blipFill>
          <a:blip r:embed="rId2" cstate="print"/>
          <a:srcRect l="10937" t="7825" r="10937"/>
          <a:stretch>
            <a:fillRect/>
          </a:stretch>
        </p:blipFill>
        <p:spPr>
          <a:xfrm>
            <a:off x="642910" y="1357298"/>
            <a:ext cx="7783068" cy="55007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4291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 smtClean="0"/>
              <a:t>UseCase</a:t>
            </a:r>
            <a:r>
              <a:rPr lang="en-US" sz="2800" i="1" dirty="0" smtClean="0"/>
              <a:t> </a:t>
            </a:r>
            <a:r>
              <a:rPr lang="ru-RU" sz="2800" i="1" dirty="0" smtClean="0"/>
              <a:t>диаграмма проекта</a:t>
            </a:r>
            <a:endParaRPr lang="ru-RU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28736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 </a:t>
            </a:r>
            <a:r>
              <a:rPr lang="ru-RU" sz="3600" b="1" dirty="0" smtClean="0"/>
              <a:t>Технологии и средства разработки</a:t>
            </a:r>
            <a:br>
              <a:rPr lang="ru-RU" sz="3600" b="1" dirty="0" smtClean="0"/>
            </a:br>
            <a:r>
              <a:rPr lang="ru-RU" sz="3200" dirty="0" smtClean="0"/>
              <a:t>Разработка клиентской стороны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785926"/>
            <a:ext cx="8643998" cy="5072074"/>
          </a:xfrm>
        </p:spPr>
        <p:txBody>
          <a:bodyPr>
            <a:normAutofit fontScale="92500" lnSpcReduction="10000"/>
          </a:bodyPr>
          <a:lstStyle/>
          <a:p>
            <a:r>
              <a:rPr lang="ru-RU" sz="2000" i="1" dirty="0" smtClean="0"/>
              <a:t>Язык веб-разработки: </a:t>
            </a:r>
            <a:r>
              <a:rPr lang="en-US" sz="2000" b="1" i="1" u="sng" dirty="0" smtClean="0"/>
              <a:t>HTML</a:t>
            </a:r>
            <a:r>
              <a:rPr lang="ru-RU" sz="2000" i="1" dirty="0" smtClean="0"/>
              <a:t> </a:t>
            </a:r>
            <a:r>
              <a:rPr lang="ru-RU" sz="2000" dirty="0" smtClean="0"/>
              <a:t>.</a:t>
            </a:r>
          </a:p>
          <a:p>
            <a:pPr algn="just">
              <a:buNone/>
            </a:pPr>
            <a:r>
              <a:rPr lang="ru-RU" sz="2000" dirty="0" smtClean="0"/>
              <a:t>	Основное преимущество заключается в том, что документ может быть просмотрен на веб-браузерах различных типов и на различных платформах</a:t>
            </a:r>
            <a:r>
              <a:rPr lang="en-US" sz="2000" dirty="0" smtClean="0"/>
              <a:t>. </a:t>
            </a:r>
            <a:r>
              <a:rPr lang="ru-RU" sz="2000" dirty="0" smtClean="0"/>
              <a:t>Языка </a:t>
            </a:r>
            <a:r>
              <a:rPr lang="en-US" sz="2000" dirty="0" smtClean="0"/>
              <a:t>HTML </a:t>
            </a:r>
            <a:r>
              <a:rPr lang="ru-RU" sz="2000" dirty="0" smtClean="0"/>
              <a:t>достаточно для создания полноценного сайта, но эти сайты статичны, без обратной связи с пользователями. Создание на языке </a:t>
            </a:r>
            <a:r>
              <a:rPr lang="en-US" sz="2000" dirty="0" smtClean="0"/>
              <a:t>HTML </a:t>
            </a:r>
            <a:r>
              <a:rPr lang="ru-RU" sz="2000" dirty="0" smtClean="0"/>
              <a:t>относится к программируемым способам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ru-RU" sz="2000" i="1" dirty="0" smtClean="0"/>
              <a:t>Язык стилей: </a:t>
            </a:r>
            <a:r>
              <a:rPr lang="en-US" sz="2000" b="1" i="1" u="sng" dirty="0" smtClean="0"/>
              <a:t>CSS</a:t>
            </a:r>
            <a:r>
              <a:rPr lang="ru-RU" sz="2000" dirty="0" smtClean="0"/>
              <a:t>.</a:t>
            </a:r>
          </a:p>
          <a:p>
            <a:pPr algn="just">
              <a:buNone/>
            </a:pPr>
            <a:r>
              <a:rPr lang="ru-RU" sz="2000" dirty="0" smtClean="0"/>
              <a:t>	Технологии такого типа позволяют осуществлять сложное форматирование, необходимое при создании практически любого сайта</a:t>
            </a:r>
            <a:r>
              <a:rPr lang="ru-RU" sz="2000" dirty="0" smtClean="0"/>
              <a:t>.</a:t>
            </a:r>
          </a:p>
          <a:p>
            <a:pPr algn="just">
              <a:buNone/>
            </a:pPr>
            <a:endParaRPr lang="ru-RU" sz="2000" dirty="0" smtClean="0"/>
          </a:p>
          <a:p>
            <a:r>
              <a:rPr lang="ru-RU" sz="2000" i="1" dirty="0" smtClean="0"/>
              <a:t>Фреймворк: </a:t>
            </a:r>
            <a:r>
              <a:rPr lang="ru-RU" sz="2000" b="1" i="1" u="sng" dirty="0" err="1" smtClean="0"/>
              <a:t>Bootstrap</a:t>
            </a:r>
            <a:r>
              <a:rPr lang="ru-RU" sz="2000" b="1" i="1" u="sng" dirty="0" smtClean="0"/>
              <a:t>. </a:t>
            </a:r>
          </a:p>
          <a:p>
            <a:pPr algn="just">
              <a:buNone/>
            </a:pPr>
            <a:r>
              <a:rPr lang="ru-RU" sz="2000" dirty="0" smtClean="0"/>
              <a:t>	Фреймворк </a:t>
            </a:r>
            <a:r>
              <a:rPr lang="ru-RU" sz="2000" dirty="0" smtClean="0"/>
              <a:t>на основе HTML и </a:t>
            </a:r>
            <a:r>
              <a:rPr lang="ru-RU" sz="2000" dirty="0" smtClean="0"/>
              <a:t>CSS, содержащий </a:t>
            </a:r>
            <a:r>
              <a:rPr lang="ru-RU" sz="2000" dirty="0" smtClean="0"/>
              <a:t>стили для основных элементов, которые применяются в верстке. Использование </a:t>
            </a:r>
            <a:r>
              <a:rPr lang="ru-RU" sz="2000" dirty="0" smtClean="0"/>
              <a:t>значительно</a:t>
            </a:r>
            <a:r>
              <a:rPr lang="ru-RU" sz="2000" dirty="0" smtClean="0"/>
              <a:t> ускоряет процесс создания страниц. Стандартные стили легко менять, что обеспечивает гибкий и простой процесс создания макетов сайтов.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5253054"/>
          </a:xfrm>
        </p:spPr>
        <p:txBody>
          <a:bodyPr>
            <a:normAutofit fontScale="92500" lnSpcReduction="10000"/>
          </a:bodyPr>
          <a:lstStyle/>
          <a:p>
            <a:r>
              <a:rPr lang="ru-RU" sz="2200" i="1" dirty="0" smtClean="0"/>
              <a:t>Язык веб-разработки: </a:t>
            </a:r>
            <a:r>
              <a:rPr lang="en-US" sz="2200" b="1" i="1" u="sng" dirty="0" smtClean="0"/>
              <a:t>JavaScript</a:t>
            </a:r>
            <a:r>
              <a:rPr lang="ru-RU" sz="2200" dirty="0" smtClean="0"/>
              <a:t>.</a:t>
            </a:r>
          </a:p>
          <a:p>
            <a:pPr algn="just">
              <a:buNone/>
            </a:pPr>
            <a:r>
              <a:rPr lang="ru-RU" sz="2200" dirty="0" smtClean="0"/>
              <a:t>	Является надстройкой стандарта HTML. Он значительно расширяет возможности документа. Модуль, написанный на </a:t>
            </a:r>
            <a:r>
              <a:rPr lang="ru-RU" sz="2200" dirty="0" err="1" smtClean="0"/>
              <a:t>JavaScript</a:t>
            </a:r>
            <a:r>
              <a:rPr lang="ru-RU" sz="2200" dirty="0" smtClean="0"/>
              <a:t>, интегрируется в файл HTML как подпрограмма и вызывается на исполнение из соответствующей строки HTML-кода стандартной командой.</a:t>
            </a: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r>
              <a:rPr lang="ru-RU" sz="2200" i="1" dirty="0" smtClean="0"/>
              <a:t>Библиотека</a:t>
            </a:r>
            <a:r>
              <a:rPr lang="ru-RU" sz="2200" dirty="0" smtClean="0"/>
              <a:t>: </a:t>
            </a:r>
            <a:r>
              <a:rPr lang="en-US" sz="2200" b="1" i="1" u="sng" dirty="0" smtClean="0"/>
              <a:t>jQuery</a:t>
            </a:r>
            <a:r>
              <a:rPr lang="ru-RU" sz="2200" b="1" i="1" u="sng" dirty="0" smtClean="0"/>
              <a:t>.</a:t>
            </a:r>
          </a:p>
          <a:p>
            <a:pPr algn="just">
              <a:buNone/>
            </a:pPr>
            <a:r>
              <a:rPr lang="ru-RU" sz="2200" b="1" i="1" dirty="0" smtClean="0"/>
              <a:t>	</a:t>
            </a:r>
            <a:r>
              <a:rPr lang="ru-RU" sz="2200" dirty="0" smtClean="0"/>
              <a:t>Библиотека </a:t>
            </a:r>
            <a:r>
              <a:rPr lang="en-US" sz="2200" dirty="0" smtClean="0"/>
              <a:t>JavaScript</a:t>
            </a:r>
            <a:r>
              <a:rPr lang="ru-RU" sz="2200" dirty="0" smtClean="0"/>
              <a:t>, фокусирующаяся на </a:t>
            </a:r>
            <a:r>
              <a:rPr lang="en-US" sz="2200" dirty="0" smtClean="0"/>
              <a:t> </a:t>
            </a:r>
            <a:r>
              <a:rPr lang="ru-RU" sz="2200" dirty="0" smtClean="0"/>
              <a:t>взаимодействии </a:t>
            </a:r>
            <a:r>
              <a:rPr lang="en-US" sz="2200" dirty="0" smtClean="0"/>
              <a:t>JavaScript</a:t>
            </a:r>
            <a:r>
              <a:rPr lang="ru-RU" sz="2200" dirty="0" smtClean="0"/>
              <a:t> и </a:t>
            </a:r>
            <a:r>
              <a:rPr lang="en-US" sz="2200" dirty="0" smtClean="0"/>
              <a:t>HTML</a:t>
            </a:r>
            <a:r>
              <a:rPr lang="ru-RU" sz="2200" dirty="0" smtClean="0"/>
              <a:t>. Библиотека помогает легко получать доступ к любому элементу </a:t>
            </a:r>
            <a:r>
              <a:rPr lang="en-US" sz="2200" dirty="0" smtClean="0"/>
              <a:t>DOM</a:t>
            </a:r>
            <a:r>
              <a:rPr lang="ru-RU" sz="2200" dirty="0" smtClean="0"/>
              <a:t>, обращаться к атрибутам и содержимому элементов </a:t>
            </a:r>
            <a:r>
              <a:rPr lang="en-US" sz="2200" dirty="0" smtClean="0"/>
              <a:t>DOM</a:t>
            </a:r>
            <a:r>
              <a:rPr lang="ru-RU" sz="2200" dirty="0" smtClean="0"/>
              <a:t>, манипулировать ими. Все функции </a:t>
            </a:r>
            <a:r>
              <a:rPr lang="ru-RU" sz="2200" dirty="0" err="1" smtClean="0"/>
              <a:t>jQuery</a:t>
            </a:r>
            <a:r>
              <a:rPr lang="ru-RU" sz="2200" dirty="0" smtClean="0"/>
              <a:t> разрабатывались для </a:t>
            </a:r>
            <a:r>
              <a:rPr lang="ru-RU" sz="2200" dirty="0" err="1" smtClean="0"/>
              <a:t>кроссбраузерной</a:t>
            </a:r>
            <a:r>
              <a:rPr lang="ru-RU" sz="2200" dirty="0" smtClean="0"/>
              <a:t> поддержки.</a:t>
            </a:r>
            <a:endParaRPr lang="en-US" sz="2200" dirty="0" smtClean="0"/>
          </a:p>
          <a:p>
            <a:pPr>
              <a:buNone/>
            </a:pPr>
            <a:endParaRPr lang="ru-RU" sz="2200" b="1" i="1" u="sng" dirty="0" smtClean="0"/>
          </a:p>
          <a:p>
            <a:endParaRPr lang="en-US" sz="2000" b="1" i="1" u="sng" dirty="0" smtClean="0"/>
          </a:p>
          <a:p>
            <a:pPr>
              <a:buNone/>
            </a:pPr>
            <a:r>
              <a:rPr lang="ru-RU" sz="2000" dirty="0" smtClean="0"/>
              <a:t>	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95930"/>
          </a:xfrm>
        </p:spPr>
        <p:txBody>
          <a:bodyPr>
            <a:normAutofit/>
          </a:bodyPr>
          <a:lstStyle/>
          <a:p>
            <a:pPr algn="just"/>
            <a:r>
              <a:rPr lang="ru-RU" sz="2000" i="1" dirty="0" smtClean="0"/>
              <a:t>Средство создания прототипов: </a:t>
            </a:r>
            <a:r>
              <a:rPr lang="en-US" sz="2000" b="1" i="1" u="sng" dirty="0" smtClean="0"/>
              <a:t>Mockup Builder</a:t>
            </a:r>
            <a:endParaRPr lang="ru-RU" sz="2000" b="1" i="1" u="sng" dirty="0" smtClean="0"/>
          </a:p>
          <a:p>
            <a:pPr algn="just">
              <a:buNone/>
            </a:pPr>
            <a:r>
              <a:rPr lang="ru-RU" sz="2000" dirty="0" smtClean="0"/>
              <a:t>	Бесплатное </a:t>
            </a:r>
            <a:r>
              <a:rPr lang="ru-RU" sz="2000" dirty="0" err="1" smtClean="0"/>
              <a:t>веб-приложение</a:t>
            </a:r>
            <a:r>
              <a:rPr lang="ru-RU" sz="2000" dirty="0" smtClean="0"/>
              <a:t>, которое позволяет создавать макеты и прототипы дизайна для сайтов и настольных приложений в простом и понятном редакторе. </a:t>
            </a:r>
            <a:endParaRPr lang="en-US" sz="2000" dirty="0" smtClean="0"/>
          </a:p>
          <a:p>
            <a:pPr algn="just">
              <a:buNone/>
            </a:pPr>
            <a:endParaRPr lang="ru-RU" sz="2000" dirty="0" smtClean="0"/>
          </a:p>
          <a:p>
            <a:r>
              <a:rPr lang="ru-RU" sz="2000" i="1" dirty="0" smtClean="0"/>
              <a:t>Средство создания интерфейсов: </a:t>
            </a:r>
            <a:r>
              <a:rPr lang="en-US" sz="2000" b="1" i="1" u="sng" dirty="0" smtClean="0"/>
              <a:t>Adobe Experience Design</a:t>
            </a:r>
            <a:r>
              <a:rPr lang="en-US" sz="2000" i="1" u="sng" dirty="0" smtClean="0"/>
              <a:t> (</a:t>
            </a:r>
            <a:r>
              <a:rPr lang="en-US" sz="2000" b="1" i="1" u="sng" dirty="0" smtClean="0"/>
              <a:t>Adobe XD</a:t>
            </a:r>
            <a:r>
              <a:rPr lang="en-US" sz="2000" i="1" u="sng" dirty="0" smtClean="0"/>
              <a:t>)</a:t>
            </a:r>
            <a:endParaRPr lang="ru-RU" sz="2000" i="1" u="sng" dirty="0" smtClean="0"/>
          </a:p>
          <a:p>
            <a:pPr>
              <a:buNone/>
            </a:pPr>
            <a:r>
              <a:rPr lang="ru-RU" sz="2000" dirty="0" smtClean="0"/>
              <a:t>	Современное программное обеспечение для создания сайтов, мобильных приложений и других интерфейсных решений. Поддерживает векторное программирование и </a:t>
            </a:r>
            <a:r>
              <a:rPr lang="ru-RU" sz="2000" dirty="0" err="1" smtClean="0"/>
              <a:t>веб-верстку</a:t>
            </a:r>
            <a:r>
              <a:rPr lang="ru-RU" sz="2000" dirty="0" smtClean="0"/>
              <a:t> </a:t>
            </a:r>
            <a:r>
              <a:rPr lang="ru-RU" sz="2000" dirty="0" err="1" smtClean="0"/>
              <a:t>и</a:t>
            </a:r>
            <a:r>
              <a:rPr lang="ru-RU" sz="2000" dirty="0" smtClean="0"/>
              <a:t> создает небольшие активные прототипы.</a:t>
            </a:r>
          </a:p>
          <a:p>
            <a:pPr>
              <a:buNone/>
            </a:pPr>
            <a:endParaRPr lang="ru-RU" sz="2000" dirty="0" smtClean="0"/>
          </a:p>
          <a:p>
            <a:r>
              <a:rPr lang="ru-RU" sz="2000" i="1" dirty="0" smtClean="0"/>
              <a:t>Средство обработки растровых изображений: </a:t>
            </a:r>
            <a:r>
              <a:rPr lang="en-US" sz="2000" b="1" i="1" u="sng" dirty="0" smtClean="0"/>
              <a:t>Adobe Photoshop</a:t>
            </a:r>
            <a:endParaRPr lang="ru-RU" sz="2000" b="1" i="1" u="sng" dirty="0" smtClean="0"/>
          </a:p>
          <a:p>
            <a:endParaRPr lang="en-US" sz="2000" b="1" i="1" u="sng" dirty="0" smtClean="0"/>
          </a:p>
          <a:p>
            <a:r>
              <a:rPr lang="en-US" sz="2000" i="1" dirty="0" smtClean="0"/>
              <a:t> </a:t>
            </a:r>
            <a:r>
              <a:rPr lang="ru-RU" sz="2000" i="1" dirty="0" smtClean="0"/>
              <a:t>Средство обработки векторных изображений: </a:t>
            </a:r>
            <a:r>
              <a:rPr lang="en-US" sz="2000" b="1" i="1" u="sng" dirty="0" smtClean="0"/>
              <a:t>Adobe Illustrator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510334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Разработка серверной стороны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Autofit/>
          </a:bodyPr>
          <a:lstStyle/>
          <a:p>
            <a:r>
              <a:rPr lang="ru-RU" sz="2000" i="1" dirty="0" smtClean="0"/>
              <a:t>Язык веб-разработки: </a:t>
            </a:r>
            <a:r>
              <a:rPr lang="ru-RU" sz="2000" b="1" i="1" u="sng" dirty="0" smtClean="0"/>
              <a:t>PHP</a:t>
            </a:r>
            <a:r>
              <a:rPr lang="ru-RU" sz="2000" i="1" dirty="0" smtClean="0"/>
              <a:t> </a:t>
            </a:r>
            <a:r>
              <a:rPr lang="ru-RU" sz="2000" dirty="0" smtClean="0"/>
              <a:t>.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Позволяет использовать динамическое содержимое на статических страницах. Применяется для придания страницам большей интерактивности.</a:t>
            </a:r>
          </a:p>
          <a:p>
            <a:pPr>
              <a:buNone/>
            </a:pPr>
            <a:r>
              <a:rPr lang="ru-RU" sz="2000" dirty="0" smtClean="0"/>
              <a:t>	Основные преимущества: простой синтаксис, высокое быстродействие, поддержка большинством </a:t>
            </a:r>
            <a:r>
              <a:rPr lang="ru-RU" sz="2000" dirty="0" err="1" smtClean="0"/>
              <a:t>хостингов</a:t>
            </a:r>
            <a:r>
              <a:rPr lang="ru-RU" sz="2000" dirty="0" smtClean="0"/>
              <a:t>. На PHP написаны многие CMS.</a:t>
            </a:r>
          </a:p>
          <a:p>
            <a:endParaRPr lang="ru-RU" sz="2000" dirty="0" smtClean="0"/>
          </a:p>
          <a:p>
            <a:r>
              <a:rPr lang="ru-RU" sz="2000" i="1" dirty="0" smtClean="0"/>
              <a:t>СУБД: </a:t>
            </a:r>
            <a:r>
              <a:rPr lang="ru-RU" sz="2000" b="1" i="1" u="sng" dirty="0" err="1" smtClean="0"/>
              <a:t>MySQL</a:t>
            </a:r>
            <a:r>
              <a:rPr lang="ru-RU" sz="2000" b="1" i="1" u="sng" dirty="0" smtClean="0"/>
              <a:t>.</a:t>
            </a:r>
          </a:p>
          <a:p>
            <a:pPr>
              <a:buNone/>
            </a:pPr>
            <a:endParaRPr lang="ru-RU" sz="2000" b="1" i="1" u="sng" dirty="0" smtClean="0"/>
          </a:p>
          <a:p>
            <a:pPr>
              <a:buNone/>
            </a:pPr>
            <a:r>
              <a:rPr lang="ru-RU" sz="2000" dirty="0" smtClean="0"/>
              <a:t>	К основным плюсам </a:t>
            </a:r>
            <a:r>
              <a:rPr lang="ru-RU" sz="2000" dirty="0" err="1" smtClean="0"/>
              <a:t>MySQL</a:t>
            </a:r>
            <a:r>
              <a:rPr lang="ru-RU" sz="2000" dirty="0" smtClean="0"/>
              <a:t> можно отнести высокую скорость и гибкость работы, быстроту обработки данных и оптимальную надежность. Является многопользовательской и многопоточной системой.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/>
          </a:bodyPr>
          <a:lstStyle/>
          <a:p>
            <a:r>
              <a:rPr lang="en-US" sz="2000" i="1" dirty="0" smtClean="0"/>
              <a:t>CMS: </a:t>
            </a:r>
            <a:r>
              <a:rPr lang="ru-RU" sz="2000" b="1" i="1" u="sng" dirty="0" err="1" smtClean="0"/>
              <a:t>WordPress</a:t>
            </a:r>
            <a:r>
              <a:rPr lang="ru-RU" sz="2000" b="1" i="1" u="sng" dirty="0" smtClean="0"/>
              <a:t> </a:t>
            </a:r>
          </a:p>
          <a:p>
            <a:endParaRPr lang="en-US" sz="2000" b="1" i="1" u="sng" dirty="0" smtClean="0"/>
          </a:p>
          <a:p>
            <a:pPr algn="just">
              <a:buNone/>
            </a:pPr>
            <a:r>
              <a:rPr lang="en-US" sz="2000" dirty="0" smtClean="0"/>
              <a:t>	</a:t>
            </a:r>
            <a:r>
              <a:rPr lang="ru-RU" sz="2000" dirty="0" smtClean="0"/>
              <a:t>Система управления содержимым сайта с открытым исходным кодом, написана на PHP, сервер базы данных — </a:t>
            </a:r>
            <a:r>
              <a:rPr lang="ru-RU" sz="2000" dirty="0" err="1" smtClean="0"/>
              <a:t>MySQL</a:t>
            </a:r>
            <a:r>
              <a:rPr lang="ru-RU" sz="2000" dirty="0" smtClean="0"/>
              <a:t>. Применяется от </a:t>
            </a:r>
            <a:r>
              <a:rPr lang="ru-RU" sz="2000" dirty="0" err="1" smtClean="0"/>
              <a:t>блогов</a:t>
            </a:r>
            <a:r>
              <a:rPr lang="ru-RU" sz="2000" dirty="0" smtClean="0"/>
              <a:t> до достаточно сложных новостных ресурсов и </a:t>
            </a:r>
            <a:r>
              <a:rPr lang="ru-RU" sz="2000" dirty="0" err="1" smtClean="0"/>
              <a:t>интернет-магазинов</a:t>
            </a:r>
            <a:r>
              <a:rPr lang="ru-RU" sz="2000" dirty="0" smtClean="0"/>
              <a:t>. Встроенная система «тем» и «</a:t>
            </a:r>
            <a:r>
              <a:rPr lang="ru-RU" sz="2000" dirty="0" err="1" smtClean="0"/>
              <a:t>плагинов</a:t>
            </a:r>
            <a:r>
              <a:rPr lang="ru-RU" sz="2000" dirty="0" smtClean="0"/>
              <a:t>» вместе с удачной архитектурой позволяет конструировать проекты широкой функциональной сложности.</a:t>
            </a:r>
          </a:p>
          <a:p>
            <a:pPr algn="just">
              <a:buNone/>
            </a:pPr>
            <a:endParaRPr lang="ru-RU" sz="2000" dirty="0" smtClean="0"/>
          </a:p>
          <a:p>
            <a:pPr algn="just"/>
            <a:r>
              <a:rPr lang="ru-RU" sz="2000" i="1" dirty="0" smtClean="0"/>
              <a:t>Локальный </a:t>
            </a:r>
            <a:r>
              <a:rPr lang="ru-RU" sz="2000" i="1" dirty="0" err="1" smtClean="0"/>
              <a:t>веб-сервер</a:t>
            </a:r>
            <a:r>
              <a:rPr lang="ru-RU" sz="2000" i="1" dirty="0" smtClean="0"/>
              <a:t>: </a:t>
            </a:r>
            <a:r>
              <a:rPr lang="en-US" sz="2000" b="1" i="1" u="sng" dirty="0" err="1" smtClean="0"/>
              <a:t>OpenServer</a:t>
            </a:r>
            <a:endParaRPr lang="en-US" sz="2000" b="1" i="1" u="sng" dirty="0" smtClean="0"/>
          </a:p>
          <a:p>
            <a:pPr algn="just">
              <a:buNone/>
            </a:pPr>
            <a:r>
              <a:rPr lang="ru-RU" sz="2000" dirty="0" smtClean="0"/>
              <a:t>	Многофункциональный </a:t>
            </a:r>
            <a:r>
              <a:rPr lang="ru-RU" sz="2000" dirty="0" err="1" smtClean="0"/>
              <a:t>веб-сервер</a:t>
            </a:r>
            <a:r>
              <a:rPr lang="ru-RU" sz="2000" dirty="0" smtClean="0"/>
              <a:t>, который имеет много компонентов и обладает мощными возможностями. Так же используется для разработки и тестирования сайтов в локальной сети.  Объединил в себе максимальную простоту с высокой функциональностью. 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653210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Система управления версиями </a:t>
            </a:r>
            <a:r>
              <a:rPr lang="en-US" sz="3200" dirty="0" err="1" smtClean="0"/>
              <a:t>Git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500174"/>
            <a:ext cx="885828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b="1" i="1" u="sng" dirty="0" err="1" smtClean="0"/>
              <a:t>Git</a:t>
            </a:r>
            <a:r>
              <a:rPr lang="ru-RU" sz="1800" dirty="0" smtClean="0"/>
              <a:t> – это гибкая, распределенная (без единого сервера) система контроля версий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Достоинства:</a:t>
            </a:r>
          </a:p>
          <a:p>
            <a:r>
              <a:rPr lang="ru-RU" sz="1800" dirty="0" smtClean="0"/>
              <a:t>Надежная система сравнения ревизий и проверки корректности данных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r>
              <a:rPr lang="ru-RU" sz="1800" dirty="0" smtClean="0"/>
              <a:t>Гибкая система ветвления проектов и слияния веток между собой.</a:t>
            </a:r>
          </a:p>
          <a:p>
            <a:r>
              <a:rPr lang="ru-RU" sz="1800" dirty="0" smtClean="0"/>
              <a:t>Наличие локального </a:t>
            </a:r>
            <a:r>
              <a:rPr lang="ru-RU" sz="1800" dirty="0" err="1" smtClean="0"/>
              <a:t>репозитория</a:t>
            </a:r>
            <a:r>
              <a:rPr lang="ru-RU" sz="1800" dirty="0" smtClean="0"/>
              <a:t>, содержащего полную информацию обо всех изменениях</a:t>
            </a:r>
            <a:r>
              <a:rPr lang="en-US" sz="1800" dirty="0" smtClean="0"/>
              <a:t>.</a:t>
            </a:r>
          </a:p>
          <a:p>
            <a:r>
              <a:rPr lang="ru-RU" sz="1800" dirty="0" smtClean="0"/>
              <a:t>Высокая производительность и скорость работы.</a:t>
            </a:r>
          </a:p>
          <a:p>
            <a:r>
              <a:rPr lang="ru-RU" sz="1800" dirty="0" smtClean="0"/>
              <a:t>Удобный и интуитивно понятный набор команд.</a:t>
            </a:r>
          </a:p>
          <a:p>
            <a:r>
              <a:rPr lang="ru-RU" sz="1800" dirty="0" smtClean="0"/>
              <a:t>Возможность делать контрольные точки. Если бы контрольные точки отсутствовали, то восстановление больших проектов могло бы занимать часы.</a:t>
            </a:r>
          </a:p>
          <a:p>
            <a:r>
              <a:rPr lang="ru-RU" sz="1800" dirty="0" smtClean="0"/>
              <a:t>Гибкость системы позволяет удобно ее настраивать и даже создавать специализированные контроля системы или пользовательские интерфейсы на базе </a:t>
            </a:r>
            <a:r>
              <a:rPr lang="ru-RU" sz="1800" dirty="0" err="1" smtClean="0"/>
              <a:t>git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Универсальный сетевой доступ с использованием протоколов </a:t>
            </a:r>
            <a:r>
              <a:rPr lang="ru-RU" sz="1800" dirty="0" err="1" smtClean="0"/>
              <a:t>http</a:t>
            </a:r>
            <a:r>
              <a:rPr lang="ru-RU" sz="1800" dirty="0" smtClean="0"/>
              <a:t>, </a:t>
            </a:r>
            <a:r>
              <a:rPr lang="ru-RU" sz="1800" dirty="0" err="1" smtClean="0"/>
              <a:t>ftp</a:t>
            </a:r>
            <a:r>
              <a:rPr lang="ru-RU" sz="1800" dirty="0" smtClean="0"/>
              <a:t>, </a:t>
            </a:r>
            <a:r>
              <a:rPr lang="ru-RU" sz="1800" dirty="0" err="1" smtClean="0"/>
              <a:t>rsync</a:t>
            </a:r>
            <a:r>
              <a:rPr lang="ru-RU" sz="1800" dirty="0" smtClean="0"/>
              <a:t>, </a:t>
            </a:r>
            <a:r>
              <a:rPr lang="ru-RU" sz="1800" dirty="0" err="1" smtClean="0"/>
              <a:t>ssh</a:t>
            </a:r>
            <a:r>
              <a:rPr lang="ru-RU" sz="1800" dirty="0" smtClean="0"/>
              <a:t> и др.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4291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Архитектура  проекта</a:t>
            </a:r>
            <a:endParaRPr lang="ru-RU" sz="2400" i="1" dirty="0"/>
          </a:p>
        </p:txBody>
      </p:sp>
      <p:pic>
        <p:nvPicPr>
          <p:cNvPr id="4" name="Рисунок 3" descr="slide_2.jpg"/>
          <p:cNvPicPr>
            <a:picLocks noChangeAspect="1"/>
          </p:cNvPicPr>
          <p:nvPr/>
        </p:nvPicPr>
        <p:blipFill>
          <a:blip r:embed="rId2" cstate="print"/>
          <a:srcRect t="6918" b="11320"/>
          <a:stretch>
            <a:fillRect/>
          </a:stretch>
        </p:blipFill>
        <p:spPr>
          <a:xfrm>
            <a:off x="214282" y="1285860"/>
            <a:ext cx="8737340" cy="5357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322</TotalTime>
  <Words>193</Words>
  <Application>Microsoft Office PowerPoint</Application>
  <PresentationFormat>Экран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Поток</vt:lpstr>
      <vt:lpstr>Проект Турагентство «Кругосвет».  Используемые технологии и архитектура решений </vt:lpstr>
      <vt:lpstr>Слайд 2</vt:lpstr>
      <vt:lpstr>  Технологии и средства разработки Разработка клиентской стороны</vt:lpstr>
      <vt:lpstr>Слайд 4</vt:lpstr>
      <vt:lpstr>Слайд 5</vt:lpstr>
      <vt:lpstr>Разработка серверной стороны</vt:lpstr>
      <vt:lpstr>Слайд 7</vt:lpstr>
      <vt:lpstr>Система управления версиями Git</vt:lpstr>
      <vt:lpstr>Слайд 9</vt:lpstr>
      <vt:lpstr>Ограничения работы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Турагентство «Кругосвет».  Используемые технологии и архитектура решений</dc:title>
  <dc:creator>User</dc:creator>
  <cp:lastModifiedBy>User</cp:lastModifiedBy>
  <cp:revision>35</cp:revision>
  <dcterms:created xsi:type="dcterms:W3CDTF">2017-11-29T19:39:41Z</dcterms:created>
  <dcterms:modified xsi:type="dcterms:W3CDTF">2017-12-06T23:42:25Z</dcterms:modified>
</cp:coreProperties>
</file>