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deead91db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deead91db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5deead91db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5deead91db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5deead91d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5deead91d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5deead91d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5deead91d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deead91d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5deead91d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deead91d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deead91db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deead91db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deead91db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deead91db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deead91db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5deead91db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5deead91db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5deead91db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5deead91db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deead91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deead91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deead91d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deead91d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deead91d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deead91d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deead91d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deead91d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deead91db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deead91db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deead91d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deead91d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deead91d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deead91d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deead91d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deead91d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deead91d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deead91d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deead91d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deead91d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datasets/hk7797/stock-market-india" TargetMode="External"/><Relationship Id="rId4" Type="http://schemas.openxmlformats.org/officeDocument/2006/relationships/hyperlink" Target="https://github.com/krishnaik06/Live-Time-Series" TargetMode="External"/><Relationship Id="rId5" Type="http://schemas.openxmlformats.org/officeDocument/2006/relationships/hyperlink" Target="https://corporatefinanceinstitute.com/resources/knowledge/trading-investing/exponentially-weighted-moving-average-ewma/" TargetMode="External"/><Relationship Id="rId6" Type="http://schemas.openxmlformats.org/officeDocument/2006/relationships/hyperlink" Target="https://pandas.pydata.org/" TargetMode="External"/><Relationship Id="rId7" Type="http://schemas.openxmlformats.org/officeDocument/2006/relationships/hyperlink" Target="https://kera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hk7797/stock-market-ind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84600" y="583750"/>
            <a:ext cx="8425800" cy="198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233"/>
              <a:t>Market Analysis and Prediction Of Indian Stock Companies</a:t>
            </a:r>
            <a:r>
              <a:rPr lang="en" sz="3711"/>
              <a:t> </a:t>
            </a:r>
            <a:endParaRPr sz="3711"/>
          </a:p>
        </p:txBody>
      </p:sp>
      <p:sp>
        <p:nvSpPr>
          <p:cNvPr id="278" name="Google Shape;278;p13"/>
          <p:cNvSpPr txBox="1"/>
          <p:nvPr>
            <p:ph idx="1" type="subTitle"/>
          </p:nvPr>
        </p:nvSpPr>
        <p:spPr>
          <a:xfrm>
            <a:off x="264325" y="3414325"/>
            <a:ext cx="5308800" cy="1895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300"/>
              <a:t>Abhay  Sharma </a:t>
            </a:r>
            <a:r>
              <a:rPr b="1" lang="en" sz="2300"/>
              <a:t>220341225001 </a:t>
            </a:r>
            <a:endParaRPr b="1" sz="2300"/>
          </a:p>
          <a:p>
            <a:pPr indent="0" lvl="0" marL="0" marR="0" rtl="0" algn="l">
              <a:lnSpc>
                <a:spcPct val="100000"/>
              </a:lnSpc>
              <a:spcBef>
                <a:spcPts val="0"/>
              </a:spcBef>
              <a:spcAft>
                <a:spcPts val="0"/>
              </a:spcAft>
              <a:buNone/>
            </a:pPr>
            <a:r>
              <a:rPr b="1" lang="en" sz="2300"/>
              <a:t>Swarnim Vaidya 220341225055</a:t>
            </a:r>
            <a:endParaRPr b="1" sz="2300"/>
          </a:p>
          <a:p>
            <a:pPr indent="0" lvl="0" marL="0" marR="0" rtl="0" algn="l">
              <a:lnSpc>
                <a:spcPct val="100000"/>
              </a:lnSpc>
              <a:spcBef>
                <a:spcPts val="0"/>
              </a:spcBef>
              <a:spcAft>
                <a:spcPts val="0"/>
              </a:spcAft>
              <a:buNone/>
            </a:pPr>
            <a:r>
              <a:t/>
            </a:r>
            <a:endParaRPr b="1" sz="2300"/>
          </a:p>
          <a:p>
            <a:pPr indent="0" lvl="0" marL="0" marR="0" rtl="0" algn="l">
              <a:lnSpc>
                <a:spcPct val="100000"/>
              </a:lnSpc>
              <a:spcBef>
                <a:spcPts val="0"/>
              </a:spcBef>
              <a:spcAft>
                <a:spcPts val="0"/>
              </a:spcAft>
              <a:buNone/>
            </a:pPr>
            <a:r>
              <a:rPr b="1" lang="en" sz="2300"/>
              <a:t>PG DBDA March 22</a:t>
            </a:r>
            <a:endParaRPr b="1" sz="2300"/>
          </a:p>
        </p:txBody>
      </p:sp>
      <p:sp>
        <p:nvSpPr>
          <p:cNvPr id="279" name="Google Shape;279;p13"/>
          <p:cNvSpPr txBox="1"/>
          <p:nvPr/>
        </p:nvSpPr>
        <p:spPr>
          <a:xfrm>
            <a:off x="5870425" y="3414325"/>
            <a:ext cx="3227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Nunito"/>
                <a:ea typeface="Nunito"/>
                <a:cs typeface="Nunito"/>
                <a:sym typeface="Nunito"/>
              </a:rPr>
              <a:t>Guided by:</a:t>
            </a:r>
            <a:endParaRPr b="1" sz="2300">
              <a:solidFill>
                <a:schemeClr val="lt1"/>
              </a:solidFill>
              <a:latin typeface="Nunito"/>
              <a:ea typeface="Nunito"/>
              <a:cs typeface="Nunito"/>
              <a:sym typeface="Nunito"/>
            </a:endParaRPr>
          </a:p>
          <a:p>
            <a:pPr indent="0" lvl="0" marL="0" rtl="0" algn="l">
              <a:spcBef>
                <a:spcPts val="0"/>
              </a:spcBef>
              <a:spcAft>
                <a:spcPts val="0"/>
              </a:spcAft>
              <a:buNone/>
            </a:pPr>
            <a:r>
              <a:rPr b="1" lang="en" sz="2300">
                <a:solidFill>
                  <a:schemeClr val="lt1"/>
                </a:solidFill>
                <a:latin typeface="Nunito"/>
                <a:ea typeface="Nunito"/>
                <a:cs typeface="Nunito"/>
                <a:sym typeface="Nunito"/>
              </a:rPr>
              <a:t>Mr. Akshay Tilekar</a:t>
            </a:r>
            <a:endParaRPr b="1" sz="2300">
              <a:solidFill>
                <a:schemeClr val="lt1"/>
              </a:solidFill>
              <a:latin typeface="Nunito"/>
              <a:ea typeface="Nunito"/>
              <a:cs typeface="Nunito"/>
              <a:sym typeface="Nunito"/>
            </a:endParaRPr>
          </a:p>
          <a:p>
            <a:pPr indent="0" lvl="0" marL="0" rtl="0" algn="l">
              <a:spcBef>
                <a:spcPts val="0"/>
              </a:spcBef>
              <a:spcAft>
                <a:spcPts val="0"/>
              </a:spcAft>
              <a:buNone/>
            </a:pPr>
            <a:r>
              <a:t/>
            </a:r>
            <a:endParaRPr b="1" sz="26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171625" y="113950"/>
            <a:ext cx="4797900" cy="6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Regressor</a:t>
            </a:r>
            <a:endParaRPr/>
          </a:p>
        </p:txBody>
      </p:sp>
      <p:sp>
        <p:nvSpPr>
          <p:cNvPr id="335" name="Google Shape;335;p22"/>
          <p:cNvSpPr txBox="1"/>
          <p:nvPr>
            <p:ph idx="1" type="body"/>
          </p:nvPr>
        </p:nvSpPr>
        <p:spPr>
          <a:xfrm>
            <a:off x="112125" y="737950"/>
            <a:ext cx="8479200" cy="4265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852"/>
              <a:buNone/>
            </a:pPr>
            <a:r>
              <a:rPr lang="en" sz="1672">
                <a:solidFill>
                  <a:srgbClr val="000000"/>
                </a:solidFill>
                <a:highlight>
                  <a:srgbClr val="FFFFFF"/>
                </a:highlight>
                <a:latin typeface="Times New Roman"/>
                <a:ea typeface="Times New Roman"/>
                <a:cs typeface="Times New Roman"/>
                <a:sym typeface="Times New Roman"/>
              </a:rPr>
              <a:t>Since a random forest is an ensemble of decision trees, it has </a:t>
            </a:r>
            <a:endParaRPr sz="1672">
              <a:solidFill>
                <a:srgbClr val="000000"/>
              </a:solidFill>
              <a:highlight>
                <a:srgbClr val="FFFFFF"/>
              </a:highlight>
              <a:latin typeface="Times New Roman"/>
              <a:ea typeface="Times New Roman"/>
              <a:cs typeface="Times New Roman"/>
              <a:sym typeface="Times New Roman"/>
            </a:endParaRPr>
          </a:p>
          <a:p>
            <a:pPr indent="-334803" lvl="0" marL="457200" rtl="0" algn="l">
              <a:lnSpc>
                <a:spcPct val="95000"/>
              </a:lnSpc>
              <a:spcBef>
                <a:spcPts val="1200"/>
              </a:spcBef>
              <a:spcAft>
                <a:spcPts val="0"/>
              </a:spcAft>
              <a:buClr>
                <a:srgbClr val="000000"/>
              </a:buClr>
              <a:buSzPts val="1673"/>
              <a:buFont typeface="Times New Roman"/>
              <a:buChar char="●"/>
            </a:pPr>
            <a:r>
              <a:rPr lang="en" sz="1672">
                <a:solidFill>
                  <a:srgbClr val="000000"/>
                </a:solidFill>
                <a:highlight>
                  <a:srgbClr val="FFFFFF"/>
                </a:highlight>
                <a:latin typeface="Times New Roman"/>
                <a:ea typeface="Times New Roman"/>
                <a:cs typeface="Times New Roman"/>
                <a:sym typeface="Times New Roman"/>
              </a:rPr>
              <a:t>Lower variance </a:t>
            </a:r>
            <a:endParaRPr sz="1672">
              <a:solidFill>
                <a:srgbClr val="000000"/>
              </a:solidFill>
              <a:highlight>
                <a:srgbClr val="FFFFFF"/>
              </a:highlight>
              <a:latin typeface="Times New Roman"/>
              <a:ea typeface="Times New Roman"/>
              <a:cs typeface="Times New Roman"/>
              <a:sym typeface="Times New Roman"/>
            </a:endParaRPr>
          </a:p>
          <a:p>
            <a:pPr indent="-334803" lvl="0" marL="457200" rtl="0" algn="l">
              <a:lnSpc>
                <a:spcPct val="95000"/>
              </a:lnSpc>
              <a:spcBef>
                <a:spcPts val="0"/>
              </a:spcBef>
              <a:spcAft>
                <a:spcPts val="0"/>
              </a:spcAft>
              <a:buClr>
                <a:srgbClr val="000000"/>
              </a:buClr>
              <a:buSzPts val="1673"/>
              <a:buFont typeface="Times New Roman"/>
              <a:buChar char="●"/>
            </a:pPr>
            <a:r>
              <a:rPr lang="en" sz="1672">
                <a:solidFill>
                  <a:srgbClr val="000000"/>
                </a:solidFill>
                <a:highlight>
                  <a:srgbClr val="FFFFFF"/>
                </a:highlight>
                <a:latin typeface="Times New Roman"/>
                <a:ea typeface="Times New Roman"/>
                <a:cs typeface="Times New Roman"/>
                <a:sym typeface="Times New Roman"/>
              </a:rPr>
              <a:t>High Accuracy </a:t>
            </a:r>
            <a:endParaRPr sz="1672">
              <a:solidFill>
                <a:srgbClr val="000000"/>
              </a:solidFill>
              <a:highlight>
                <a:srgbClr val="FFFFFF"/>
              </a:highlight>
              <a:latin typeface="Times New Roman"/>
              <a:ea typeface="Times New Roman"/>
              <a:cs typeface="Times New Roman"/>
              <a:sym typeface="Times New Roman"/>
            </a:endParaRPr>
          </a:p>
          <a:p>
            <a:pPr indent="-334803" lvl="0" marL="457200" rtl="0" algn="l">
              <a:lnSpc>
                <a:spcPct val="95000"/>
              </a:lnSpc>
              <a:spcBef>
                <a:spcPts val="0"/>
              </a:spcBef>
              <a:spcAft>
                <a:spcPts val="0"/>
              </a:spcAft>
              <a:buClr>
                <a:srgbClr val="000000"/>
              </a:buClr>
              <a:buSzPts val="1673"/>
              <a:buFont typeface="Times New Roman"/>
              <a:buChar char="●"/>
            </a:pPr>
            <a:r>
              <a:rPr lang="en" sz="1672">
                <a:solidFill>
                  <a:srgbClr val="000000"/>
                </a:solidFill>
                <a:highlight>
                  <a:srgbClr val="FFFFFF"/>
                </a:highlight>
                <a:latin typeface="Times New Roman"/>
                <a:ea typeface="Times New Roman"/>
                <a:cs typeface="Times New Roman"/>
                <a:sym typeface="Times New Roman"/>
              </a:rPr>
              <a:t>Strong Algorithm</a:t>
            </a:r>
            <a:endParaRPr sz="1672">
              <a:solidFill>
                <a:srgbClr val="000000"/>
              </a:solidFill>
              <a:highlight>
                <a:srgbClr val="FFFFFF"/>
              </a:highlight>
              <a:latin typeface="Times New Roman"/>
              <a:ea typeface="Times New Roman"/>
              <a:cs typeface="Times New Roman"/>
              <a:sym typeface="Times New Roman"/>
            </a:endParaRPr>
          </a:p>
          <a:p>
            <a:pPr indent="-334803" lvl="0" marL="457200" rtl="0" algn="l">
              <a:lnSpc>
                <a:spcPct val="95000"/>
              </a:lnSpc>
              <a:spcBef>
                <a:spcPts val="0"/>
              </a:spcBef>
              <a:spcAft>
                <a:spcPts val="0"/>
              </a:spcAft>
              <a:buClr>
                <a:srgbClr val="000000"/>
              </a:buClr>
              <a:buSzPts val="1673"/>
              <a:buFont typeface="Times New Roman"/>
              <a:buChar char="●"/>
            </a:pPr>
            <a:r>
              <a:rPr lang="en" sz="1672">
                <a:solidFill>
                  <a:srgbClr val="222222"/>
                </a:solidFill>
                <a:highlight>
                  <a:srgbClr val="FFFFFF"/>
                </a:highlight>
                <a:latin typeface="Times New Roman"/>
                <a:ea typeface="Times New Roman"/>
                <a:cs typeface="Times New Roman"/>
                <a:sym typeface="Times New Roman"/>
              </a:rPr>
              <a:t>Automates missing values</a:t>
            </a:r>
            <a:endParaRPr sz="1672">
              <a:solidFill>
                <a:srgbClr val="222222"/>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SzPts val="852"/>
              <a:buNone/>
            </a:pPr>
            <a:r>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We have created 2 models of Random</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Forest Regressor model namely Model 1 and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Model 3</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Model 1 and Model 3 have </a:t>
            </a:r>
            <a:r>
              <a:rPr lang="en" sz="1672">
                <a:solidFill>
                  <a:srgbClr val="222222"/>
                </a:solidFill>
                <a:highlight>
                  <a:srgbClr val="FFFFFF"/>
                </a:highlight>
                <a:latin typeface="Times New Roman"/>
                <a:ea typeface="Times New Roman"/>
                <a:cs typeface="Times New Roman"/>
                <a:sym typeface="Times New Roman"/>
              </a:rPr>
              <a:t>different</a:t>
            </a:r>
            <a:r>
              <a:rPr lang="en" sz="1672">
                <a:solidFill>
                  <a:srgbClr val="222222"/>
                </a:solidFill>
                <a:highlight>
                  <a:srgbClr val="FFFFFF"/>
                </a:highlight>
                <a:latin typeface="Times New Roman"/>
                <a:ea typeface="Times New Roman"/>
                <a:cs typeface="Times New Roman"/>
                <a:sym typeface="Times New Roman"/>
              </a:rPr>
              <a:t> features size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And also features are created using </a:t>
            </a:r>
            <a:r>
              <a:rPr lang="en" sz="1672">
                <a:solidFill>
                  <a:srgbClr val="222222"/>
                </a:solidFill>
                <a:highlight>
                  <a:srgbClr val="FFFFFF"/>
                </a:highlight>
                <a:latin typeface="Times New Roman"/>
                <a:ea typeface="Times New Roman"/>
                <a:cs typeface="Times New Roman"/>
                <a:sym typeface="Times New Roman"/>
              </a:rPr>
              <a:t>different</a:t>
            </a:r>
            <a:r>
              <a:rPr lang="en" sz="1672">
                <a:solidFill>
                  <a:srgbClr val="222222"/>
                </a:solidFill>
                <a:highlight>
                  <a:srgbClr val="FFFFFF"/>
                </a:highlight>
                <a:latin typeface="Times New Roman"/>
                <a:ea typeface="Times New Roman"/>
                <a:cs typeface="Times New Roman"/>
                <a:sym typeface="Times New Roman"/>
              </a:rPr>
              <a:t> lag values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672">
              <a:solidFill>
                <a:srgbClr val="222222"/>
              </a:solidFill>
              <a:highlight>
                <a:srgbClr val="FFFFFF"/>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672">
                <a:solidFill>
                  <a:srgbClr val="222222"/>
                </a:solidFill>
                <a:highlight>
                  <a:srgbClr val="FFFFFF"/>
                </a:highlight>
                <a:latin typeface="Times New Roman"/>
                <a:ea typeface="Times New Roman"/>
                <a:cs typeface="Times New Roman"/>
                <a:sym typeface="Times New Roman"/>
              </a:rPr>
              <a:t>We have used GridSreach CV to fine tune the models</a:t>
            </a:r>
            <a:endParaRPr sz="1672">
              <a:solidFill>
                <a:srgbClr val="222222"/>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1200"/>
              </a:spcAft>
              <a:buSzPts val="852"/>
              <a:buNone/>
            </a:pPr>
            <a:r>
              <a:t/>
            </a:r>
            <a:endParaRPr sz="1672">
              <a:solidFill>
                <a:srgbClr val="222222"/>
              </a:solidFill>
              <a:highlight>
                <a:srgbClr val="FFFFFF"/>
              </a:highlight>
              <a:latin typeface="Times New Roman"/>
              <a:ea typeface="Times New Roman"/>
              <a:cs typeface="Times New Roman"/>
              <a:sym typeface="Times New Roman"/>
            </a:endParaRPr>
          </a:p>
        </p:txBody>
      </p:sp>
      <p:pic>
        <p:nvPicPr>
          <p:cNvPr id="336" name="Google Shape;336;p22"/>
          <p:cNvPicPr preferRelativeResize="0"/>
          <p:nvPr/>
        </p:nvPicPr>
        <p:blipFill>
          <a:blip r:embed="rId3">
            <a:alphaModFix/>
          </a:blip>
          <a:stretch>
            <a:fillRect/>
          </a:stretch>
        </p:blipFill>
        <p:spPr>
          <a:xfrm>
            <a:off x="3766750" y="1156475"/>
            <a:ext cx="5079201" cy="327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350775" y="220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 of Random Forest Regressor</a:t>
            </a:r>
            <a:endParaRPr/>
          </a:p>
        </p:txBody>
      </p:sp>
      <p:pic>
        <p:nvPicPr>
          <p:cNvPr id="342" name="Google Shape;342;p23"/>
          <p:cNvPicPr preferRelativeResize="0"/>
          <p:nvPr/>
        </p:nvPicPr>
        <p:blipFill>
          <a:blip r:embed="rId3">
            <a:alphaModFix/>
          </a:blip>
          <a:stretch>
            <a:fillRect/>
          </a:stretch>
        </p:blipFill>
        <p:spPr>
          <a:xfrm>
            <a:off x="350775" y="925000"/>
            <a:ext cx="8077075" cy="4064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34475" y="800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Gradient Boosting Regressor</a:t>
            </a:r>
            <a:endParaRPr/>
          </a:p>
        </p:txBody>
      </p:sp>
      <p:sp>
        <p:nvSpPr>
          <p:cNvPr id="348" name="Google Shape;348;p24"/>
          <p:cNvSpPr txBox="1"/>
          <p:nvPr>
            <p:ph idx="1" type="body"/>
          </p:nvPr>
        </p:nvSpPr>
        <p:spPr>
          <a:xfrm>
            <a:off x="196200" y="953000"/>
            <a:ext cx="7030500" cy="3503700"/>
          </a:xfrm>
          <a:prstGeom prst="rect">
            <a:avLst/>
          </a:prstGeom>
        </p:spPr>
        <p:txBody>
          <a:bodyPr anchorCtr="0" anchor="t" bIns="91425" lIns="91425" spcFirstLastPara="1" rIns="91425" wrap="square" tIns="91425">
            <a:noAutofit/>
          </a:bodyPr>
          <a:lstStyle/>
          <a:p>
            <a:pPr indent="0" lvl="0" marL="0" marR="25400" rtl="0" algn="l">
              <a:lnSpc>
                <a:spcPct val="156250"/>
              </a:lnSpc>
              <a:spcBef>
                <a:spcPts val="15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It is Ensemble learning </a:t>
            </a:r>
            <a:endParaRPr sz="15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150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give a more accurate prediction </a:t>
            </a:r>
            <a:endParaRPr sz="15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It  is  much more flexible than other algorithms </a:t>
            </a:r>
            <a:endParaRPr sz="15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It does not require data pre-processing because it is suitable for both numeric as well as categorical variables.</a:t>
            </a:r>
            <a:endParaRPr sz="1500">
              <a:solidFill>
                <a:srgbClr val="000000"/>
              </a:solidFill>
              <a:highlight>
                <a:srgbClr val="FFFFFF"/>
              </a:highlight>
              <a:latin typeface="Times New Roman"/>
              <a:ea typeface="Times New Roman"/>
              <a:cs typeface="Times New Roman"/>
              <a:sym typeface="Times New Roman"/>
            </a:endParaRPr>
          </a:p>
          <a:p>
            <a:pPr indent="-323850" lvl="0" marL="457200" marR="25400" rtl="0" algn="l">
              <a:lnSpc>
                <a:spcPct val="156250"/>
              </a:lnSpc>
              <a:spcBef>
                <a:spcPts val="0"/>
              </a:spcBef>
              <a:spcAft>
                <a:spcPts val="0"/>
              </a:spcAft>
              <a:buClr>
                <a:srgbClr val="000000"/>
              </a:buClr>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it handles missing data automatically.</a:t>
            </a:r>
            <a:endParaRPr sz="15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2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We have created 2 models of Gradient Boosting Regressor namely Model 2 and Model 4</a:t>
            </a:r>
            <a:endParaRPr sz="15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2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Model 2 and Model 4 have </a:t>
            </a:r>
            <a:r>
              <a:rPr lang="en" sz="1500">
                <a:solidFill>
                  <a:srgbClr val="000000"/>
                </a:solidFill>
                <a:highlight>
                  <a:srgbClr val="FFFFFF"/>
                </a:highlight>
                <a:latin typeface="Times New Roman"/>
                <a:ea typeface="Times New Roman"/>
                <a:cs typeface="Times New Roman"/>
                <a:sym typeface="Times New Roman"/>
              </a:rPr>
              <a:t>different</a:t>
            </a:r>
            <a:r>
              <a:rPr lang="en" sz="1500">
                <a:solidFill>
                  <a:srgbClr val="000000"/>
                </a:solidFill>
                <a:highlight>
                  <a:srgbClr val="FFFFFF"/>
                </a:highlight>
                <a:latin typeface="Times New Roman"/>
                <a:ea typeface="Times New Roman"/>
                <a:cs typeface="Times New Roman"/>
                <a:sym typeface="Times New Roman"/>
              </a:rPr>
              <a:t> feature size and feature are also created using </a:t>
            </a:r>
            <a:r>
              <a:rPr lang="en" sz="1500">
                <a:solidFill>
                  <a:srgbClr val="000000"/>
                </a:solidFill>
                <a:highlight>
                  <a:srgbClr val="FFFFFF"/>
                </a:highlight>
                <a:latin typeface="Times New Roman"/>
                <a:ea typeface="Times New Roman"/>
                <a:cs typeface="Times New Roman"/>
                <a:sym typeface="Times New Roman"/>
              </a:rPr>
              <a:t>different</a:t>
            </a:r>
            <a:r>
              <a:rPr lang="en" sz="1500">
                <a:solidFill>
                  <a:srgbClr val="000000"/>
                </a:solidFill>
                <a:highlight>
                  <a:srgbClr val="FFFFFF"/>
                </a:highlight>
                <a:latin typeface="Times New Roman"/>
                <a:ea typeface="Times New Roman"/>
                <a:cs typeface="Times New Roman"/>
                <a:sym typeface="Times New Roman"/>
              </a:rPr>
              <a:t> features</a:t>
            </a:r>
            <a:endParaRPr sz="15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200"/>
              </a:spcBef>
              <a:spcAft>
                <a:spcPts val="0"/>
              </a:spcAft>
              <a:buNone/>
            </a:pPr>
            <a:r>
              <a:rPr lang="en" sz="1500">
                <a:solidFill>
                  <a:srgbClr val="000000"/>
                </a:solidFill>
                <a:highlight>
                  <a:srgbClr val="FFFFFF"/>
                </a:highlight>
                <a:latin typeface="Times New Roman"/>
                <a:ea typeface="Times New Roman"/>
                <a:cs typeface="Times New Roman"/>
                <a:sym typeface="Times New Roman"/>
              </a:rPr>
              <a:t>We have used </a:t>
            </a:r>
            <a:r>
              <a:rPr lang="en" sz="1500">
                <a:solidFill>
                  <a:srgbClr val="000000"/>
                </a:solidFill>
                <a:highlight>
                  <a:srgbClr val="FFFFFF"/>
                </a:highlight>
                <a:latin typeface="Times New Roman"/>
                <a:ea typeface="Times New Roman"/>
                <a:cs typeface="Times New Roman"/>
                <a:sym typeface="Times New Roman"/>
              </a:rPr>
              <a:t>GridSearchCV</a:t>
            </a:r>
            <a:r>
              <a:rPr lang="en" sz="1500">
                <a:solidFill>
                  <a:srgbClr val="000000"/>
                </a:solidFill>
                <a:highlight>
                  <a:srgbClr val="FFFFFF"/>
                </a:highlight>
                <a:latin typeface="Times New Roman"/>
                <a:ea typeface="Times New Roman"/>
                <a:cs typeface="Times New Roman"/>
                <a:sym typeface="Times New Roman"/>
              </a:rPr>
              <a:t> to fine tune the algorithm</a:t>
            </a:r>
            <a:endParaRPr sz="1500">
              <a:solidFill>
                <a:srgbClr val="000000"/>
              </a:solidFill>
              <a:highlight>
                <a:srgbClr val="FFFFFF"/>
              </a:highlight>
              <a:latin typeface="Times New Roman"/>
              <a:ea typeface="Times New Roman"/>
              <a:cs typeface="Times New Roman"/>
              <a:sym typeface="Times New Roman"/>
            </a:endParaRPr>
          </a:p>
          <a:p>
            <a:pPr indent="0" lvl="0" marL="0" marR="25400" rtl="0" algn="l">
              <a:lnSpc>
                <a:spcPct val="156250"/>
              </a:lnSpc>
              <a:spcBef>
                <a:spcPts val="15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349" name="Google Shape;349;p24"/>
          <p:cNvPicPr preferRelativeResize="0"/>
          <p:nvPr/>
        </p:nvPicPr>
        <p:blipFill>
          <a:blip r:embed="rId3">
            <a:alphaModFix/>
          </a:blip>
          <a:stretch>
            <a:fillRect/>
          </a:stretch>
        </p:blipFill>
        <p:spPr>
          <a:xfrm>
            <a:off x="4207625" y="556575"/>
            <a:ext cx="4773499" cy="171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486650" y="1781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a:t>
            </a:r>
            <a:r>
              <a:rPr lang="en"/>
              <a:t> of Gradient Boosting Regressor</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25"/>
          <p:cNvPicPr preferRelativeResize="0"/>
          <p:nvPr/>
        </p:nvPicPr>
        <p:blipFill>
          <a:blip r:embed="rId3">
            <a:alphaModFix/>
          </a:blip>
          <a:stretch>
            <a:fillRect/>
          </a:stretch>
        </p:blipFill>
        <p:spPr>
          <a:xfrm>
            <a:off x="486638" y="688276"/>
            <a:ext cx="8170725" cy="4212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1314800" y="517650"/>
            <a:ext cx="3355200" cy="6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Facebook Prophet</a:t>
            </a:r>
            <a:endParaRPr/>
          </a:p>
        </p:txBody>
      </p:sp>
      <p:sp>
        <p:nvSpPr>
          <p:cNvPr id="362" name="Google Shape;362;p26"/>
          <p:cNvSpPr txBox="1"/>
          <p:nvPr>
            <p:ph idx="1" type="body"/>
          </p:nvPr>
        </p:nvSpPr>
        <p:spPr>
          <a:xfrm>
            <a:off x="837050" y="1376750"/>
            <a:ext cx="7352100" cy="3154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150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Made for Time Series.</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Automatic and Fast.</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Produces reliable and accurate models.</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Handle missing values and outliers. Imputes the missing values.</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Removes data points that deviate from the general dataset observations.</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Handles seasonality and holiday effects.</a:t>
            </a:r>
            <a:endParaRPr sz="1700">
              <a:solidFill>
                <a:srgbClr val="404040"/>
              </a:solidFill>
              <a:highlight>
                <a:srgbClr val="FFFFFF"/>
              </a:highlight>
              <a:latin typeface="Arial"/>
              <a:ea typeface="Arial"/>
              <a:cs typeface="Arial"/>
              <a:sym typeface="Arial"/>
            </a:endParaRPr>
          </a:p>
          <a:p>
            <a:pPr indent="-336550" lvl="0" marL="457200" rtl="0" algn="l">
              <a:lnSpc>
                <a:spcPct val="150000"/>
              </a:lnSpc>
              <a:spcBef>
                <a:spcPts val="0"/>
              </a:spcBef>
              <a:spcAft>
                <a:spcPts val="0"/>
              </a:spcAft>
              <a:buClr>
                <a:srgbClr val="404040"/>
              </a:buClr>
              <a:buSzPts val="1700"/>
              <a:buFont typeface="Arial"/>
              <a:buChar char="●"/>
            </a:pPr>
            <a:r>
              <a:rPr lang="en" sz="1700">
                <a:solidFill>
                  <a:srgbClr val="404040"/>
                </a:solidFill>
                <a:highlight>
                  <a:srgbClr val="FFFFFF"/>
                </a:highlight>
                <a:latin typeface="Arial"/>
                <a:ea typeface="Arial"/>
                <a:cs typeface="Arial"/>
                <a:sym typeface="Arial"/>
              </a:rPr>
              <a:t>It produces a tunable model.</a:t>
            </a:r>
            <a:endParaRPr sz="2100"/>
          </a:p>
        </p:txBody>
      </p:sp>
      <p:pic>
        <p:nvPicPr>
          <p:cNvPr id="363" name="Google Shape;363;p26"/>
          <p:cNvPicPr preferRelativeResize="0"/>
          <p:nvPr/>
        </p:nvPicPr>
        <p:blipFill>
          <a:blip r:embed="rId3">
            <a:alphaModFix/>
          </a:blip>
          <a:stretch>
            <a:fillRect/>
          </a:stretch>
        </p:blipFill>
        <p:spPr>
          <a:xfrm>
            <a:off x="5473925" y="394713"/>
            <a:ext cx="2660200" cy="76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1347850" y="3953075"/>
            <a:ext cx="5943600" cy="685800"/>
          </a:xfrm>
          <a:prstGeom prst="rect">
            <a:avLst/>
          </a:prstGeom>
          <a:noFill/>
          <a:ln>
            <a:noFill/>
          </a:ln>
        </p:spPr>
      </p:pic>
      <p:pic>
        <p:nvPicPr>
          <p:cNvPr id="369" name="Google Shape;369;p27"/>
          <p:cNvPicPr preferRelativeResize="0"/>
          <p:nvPr/>
        </p:nvPicPr>
        <p:blipFill>
          <a:blip r:embed="rId4">
            <a:alphaModFix/>
          </a:blip>
          <a:stretch>
            <a:fillRect/>
          </a:stretch>
        </p:blipFill>
        <p:spPr>
          <a:xfrm>
            <a:off x="4572000" y="525975"/>
            <a:ext cx="4493925" cy="2921375"/>
          </a:xfrm>
          <a:prstGeom prst="rect">
            <a:avLst/>
          </a:prstGeom>
          <a:noFill/>
          <a:ln>
            <a:noFill/>
          </a:ln>
        </p:spPr>
      </p:pic>
      <p:pic>
        <p:nvPicPr>
          <p:cNvPr id="370" name="Google Shape;370;p27"/>
          <p:cNvPicPr preferRelativeResize="0"/>
          <p:nvPr/>
        </p:nvPicPr>
        <p:blipFill>
          <a:blip r:embed="rId5">
            <a:alphaModFix/>
          </a:blip>
          <a:stretch>
            <a:fillRect/>
          </a:stretch>
        </p:blipFill>
        <p:spPr>
          <a:xfrm>
            <a:off x="207475" y="1408000"/>
            <a:ext cx="4267200" cy="20878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1079375" y="318275"/>
            <a:ext cx="6315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 </a:t>
            </a:r>
            <a:r>
              <a:rPr b="0" lang="en"/>
              <a:t>(Long Short Term Memory)</a:t>
            </a:r>
            <a:endParaRPr b="0"/>
          </a:p>
        </p:txBody>
      </p:sp>
      <p:sp>
        <p:nvSpPr>
          <p:cNvPr id="376" name="Google Shape;376;p28"/>
          <p:cNvSpPr txBox="1"/>
          <p:nvPr>
            <p:ph idx="1" type="body"/>
          </p:nvPr>
        </p:nvSpPr>
        <p:spPr>
          <a:xfrm>
            <a:off x="434475" y="1317575"/>
            <a:ext cx="8310600" cy="3545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Using LSTM, time series forecasting models can predict future values based on previous, sequential data. This provides greater accuracy for demand forecasters which results in better decision making for the business.</a:t>
            </a:r>
            <a:endParaRPr b="1" sz="1700"/>
          </a:p>
          <a:p>
            <a:pPr indent="-336550" lvl="0" marL="457200" rtl="0" algn="l">
              <a:spcBef>
                <a:spcPts val="0"/>
              </a:spcBef>
              <a:spcAft>
                <a:spcPts val="0"/>
              </a:spcAft>
              <a:buSzPts val="1700"/>
              <a:buChar char="●"/>
            </a:pPr>
            <a:r>
              <a:rPr b="1" lang="en" sz="1700"/>
              <a:t>We created 2 LSTM models here:</a:t>
            </a:r>
            <a:endParaRPr b="1" sz="1700"/>
          </a:p>
          <a:p>
            <a:pPr indent="-336550" lvl="0" marL="457200" rtl="0" algn="l">
              <a:spcBef>
                <a:spcPts val="0"/>
              </a:spcBef>
              <a:spcAft>
                <a:spcPts val="0"/>
              </a:spcAft>
              <a:buSzPts val="1700"/>
              <a:buChar char="●"/>
            </a:pPr>
            <a:r>
              <a:rPr b="1" lang="en" sz="1700"/>
              <a:t>1st with just a Single neuron:</a:t>
            </a:r>
            <a:endParaRPr b="1" sz="1700"/>
          </a:p>
        </p:txBody>
      </p:sp>
      <p:pic>
        <p:nvPicPr>
          <p:cNvPr id="377" name="Google Shape;377;p28"/>
          <p:cNvPicPr preferRelativeResize="0"/>
          <p:nvPr/>
        </p:nvPicPr>
        <p:blipFill>
          <a:blip r:embed="rId3">
            <a:alphaModFix/>
          </a:blip>
          <a:stretch>
            <a:fillRect/>
          </a:stretch>
        </p:blipFill>
        <p:spPr>
          <a:xfrm>
            <a:off x="517675" y="2885650"/>
            <a:ext cx="5253625" cy="1977625"/>
          </a:xfrm>
          <a:prstGeom prst="rect">
            <a:avLst/>
          </a:prstGeom>
          <a:noFill/>
          <a:ln>
            <a:noFill/>
          </a:ln>
        </p:spPr>
      </p:pic>
      <p:pic>
        <p:nvPicPr>
          <p:cNvPr id="378" name="Google Shape;378;p28"/>
          <p:cNvPicPr preferRelativeResize="0"/>
          <p:nvPr/>
        </p:nvPicPr>
        <p:blipFill>
          <a:blip r:embed="rId4">
            <a:alphaModFix/>
          </a:blip>
          <a:stretch>
            <a:fillRect/>
          </a:stretch>
        </p:blipFill>
        <p:spPr>
          <a:xfrm>
            <a:off x="6003477" y="2885650"/>
            <a:ext cx="2741599" cy="192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idx="1" type="body"/>
          </p:nvPr>
        </p:nvSpPr>
        <p:spPr>
          <a:xfrm>
            <a:off x="1303800" y="693875"/>
            <a:ext cx="7030500" cy="38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2nd Model consists of 10 neurons with 10 epochs:</a:t>
            </a:r>
            <a:endParaRPr/>
          </a:p>
          <a:p>
            <a:pPr indent="0" lvl="0" marL="0" rtl="0" algn="l">
              <a:spcBef>
                <a:spcPts val="1200"/>
              </a:spcBef>
              <a:spcAft>
                <a:spcPts val="1200"/>
              </a:spcAft>
              <a:buNone/>
            </a:pPr>
            <a:r>
              <a:t/>
            </a:r>
            <a:endParaRPr/>
          </a:p>
        </p:txBody>
      </p:sp>
      <p:pic>
        <p:nvPicPr>
          <p:cNvPr id="384" name="Google Shape;384;p29"/>
          <p:cNvPicPr preferRelativeResize="0"/>
          <p:nvPr/>
        </p:nvPicPr>
        <p:blipFill>
          <a:blip r:embed="rId3">
            <a:alphaModFix/>
          </a:blip>
          <a:stretch>
            <a:fillRect/>
          </a:stretch>
        </p:blipFill>
        <p:spPr>
          <a:xfrm>
            <a:off x="314325" y="1250358"/>
            <a:ext cx="5369351" cy="2048025"/>
          </a:xfrm>
          <a:prstGeom prst="rect">
            <a:avLst/>
          </a:prstGeom>
          <a:noFill/>
          <a:ln>
            <a:noFill/>
          </a:ln>
        </p:spPr>
      </p:pic>
      <p:pic>
        <p:nvPicPr>
          <p:cNvPr id="385" name="Google Shape;385;p29"/>
          <p:cNvPicPr preferRelativeResize="0"/>
          <p:nvPr/>
        </p:nvPicPr>
        <p:blipFill>
          <a:blip r:embed="rId4">
            <a:alphaModFix/>
          </a:blip>
          <a:stretch>
            <a:fillRect/>
          </a:stretch>
        </p:blipFill>
        <p:spPr>
          <a:xfrm>
            <a:off x="5598525" y="1298500"/>
            <a:ext cx="3278701" cy="1951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645075" y="234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Compare Models</a:t>
            </a:r>
            <a:endParaRPr>
              <a:solidFill>
                <a:srgbClr val="292929"/>
              </a:solidFill>
            </a:endParaRPr>
          </a:p>
        </p:txBody>
      </p:sp>
      <p:sp>
        <p:nvSpPr>
          <p:cNvPr id="391" name="Google Shape;391;p30"/>
          <p:cNvSpPr txBox="1"/>
          <p:nvPr>
            <p:ph idx="1" type="body"/>
          </p:nvPr>
        </p:nvSpPr>
        <p:spPr>
          <a:xfrm>
            <a:off x="322350" y="925000"/>
            <a:ext cx="8465100" cy="407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292929"/>
                </a:solidFill>
                <a:latin typeface="Times New Roman"/>
                <a:ea typeface="Times New Roman"/>
                <a:cs typeface="Times New Roman"/>
                <a:sym typeface="Times New Roman"/>
              </a:rPr>
              <a:t>Following Table shows various models which can be compared using R2, MSE, MAE</a:t>
            </a:r>
            <a:endParaRPr sz="1500">
              <a:solidFill>
                <a:srgbClr val="292929"/>
              </a:solidFill>
              <a:latin typeface="Times New Roman"/>
              <a:ea typeface="Times New Roman"/>
              <a:cs typeface="Times New Roman"/>
              <a:sym typeface="Times New Roman"/>
            </a:endParaRPr>
          </a:p>
        </p:txBody>
      </p:sp>
      <p:pic>
        <p:nvPicPr>
          <p:cNvPr id="392" name="Google Shape;392;p30"/>
          <p:cNvPicPr preferRelativeResize="0"/>
          <p:nvPr/>
        </p:nvPicPr>
        <p:blipFill>
          <a:blip r:embed="rId3">
            <a:alphaModFix/>
          </a:blip>
          <a:stretch>
            <a:fillRect/>
          </a:stretch>
        </p:blipFill>
        <p:spPr>
          <a:xfrm>
            <a:off x="136075" y="1612600"/>
            <a:ext cx="8871851" cy="305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idx="1" type="body"/>
          </p:nvPr>
        </p:nvSpPr>
        <p:spPr>
          <a:xfrm>
            <a:off x="163775" y="672725"/>
            <a:ext cx="8819700" cy="897000"/>
          </a:xfrm>
          <a:prstGeom prst="rect">
            <a:avLst/>
          </a:prstGeom>
        </p:spPr>
        <p:txBody>
          <a:bodyPr anchorCtr="0" anchor="t" bIns="91425" lIns="91425" spcFirstLastPara="1" rIns="91425" wrap="square" tIns="91425">
            <a:normAutofit/>
          </a:bodyPr>
          <a:lstStyle/>
          <a:p>
            <a:pPr indent="0" lvl="0" marL="0" rtl="0" algn="l">
              <a:spcBef>
                <a:spcPts val="1000"/>
              </a:spcBef>
              <a:spcAft>
                <a:spcPts val="1200"/>
              </a:spcAft>
              <a:buNone/>
            </a:pPr>
            <a:r>
              <a:rPr lang="en" sz="1900">
                <a:solidFill>
                  <a:srgbClr val="292929"/>
                </a:solidFill>
                <a:latin typeface="Times New Roman"/>
                <a:ea typeface="Times New Roman"/>
                <a:cs typeface="Times New Roman"/>
                <a:sym typeface="Times New Roman"/>
              </a:rPr>
              <a:t>The models with 50000 rows are used to comparing evaluating parameters.Each model uses </a:t>
            </a:r>
            <a:r>
              <a:rPr lang="en" sz="1900">
                <a:solidFill>
                  <a:srgbClr val="292929"/>
                </a:solidFill>
                <a:latin typeface="Times New Roman"/>
                <a:ea typeface="Times New Roman"/>
                <a:cs typeface="Times New Roman"/>
                <a:sym typeface="Times New Roman"/>
              </a:rPr>
              <a:t>different</a:t>
            </a:r>
            <a:r>
              <a:rPr lang="en" sz="1900">
                <a:solidFill>
                  <a:srgbClr val="292929"/>
                </a:solidFill>
                <a:latin typeface="Times New Roman"/>
                <a:ea typeface="Times New Roman"/>
                <a:cs typeface="Times New Roman"/>
                <a:sym typeface="Times New Roman"/>
              </a:rPr>
              <a:t> algorithm and features to predict the trend the value of close column </a:t>
            </a:r>
            <a:endParaRPr sz="1900">
              <a:solidFill>
                <a:srgbClr val="292929"/>
              </a:solidFill>
              <a:latin typeface="Times New Roman"/>
              <a:ea typeface="Times New Roman"/>
              <a:cs typeface="Times New Roman"/>
              <a:sym typeface="Times New Roman"/>
            </a:endParaRPr>
          </a:p>
        </p:txBody>
      </p:sp>
      <p:pic>
        <p:nvPicPr>
          <p:cNvPr id="398" name="Google Shape;398;p31"/>
          <p:cNvPicPr preferRelativeResize="0"/>
          <p:nvPr/>
        </p:nvPicPr>
        <p:blipFill>
          <a:blip r:embed="rId3">
            <a:alphaModFix/>
          </a:blip>
          <a:stretch>
            <a:fillRect/>
          </a:stretch>
        </p:blipFill>
        <p:spPr>
          <a:xfrm>
            <a:off x="87213" y="1484475"/>
            <a:ext cx="8969575" cy="2174550"/>
          </a:xfrm>
          <a:prstGeom prst="rect">
            <a:avLst/>
          </a:prstGeom>
          <a:noFill/>
          <a:ln>
            <a:noFill/>
          </a:ln>
        </p:spPr>
      </p:pic>
      <p:pic>
        <p:nvPicPr>
          <p:cNvPr id="399" name="Google Shape;399;p31"/>
          <p:cNvPicPr preferRelativeResize="0"/>
          <p:nvPr/>
        </p:nvPicPr>
        <p:blipFill>
          <a:blip r:embed="rId4">
            <a:alphaModFix/>
          </a:blip>
          <a:stretch>
            <a:fillRect/>
          </a:stretch>
        </p:blipFill>
        <p:spPr>
          <a:xfrm>
            <a:off x="152400" y="4317000"/>
            <a:ext cx="7460040" cy="674100"/>
          </a:xfrm>
          <a:prstGeom prst="rect">
            <a:avLst/>
          </a:prstGeom>
          <a:noFill/>
          <a:ln>
            <a:noFill/>
          </a:ln>
        </p:spPr>
      </p:pic>
      <p:sp>
        <p:nvSpPr>
          <p:cNvPr id="400" name="Google Shape;400;p31"/>
          <p:cNvSpPr txBox="1"/>
          <p:nvPr/>
        </p:nvSpPr>
        <p:spPr>
          <a:xfrm>
            <a:off x="154175" y="3685950"/>
            <a:ext cx="8268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Model 1 has max R2 and least mse and mae</a:t>
            </a:r>
            <a:endParaRPr sz="1900">
              <a:latin typeface="Times New Roman"/>
              <a:ea typeface="Times New Roman"/>
              <a:cs typeface="Times New Roman"/>
              <a:sym typeface="Times New Roman"/>
            </a:endParaRPr>
          </a:p>
        </p:txBody>
      </p:sp>
      <p:sp>
        <p:nvSpPr>
          <p:cNvPr id="401" name="Google Shape;401;p31"/>
          <p:cNvSpPr txBox="1"/>
          <p:nvPr/>
        </p:nvSpPr>
        <p:spPr>
          <a:xfrm>
            <a:off x="280300" y="56050"/>
            <a:ext cx="588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aven Pro"/>
                <a:ea typeface="Maven Pro"/>
                <a:cs typeface="Maven Pro"/>
                <a:sym typeface="Maven Pro"/>
              </a:rPr>
              <a:t>Conclusion</a:t>
            </a:r>
            <a:endParaRPr b="1" sz="2600">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Problem Statement</a:t>
            </a:r>
            <a:endParaRPr>
              <a:solidFill>
                <a:srgbClr val="292929"/>
              </a:solidFill>
            </a:endParaRPr>
          </a:p>
        </p:txBody>
      </p:sp>
      <p:sp>
        <p:nvSpPr>
          <p:cNvPr id="285" name="Google Shape;285;p14"/>
          <p:cNvSpPr txBox="1"/>
          <p:nvPr>
            <p:ph idx="1" type="body"/>
          </p:nvPr>
        </p:nvSpPr>
        <p:spPr>
          <a:xfrm>
            <a:off x="644700" y="1289375"/>
            <a:ext cx="7689600" cy="38541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Clr>
                <a:srgbClr val="000000"/>
              </a:buClr>
              <a:buSzPts val="1900"/>
              <a:buChar char="●"/>
            </a:pPr>
            <a:r>
              <a:rPr lang="en" sz="1900">
                <a:solidFill>
                  <a:srgbClr val="000000"/>
                </a:solidFill>
                <a:latin typeface="Times New Roman"/>
                <a:ea typeface="Times New Roman"/>
                <a:cs typeface="Times New Roman"/>
                <a:sym typeface="Times New Roman"/>
              </a:rPr>
              <a:t>The stock value changes every minute based on buys and sells of stock in market.</a:t>
            </a:r>
            <a:r>
              <a:rPr lang="en" sz="1900">
                <a:solidFill>
                  <a:srgbClr val="000000"/>
                </a:solidFill>
                <a:latin typeface="Arial"/>
                <a:ea typeface="Arial"/>
                <a:cs typeface="Arial"/>
                <a:sym typeface="Arial"/>
              </a:rPr>
              <a:t> </a:t>
            </a:r>
            <a:endParaRPr sz="1900">
              <a:solidFill>
                <a:srgbClr val="000000"/>
              </a:solidFill>
              <a:latin typeface="Arial"/>
              <a:ea typeface="Arial"/>
              <a:cs typeface="Arial"/>
              <a:sym typeface="Arial"/>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As a technical investor, you would look at historical price patterns and form an opinion about market trends.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 Accordingly, you will decide whether you want to buy the stock or sell it.</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We have tried to predict the trend of Close value of Nifty 50 stock of NSE which can used to analyse and understand the trend of stock market</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900">
              <a:solidFill>
                <a:srgbClr val="FFFFFF"/>
              </a:solidFill>
              <a:highlight>
                <a:srgbClr val="292929"/>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160650" y="268150"/>
            <a:ext cx="3740700" cy="7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407" name="Google Shape;407;p32"/>
          <p:cNvSpPr txBox="1"/>
          <p:nvPr>
            <p:ph idx="1" type="body"/>
          </p:nvPr>
        </p:nvSpPr>
        <p:spPr>
          <a:xfrm>
            <a:off x="705800" y="1046350"/>
            <a:ext cx="8127300" cy="3686100"/>
          </a:xfrm>
          <a:prstGeom prst="rect">
            <a:avLst/>
          </a:prstGeom>
        </p:spPr>
        <p:txBody>
          <a:bodyPr anchorCtr="0" anchor="t" bIns="91425" lIns="91425" spcFirstLastPara="1" rIns="91425" wrap="square" tIns="91425">
            <a:normAutofit/>
          </a:bodyPr>
          <a:lstStyle/>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Implement Pycaret Library - Pycaret Library </a:t>
            </a:r>
            <a:r>
              <a:rPr lang="en" sz="1900">
                <a:latin typeface="Times New Roman"/>
                <a:ea typeface="Times New Roman"/>
                <a:cs typeface="Times New Roman"/>
                <a:sym typeface="Times New Roman"/>
              </a:rPr>
              <a:t>is an open-source, low-code machine learning library in Python that automates machine learning workflows. It is an end-to-end machine learning and model management tool that exponentially speeds up the experiment cycle and makes you more productive.</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Create a WebApp using Streamlit - It is an open source app framework in Python language. It helps us create web apps for data science and machine learning in a short time. It is compatible with major Python libraries such as scikit-learn, Keras, PyTorch, SymPy(latex), NumPy, pandas, Matplotlib etc.</a:t>
            </a:r>
            <a:endParaRPr sz="1900">
              <a:latin typeface="Times New Roman"/>
              <a:ea typeface="Times New Roman"/>
              <a:cs typeface="Times New Roman"/>
              <a:sym typeface="Times New Roman"/>
            </a:endParaRPr>
          </a:p>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Deployment on AWS and Heroku</a:t>
            </a:r>
            <a:endParaRPr sz="19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547000" y="304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r>
              <a:rPr lang="en"/>
              <a:t> </a:t>
            </a:r>
            <a:endParaRPr/>
          </a:p>
        </p:txBody>
      </p:sp>
      <p:sp>
        <p:nvSpPr>
          <p:cNvPr id="413" name="Google Shape;413;p33"/>
          <p:cNvSpPr txBox="1"/>
          <p:nvPr>
            <p:ph idx="1" type="body"/>
          </p:nvPr>
        </p:nvSpPr>
        <p:spPr>
          <a:xfrm>
            <a:off x="448475" y="1149225"/>
            <a:ext cx="7885800" cy="3382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Dataset on Kaggle website - </a:t>
            </a:r>
            <a:r>
              <a:rPr lang="en" sz="19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https://www.kaggle.com/datasets/hk7797/stock-market-india</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Krish Naik GitHub - </a:t>
            </a:r>
            <a:r>
              <a:rPr lang="en" sz="1900" u="sng">
                <a:solidFill>
                  <a:schemeClr val="hlink"/>
                </a:solidFill>
                <a:latin typeface="Times New Roman"/>
                <a:ea typeface="Times New Roman"/>
                <a:cs typeface="Times New Roman"/>
                <a:sym typeface="Times New Roman"/>
                <a:hlinkClick r:id="rId4"/>
              </a:rPr>
              <a:t>https://github.com/krishnaik06/Live-Time-Series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Financial Domain concepts -  </a:t>
            </a:r>
            <a:r>
              <a:rPr lang="en" sz="1900" u="sng">
                <a:solidFill>
                  <a:schemeClr val="hlink"/>
                </a:solidFill>
                <a:latin typeface="Times New Roman"/>
                <a:ea typeface="Times New Roman"/>
                <a:cs typeface="Times New Roman"/>
                <a:sym typeface="Times New Roman"/>
                <a:hlinkClick r:id="rId5"/>
              </a:rPr>
              <a:t>https://corporatefinanceinstitute.com/resources/knowledge/trading-investing/exponentially-weighted-moving-average-ewma/</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Pandas Docs - </a:t>
            </a:r>
            <a:r>
              <a:rPr lang="en" sz="1900" u="sng">
                <a:solidFill>
                  <a:schemeClr val="hlink"/>
                </a:solidFill>
                <a:latin typeface="Times New Roman"/>
                <a:ea typeface="Times New Roman"/>
                <a:cs typeface="Times New Roman"/>
                <a:sym typeface="Times New Roman"/>
                <a:hlinkClick r:id="rId6"/>
              </a:rPr>
              <a:t>https://pandas.pydata.org/</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Library Used - Sklearn, statsmodel, Keras Docs - </a:t>
            </a:r>
            <a:r>
              <a:rPr lang="en" sz="1900" u="sng">
                <a:solidFill>
                  <a:schemeClr val="hlink"/>
                </a:solidFill>
                <a:latin typeface="Times New Roman"/>
                <a:ea typeface="Times New Roman"/>
                <a:cs typeface="Times New Roman"/>
                <a:sym typeface="Times New Roman"/>
                <a:hlinkClick r:id="rId7"/>
              </a:rPr>
              <a:t>https://keras.io/</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Facebook Prophet Library - https://facebook.github.io/prophet/</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186100" y="248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DataSet Description</a:t>
            </a:r>
            <a:endParaRPr>
              <a:solidFill>
                <a:srgbClr val="292929"/>
              </a:solidFill>
            </a:endParaRPr>
          </a:p>
        </p:txBody>
      </p:sp>
      <p:sp>
        <p:nvSpPr>
          <p:cNvPr id="291" name="Google Shape;291;p15"/>
          <p:cNvSpPr txBox="1"/>
          <p:nvPr>
            <p:ph idx="1" type="body"/>
          </p:nvPr>
        </p:nvSpPr>
        <p:spPr>
          <a:xfrm>
            <a:off x="378400" y="1149225"/>
            <a:ext cx="7956000" cy="37281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t/>
            </a:r>
            <a:endParaRPr/>
          </a:p>
          <a:p>
            <a:pPr indent="-349609" lvl="0" marL="457200" rtl="0" algn="l">
              <a:spcBef>
                <a:spcPts val="1200"/>
              </a:spcBef>
              <a:spcAft>
                <a:spcPts val="0"/>
              </a:spcAft>
              <a:buClr>
                <a:srgbClr val="000000"/>
              </a:buClr>
              <a:buSzPct val="100000"/>
              <a:buFont typeface="Times New Roman"/>
              <a:buChar char="●"/>
            </a:pPr>
            <a:r>
              <a:rPr lang="en" sz="3049">
                <a:solidFill>
                  <a:srgbClr val="000000"/>
                </a:solidFill>
                <a:latin typeface="Times New Roman"/>
                <a:ea typeface="Times New Roman"/>
                <a:cs typeface="Times New Roman"/>
                <a:sym typeface="Times New Roman"/>
              </a:rPr>
              <a:t>The original dataset of Nifty 50 is csv file name as NIFTY_50__EQ__INDICES__NSE__MINUTE.csv available on Kaggle website. </a:t>
            </a:r>
            <a:endParaRPr sz="3049">
              <a:solidFill>
                <a:srgbClr val="000000"/>
              </a:solidFill>
              <a:latin typeface="Times New Roman"/>
              <a:ea typeface="Times New Roman"/>
              <a:cs typeface="Times New Roman"/>
              <a:sym typeface="Times New Roman"/>
            </a:endParaRPr>
          </a:p>
          <a:p>
            <a:pPr indent="-349609" lvl="0" marL="457200" rtl="0" algn="l">
              <a:spcBef>
                <a:spcPts val="0"/>
              </a:spcBef>
              <a:spcAft>
                <a:spcPts val="0"/>
              </a:spcAft>
              <a:buClr>
                <a:srgbClr val="000000"/>
              </a:buClr>
              <a:buSzPct val="100000"/>
              <a:buFont typeface="Times New Roman"/>
              <a:buChar char="●"/>
            </a:pPr>
            <a:r>
              <a:rPr lang="en" sz="3049">
                <a:solidFill>
                  <a:srgbClr val="000000"/>
                </a:solidFill>
                <a:latin typeface="Times New Roman"/>
                <a:ea typeface="Times New Roman"/>
                <a:cs typeface="Times New Roman"/>
                <a:sym typeface="Times New Roman"/>
              </a:rPr>
              <a:t>The data size is of 370740 rows consisting of 6 columns namely timestamp, open, high, low, close and volume. </a:t>
            </a:r>
            <a:endParaRPr sz="3049">
              <a:solidFill>
                <a:srgbClr val="000000"/>
              </a:solidFill>
              <a:latin typeface="Times New Roman"/>
              <a:ea typeface="Times New Roman"/>
              <a:cs typeface="Times New Roman"/>
              <a:sym typeface="Times New Roman"/>
            </a:endParaRPr>
          </a:p>
          <a:p>
            <a:pPr indent="-349609" lvl="0" marL="457200" rtl="0" algn="l">
              <a:spcBef>
                <a:spcPts val="0"/>
              </a:spcBef>
              <a:spcAft>
                <a:spcPts val="0"/>
              </a:spcAft>
              <a:buClr>
                <a:srgbClr val="000000"/>
              </a:buClr>
              <a:buSzPct val="100000"/>
              <a:buFont typeface="Times New Roman"/>
              <a:buChar char="●"/>
            </a:pPr>
            <a:r>
              <a:rPr lang="en" sz="3049">
                <a:solidFill>
                  <a:srgbClr val="000000"/>
                </a:solidFill>
                <a:latin typeface="Times New Roman"/>
                <a:ea typeface="Times New Roman"/>
                <a:cs typeface="Times New Roman"/>
                <a:sym typeface="Times New Roman"/>
              </a:rPr>
              <a:t>The dataset consists of per minute data from 9.15 am when NSE stock market opens to 3.29 pm when market closes. The data is from 20170102 09:15:00 am to 20210101 15:29:00 pm </a:t>
            </a:r>
            <a:endParaRPr sz="3049">
              <a:solidFill>
                <a:srgbClr val="000000"/>
              </a:solidFill>
              <a:latin typeface="Times New Roman"/>
              <a:ea typeface="Times New Roman"/>
              <a:cs typeface="Times New Roman"/>
              <a:sym typeface="Times New Roman"/>
            </a:endParaRPr>
          </a:p>
          <a:p>
            <a:pPr indent="-349609" lvl="0" marL="457200" rtl="0" algn="l">
              <a:spcBef>
                <a:spcPts val="0"/>
              </a:spcBef>
              <a:spcAft>
                <a:spcPts val="0"/>
              </a:spcAft>
              <a:buClr>
                <a:srgbClr val="000000"/>
              </a:buClr>
              <a:buSzPct val="100000"/>
              <a:buFont typeface="Times New Roman"/>
              <a:buChar char="●"/>
            </a:pPr>
            <a:r>
              <a:rPr lang="en" sz="3049">
                <a:solidFill>
                  <a:srgbClr val="000000"/>
                </a:solidFill>
                <a:latin typeface="Times New Roman"/>
                <a:ea typeface="Times New Roman"/>
                <a:cs typeface="Times New Roman"/>
                <a:sym typeface="Times New Roman"/>
              </a:rPr>
              <a:t>Kaggle Data Link</a:t>
            </a:r>
            <a:endParaRPr sz="3049">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2745" u="sng">
                <a:solidFill>
                  <a:schemeClr val="accent5"/>
                </a:solidFill>
                <a:hlinkClick r:id="rId3">
                  <a:extLst>
                    <a:ext uri="{A12FA001-AC4F-418D-AE19-62706E023703}">
                      <ahyp:hlinkClr val="tx"/>
                    </a:ext>
                  </a:extLst>
                </a:hlinkClick>
              </a:rPr>
              <a:t>https://www.kaggle.com/datasets/hk7797/stock-market-india</a:t>
            </a:r>
            <a:endParaRPr sz="2745"/>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448900" y="178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 of df.info()</a:t>
            </a:r>
            <a:endParaRPr/>
          </a:p>
        </p:txBody>
      </p:sp>
      <p:pic>
        <p:nvPicPr>
          <p:cNvPr id="297" name="Google Shape;297;p16"/>
          <p:cNvPicPr preferRelativeResize="0"/>
          <p:nvPr/>
        </p:nvPicPr>
        <p:blipFill>
          <a:blip r:embed="rId3">
            <a:alphaModFix/>
          </a:blip>
          <a:stretch>
            <a:fillRect/>
          </a:stretch>
        </p:blipFill>
        <p:spPr>
          <a:xfrm>
            <a:off x="952250" y="1386175"/>
            <a:ext cx="6159525" cy="358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171625" y="113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a:p>
            <a:pPr indent="0" lvl="0" marL="0" rtl="0" algn="l">
              <a:spcBef>
                <a:spcPts val="0"/>
              </a:spcBef>
              <a:spcAft>
                <a:spcPts val="0"/>
              </a:spcAft>
              <a:buNone/>
            </a:pPr>
            <a:r>
              <a:t/>
            </a:r>
            <a:endParaRPr/>
          </a:p>
        </p:txBody>
      </p:sp>
      <p:pic>
        <p:nvPicPr>
          <p:cNvPr id="303" name="Google Shape;303;p17"/>
          <p:cNvPicPr preferRelativeResize="0"/>
          <p:nvPr/>
        </p:nvPicPr>
        <p:blipFill>
          <a:blip r:embed="rId3">
            <a:alphaModFix/>
          </a:blip>
          <a:stretch>
            <a:fillRect/>
          </a:stretch>
        </p:blipFill>
        <p:spPr>
          <a:xfrm>
            <a:off x="776938" y="956825"/>
            <a:ext cx="7819876" cy="3798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48725" y="345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92929"/>
                </a:solidFill>
              </a:rPr>
              <a:t>Data Cleaning &amp; Preprocessing</a:t>
            </a:r>
            <a:endParaRPr>
              <a:solidFill>
                <a:srgbClr val="292929"/>
              </a:solidFill>
            </a:endParaRPr>
          </a:p>
        </p:txBody>
      </p:sp>
      <p:sp>
        <p:nvSpPr>
          <p:cNvPr id="309" name="Google Shape;309;p18"/>
          <p:cNvSpPr txBox="1"/>
          <p:nvPr>
            <p:ph idx="1" type="body"/>
          </p:nvPr>
        </p:nvSpPr>
        <p:spPr>
          <a:xfrm>
            <a:off x="980250" y="1299650"/>
            <a:ext cx="7354200" cy="3231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Dataset has column timestamp having UTC+5:30 which was modified to remove +5:30</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Timestamp was set as index to work with data as Time Series Data</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Dataset was checked for null values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Null values were filled using ffill Pandas function</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Dataframe </a:t>
            </a:r>
            <a:r>
              <a:rPr lang="en" sz="1900">
                <a:latin typeface="Times New Roman"/>
                <a:ea typeface="Times New Roman"/>
                <a:cs typeface="Times New Roman"/>
                <a:sym typeface="Times New Roman"/>
              </a:rPr>
              <a:t>constant</a:t>
            </a:r>
            <a:r>
              <a:rPr lang="en" sz="1900">
                <a:latin typeface="Times New Roman"/>
                <a:ea typeface="Times New Roman"/>
                <a:cs typeface="Times New Roman"/>
                <a:sym typeface="Times New Roman"/>
              </a:rPr>
              <a:t> of close </a:t>
            </a:r>
            <a:r>
              <a:rPr lang="en" sz="1900">
                <a:latin typeface="Times New Roman"/>
                <a:ea typeface="Times New Roman"/>
                <a:cs typeface="Times New Roman"/>
                <a:sym typeface="Times New Roman"/>
              </a:rPr>
              <a:t>column</a:t>
            </a:r>
            <a:r>
              <a:rPr lang="en" sz="1900">
                <a:latin typeface="Times New Roman"/>
                <a:ea typeface="Times New Roman"/>
                <a:cs typeface="Times New Roman"/>
                <a:sym typeface="Times New Roman"/>
              </a:rPr>
              <a:t> was created to predict trend of close value of Nifty 50 stock</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Features were created for </a:t>
            </a:r>
            <a:r>
              <a:rPr lang="en" sz="1900">
                <a:latin typeface="Times New Roman"/>
                <a:ea typeface="Times New Roman"/>
                <a:cs typeface="Times New Roman"/>
                <a:sym typeface="Times New Roman"/>
              </a:rPr>
              <a:t>different</a:t>
            </a:r>
            <a:r>
              <a:rPr lang="en" sz="1900">
                <a:latin typeface="Times New Roman"/>
                <a:ea typeface="Times New Roman"/>
                <a:cs typeface="Times New Roman"/>
                <a:sym typeface="Times New Roman"/>
              </a:rPr>
              <a:t> algorithm using lag values</a:t>
            </a:r>
            <a:endParaRPr sz="19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002250" y="352425"/>
            <a:ext cx="30510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a:t>
            </a:r>
            <a:endParaRPr/>
          </a:p>
        </p:txBody>
      </p:sp>
      <p:pic>
        <p:nvPicPr>
          <p:cNvPr id="315" name="Google Shape;315;p19"/>
          <p:cNvPicPr preferRelativeResize="0"/>
          <p:nvPr/>
        </p:nvPicPr>
        <p:blipFill>
          <a:blip r:embed="rId3">
            <a:alphaModFix/>
          </a:blip>
          <a:stretch>
            <a:fillRect/>
          </a:stretch>
        </p:blipFill>
        <p:spPr>
          <a:xfrm>
            <a:off x="347425" y="1681350"/>
            <a:ext cx="8672201" cy="2781500"/>
          </a:xfrm>
          <a:prstGeom prst="rect">
            <a:avLst/>
          </a:prstGeom>
          <a:noFill/>
          <a:ln>
            <a:noFill/>
          </a:ln>
        </p:spPr>
      </p:pic>
      <p:sp>
        <p:nvSpPr>
          <p:cNvPr id="316" name="Google Shape;316;p19"/>
          <p:cNvSpPr txBox="1"/>
          <p:nvPr/>
        </p:nvSpPr>
        <p:spPr>
          <a:xfrm>
            <a:off x="434475" y="1024425"/>
            <a:ext cx="745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Line Graph of close </a:t>
            </a:r>
            <a:r>
              <a:rPr lang="en" sz="1900">
                <a:latin typeface="Times New Roman"/>
                <a:ea typeface="Times New Roman"/>
                <a:cs typeface="Times New Roman"/>
                <a:sym typeface="Times New Roman"/>
              </a:rPr>
              <a:t>value</a:t>
            </a:r>
            <a:r>
              <a:rPr lang="en" sz="1900">
                <a:latin typeface="Times New Roman"/>
                <a:ea typeface="Times New Roman"/>
                <a:cs typeface="Times New Roman"/>
                <a:sym typeface="Times New Roman"/>
              </a:rPr>
              <a:t> of Nifty 50 </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112400" y="94025"/>
            <a:ext cx="61287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Boxplot</a:t>
            </a:r>
            <a:endParaRPr/>
          </a:p>
        </p:txBody>
      </p:sp>
      <p:sp>
        <p:nvSpPr>
          <p:cNvPr id="322" name="Google Shape;322;p20"/>
          <p:cNvSpPr txBox="1"/>
          <p:nvPr>
            <p:ph idx="1" type="body"/>
          </p:nvPr>
        </p:nvSpPr>
        <p:spPr>
          <a:xfrm>
            <a:off x="1017950" y="2887075"/>
            <a:ext cx="6825600" cy="21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Q1 = Rs 10100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Q2 = Median value of Rs Rs 10900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Q3 = Rs 11600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IQR = Q3  Q1 = Rs 1500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Min Valid Value = Q1 </a:t>
            </a:r>
            <a:r>
              <a:rPr lang="en" sz="17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1.5 IQR = Rs 7850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Max Valid Value = Q3 + 1.5 IQR = Rs 13850</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Outlier = value less than Rs 7850 and more than Rs 13850</a:t>
            </a:r>
            <a:endParaRPr sz="1400">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1200"/>
              </a:spcAft>
              <a:buNone/>
            </a:pPr>
            <a:r>
              <a:t/>
            </a:r>
            <a:endParaRPr sz="1507"/>
          </a:p>
        </p:txBody>
      </p:sp>
      <p:pic>
        <p:nvPicPr>
          <p:cNvPr id="323" name="Google Shape;323;p20"/>
          <p:cNvPicPr preferRelativeResize="0"/>
          <p:nvPr/>
        </p:nvPicPr>
        <p:blipFill>
          <a:blip r:embed="rId3">
            <a:alphaModFix/>
          </a:blip>
          <a:stretch>
            <a:fillRect/>
          </a:stretch>
        </p:blipFill>
        <p:spPr>
          <a:xfrm>
            <a:off x="737497" y="869225"/>
            <a:ext cx="7797876" cy="194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068350" y="396500"/>
            <a:ext cx="3117000" cy="59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Chosen</a:t>
            </a:r>
            <a:endParaRPr/>
          </a:p>
        </p:txBody>
      </p:sp>
      <p:sp>
        <p:nvSpPr>
          <p:cNvPr id="329" name="Google Shape;329;p21"/>
          <p:cNvSpPr txBox="1"/>
          <p:nvPr>
            <p:ph idx="1" type="body"/>
          </p:nvPr>
        </p:nvSpPr>
        <p:spPr>
          <a:xfrm>
            <a:off x="392425" y="1110000"/>
            <a:ext cx="8254800" cy="3921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The dataset is complex per minute based </a:t>
            </a:r>
            <a:r>
              <a:rPr lang="en" sz="1900">
                <a:latin typeface="Times New Roman"/>
                <a:ea typeface="Times New Roman"/>
                <a:cs typeface="Times New Roman"/>
                <a:sym typeface="Times New Roman"/>
              </a:rPr>
              <a:t>time series</a:t>
            </a:r>
            <a:r>
              <a:rPr lang="en" sz="1900">
                <a:latin typeface="Times New Roman"/>
                <a:ea typeface="Times New Roman"/>
                <a:cs typeface="Times New Roman"/>
                <a:sym typeface="Times New Roman"/>
              </a:rPr>
              <a:t> which is explored &amp; used to predict the trend of closing value of stock using historical values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We have used</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Random Forest Regressor</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Gradient Boosting Regressor</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Facebook Prophet Library</a:t>
            </a:r>
            <a:endParaRPr sz="1900">
              <a:latin typeface="Times New Roman"/>
              <a:ea typeface="Times New Roman"/>
              <a:cs typeface="Times New Roman"/>
              <a:sym typeface="Times New Roman"/>
            </a:endParaRPr>
          </a:p>
          <a:p>
            <a:pPr indent="-349250" lvl="1" marL="9144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DL model LSTM</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