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317" r:id="rId2"/>
    <p:sldId id="386" r:id="rId3"/>
    <p:sldId id="411" r:id="rId4"/>
    <p:sldId id="446" r:id="rId5"/>
    <p:sldId id="447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2" r:id="rId24"/>
    <p:sldId id="443" r:id="rId25"/>
    <p:sldId id="444" r:id="rId26"/>
    <p:sldId id="445" r:id="rId27"/>
    <p:sldId id="448" r:id="rId28"/>
    <p:sldId id="44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6A255-5B11-421B-B45B-9F7AA14386AF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5B4CE-8E7C-4CCD-84B1-5710A825B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319F1F2-AF68-4EBD-8B8E-34961C9A22CC}" type="datetimeFigureOut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0A43D-2F08-4403-A566-72AB564EA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C7F8B-0D5D-4B1B-900A-0D740F60BE65}" type="datetimeFigureOut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BC30E-D24F-47FB-A2AD-1EDF514FF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7A772-1C96-4535-98BA-6A8BE08F3766}" type="datetimeFigureOut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F3666-0D06-457E-83C2-3B6F8901A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88E5A-1FAC-4FA1-B46F-BF4F16929477}" type="datetimeFigureOut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B9229-FEA9-44D0-A93A-1F109266D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76FC-05A0-46EB-BA14-17F0E6A6A2D5}" type="datetimeFigureOut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F2C84-4741-4FFE-900C-7AF25DA47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A073C-0501-4BED-A364-B8945AC14970}" type="datetimeFigureOut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7E241-EA6B-4874-96AC-4D0434091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DF06A-690C-4AB3-A882-1C22DE24E4BB}" type="datetimeFigureOut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B9141-186C-4678-BABA-8E932EE9D6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786D-7987-42F5-A5D6-4DDE7E07DAB6}" type="datetimeFigureOut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38914-4570-4C9A-9880-A7E29EDD6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87F3A-5DE5-4E5C-8E55-414F85F0C60E}" type="datetimeFigureOut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2E557-51EC-439C-9FA4-C1A6D47E5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89BA8-66B9-4891-8CB5-558B1828AD46}" type="datetimeFigureOut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20A78-850E-4CC3-8DAB-462593EDC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C3BE7-31A7-4581-93B1-29E36030C94D}" type="datetimeFigureOut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5D59F-1D07-455F-8BC4-6E09E8C2F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1B3E06-4434-49F9-B902-575CD4A8B509}" type="datetimeFigureOut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F77788-6197-45A8-A018-F94E6D5FE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7" r:id="rId2"/>
    <p:sldLayoutId id="2147483852" r:id="rId3"/>
    <p:sldLayoutId id="2147483848" r:id="rId4"/>
    <p:sldLayoutId id="2147483849" r:id="rId5"/>
    <p:sldLayoutId id="2147483853" r:id="rId6"/>
    <p:sldLayoutId id="2147483854" r:id="rId7"/>
    <p:sldLayoutId id="2147483855" r:id="rId8"/>
    <p:sldLayoutId id="2147483856" r:id="rId9"/>
    <p:sldLayoutId id="2147483850" r:id="rId10"/>
    <p:sldLayoutId id="21474838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Stress and strain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676400"/>
            <a:ext cx="7666037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8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514600"/>
            <a:ext cx="53498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29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676400"/>
            <a:ext cx="749141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97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266825"/>
            <a:ext cx="745331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31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1952625"/>
            <a:ext cx="6913562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37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08" y="1674813"/>
            <a:ext cx="7795580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3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447800"/>
            <a:ext cx="38322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38500"/>
            <a:ext cx="68770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3" t="57578" r="36656" b="22726"/>
          <a:stretch>
            <a:fillRect/>
          </a:stretch>
        </p:blipFill>
        <p:spPr bwMode="auto">
          <a:xfrm>
            <a:off x="3429000" y="4267200"/>
            <a:ext cx="2209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1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3628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0"/>
            <a:ext cx="65214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486400"/>
            <a:ext cx="2363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270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696200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838200" y="4343400"/>
            <a:ext cx="640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Substituting 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endParaRPr lang="en-US" altLang="en-US"/>
          </a:p>
        </p:txBody>
      </p:sp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76800"/>
            <a:ext cx="7334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6396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1524000" y="5715000"/>
            <a:ext cx="320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Distortion energy is given by</a:t>
            </a:r>
          </a:p>
        </p:txBody>
      </p:sp>
      <p:sp>
        <p:nvSpPr>
          <p:cNvPr id="23560" name="TextBox 7"/>
          <p:cNvSpPr txBox="1">
            <a:spLocks noChangeArrowheads="1"/>
          </p:cNvSpPr>
          <p:nvPr/>
        </p:nvSpPr>
        <p:spPr bwMode="auto">
          <a:xfrm>
            <a:off x="7924800" y="61722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-------1</a:t>
            </a:r>
          </a:p>
        </p:txBody>
      </p:sp>
    </p:spTree>
    <p:extLst>
      <p:ext uri="{BB962C8B-B14F-4D97-AF65-F5344CB8AC3E}">
        <p14:creationId xmlns:p14="http://schemas.microsoft.com/office/powerpoint/2010/main" val="119917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6705600" y="25908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-------2</a:t>
            </a: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1219200" y="32004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1=2 gives the yield criterian 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82" r="35204"/>
          <a:stretch>
            <a:fillRect/>
          </a:stretch>
        </p:blipFill>
        <p:spPr bwMode="auto">
          <a:xfrm>
            <a:off x="1905000" y="5257800"/>
            <a:ext cx="4876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Box 7"/>
          <p:cNvSpPr txBox="1">
            <a:spLocks noChangeArrowheads="1"/>
          </p:cNvSpPr>
          <p:nvPr/>
        </p:nvSpPr>
        <p:spPr bwMode="auto">
          <a:xfrm>
            <a:off x="7467600" y="40386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en-US" sz="2000"/>
          </a:p>
        </p:txBody>
      </p:sp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60769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Box 9"/>
          <p:cNvSpPr txBox="1">
            <a:spLocks noChangeArrowheads="1"/>
          </p:cNvSpPr>
          <p:nvPr/>
        </p:nvSpPr>
        <p:spPr bwMode="auto">
          <a:xfrm>
            <a:off x="7467600" y="50292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en-US" sz="2000" baseline="30000"/>
          </a:p>
        </p:txBody>
      </p:sp>
      <p:pic>
        <p:nvPicPr>
          <p:cNvPr id="245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43075"/>
            <a:ext cx="64389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90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Stress-strain-temperature relations</a:t>
            </a:r>
            <a:endParaRPr lang="en-US" dirty="0"/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152400" y="3675606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altLang="en-US" dirty="0" smtClean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11239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2114550"/>
            <a:ext cx="72548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614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2100263"/>
            <a:ext cx="599440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70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2875"/>
            <a:ext cx="7315200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4763" y="6581775"/>
            <a:ext cx="5329237" cy="27622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5822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120900"/>
          </a:xfr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>
            <a:normAutofit fontScale="85000" lnSpcReduction="10000"/>
          </a:bodyPr>
          <a:lstStyle/>
          <a:p>
            <a:pPr algn="just">
              <a:defRPr/>
            </a:pPr>
            <a:r>
              <a:rPr lang="en-US" dirty="0" smtClean="0"/>
              <a:t>A rigid bar of weight W  750 lb hangs from three equally spaced wires, two of steel and one of aluminum. The diameter of the wires is . Before they were loaded, all three wires had the same length.</a:t>
            </a:r>
          </a:p>
          <a:p>
            <a:pPr algn="just">
              <a:defRPr/>
            </a:pPr>
            <a:r>
              <a:rPr lang="en-US" dirty="0" smtClean="0"/>
              <a:t>What temperature increase T in all three wires will result in the entire load being carried by the steel wires? (Assume E</a:t>
            </a:r>
            <a:r>
              <a:rPr lang="en-US" baseline="-25000" dirty="0" smtClean="0"/>
              <a:t>s</a:t>
            </a:r>
            <a:r>
              <a:rPr lang="en-US" dirty="0" smtClean="0"/>
              <a:t>= 30x10</a:t>
            </a:r>
            <a:r>
              <a:rPr lang="en-US" baseline="30000" dirty="0" smtClean="0"/>
              <a:t>6</a:t>
            </a:r>
            <a:r>
              <a:rPr lang="en-US" dirty="0" smtClean="0"/>
              <a:t> psi, </a:t>
            </a:r>
            <a:r>
              <a:rPr lang="el-GR" dirty="0" smtClean="0"/>
              <a:t>α</a:t>
            </a:r>
            <a:r>
              <a:rPr lang="en-US" baseline="-25000" dirty="0" smtClean="0"/>
              <a:t>s</a:t>
            </a:r>
            <a:r>
              <a:rPr lang="en-US" dirty="0" smtClean="0"/>
              <a:t>=6.5x10</a:t>
            </a:r>
            <a:r>
              <a:rPr lang="en-US" baseline="30000" dirty="0" smtClean="0"/>
              <a:t>-6</a:t>
            </a:r>
            <a:r>
              <a:rPr lang="en-US" dirty="0" smtClean="0"/>
              <a:t>/°F, and </a:t>
            </a:r>
            <a:r>
              <a:rPr lang="el-GR" dirty="0" smtClean="0"/>
              <a:t>α</a:t>
            </a:r>
            <a:r>
              <a:rPr lang="en-US" baseline="-25000" dirty="0" smtClean="0"/>
              <a:t>a</a:t>
            </a:r>
            <a:r>
              <a:rPr lang="en-US" dirty="0" smtClean="0"/>
              <a:t>=12x10</a:t>
            </a:r>
            <a:r>
              <a:rPr lang="en-US" baseline="30000" dirty="0" smtClean="0"/>
              <a:t>-6</a:t>
            </a:r>
            <a:r>
              <a:rPr lang="en-US" dirty="0" smtClean="0"/>
              <a:t>/°F.)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Problem </a:t>
            </a:r>
            <a:endParaRPr lang="en-US" dirty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14400"/>
            <a:ext cx="2133600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104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730500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dirty="0" smtClean="0"/>
              <a:t>A steel wire AB is stretched between rigid supports. The initial pre-stress in the wire is 42 </a:t>
            </a:r>
            <a:r>
              <a:rPr lang="en-US" dirty="0" err="1" smtClean="0"/>
              <a:t>MPa</a:t>
            </a:r>
            <a:r>
              <a:rPr lang="en-US" dirty="0" smtClean="0"/>
              <a:t> when the temperature is 20°C.</a:t>
            </a:r>
          </a:p>
          <a:p>
            <a:pPr algn="just">
              <a:defRPr/>
            </a:pPr>
            <a:r>
              <a:rPr lang="en-US" dirty="0" smtClean="0"/>
              <a:t>(a) What is the stress  in the wire when the temperature drops to 0°C?</a:t>
            </a:r>
          </a:p>
          <a:p>
            <a:pPr algn="just">
              <a:defRPr/>
            </a:pPr>
            <a:r>
              <a:rPr lang="en-US" dirty="0" smtClean="0"/>
              <a:t>(b) At what temperature T will the stress in the wire become zero?</a:t>
            </a:r>
          </a:p>
          <a:p>
            <a:pPr algn="just">
              <a:defRPr/>
            </a:pPr>
            <a:r>
              <a:rPr lang="en-US" dirty="0" smtClean="0"/>
              <a:t>(Assume  </a:t>
            </a:r>
            <a:r>
              <a:rPr lang="el-GR" dirty="0" smtClean="0"/>
              <a:t>α</a:t>
            </a:r>
            <a:r>
              <a:rPr lang="en-US" dirty="0" smtClean="0"/>
              <a:t>=14x10</a:t>
            </a:r>
            <a:r>
              <a:rPr lang="en-US" baseline="30000" dirty="0" smtClean="0"/>
              <a:t>-6</a:t>
            </a:r>
            <a:r>
              <a:rPr lang="en-US" dirty="0" smtClean="0"/>
              <a:t>/°C and E=200 </a:t>
            </a:r>
            <a:r>
              <a:rPr lang="en-US" dirty="0" err="1" smtClean="0"/>
              <a:t>GPa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2390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Problem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7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667000"/>
          </a:xfr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dirty="0" smtClean="0"/>
              <a:t>A copper bar AB of length 25 in. is placed in position at room temperature with a gap of 0.008 in. between end A and a rigid restraint (see figure). </a:t>
            </a:r>
          </a:p>
          <a:p>
            <a:pPr algn="just">
              <a:defRPr/>
            </a:pPr>
            <a:r>
              <a:rPr lang="en-US" dirty="0" smtClean="0"/>
              <a:t>(a) Calculate the axial compressive stress </a:t>
            </a:r>
            <a:r>
              <a:rPr lang="el-GR" dirty="0" smtClean="0"/>
              <a:t>σ</a:t>
            </a:r>
            <a:r>
              <a:rPr lang="en-US" baseline="-25000" dirty="0" smtClean="0"/>
              <a:t>c</a:t>
            </a:r>
            <a:r>
              <a:rPr lang="en-US" dirty="0" smtClean="0"/>
              <a:t> in the bar if the temperature rises 50°F. (For copper, use  </a:t>
            </a:r>
            <a:r>
              <a:rPr lang="el-GR" dirty="0" smtClean="0"/>
              <a:t>α</a:t>
            </a:r>
            <a:r>
              <a:rPr lang="en-US" dirty="0" smtClean="0"/>
              <a:t>=9.6x10</a:t>
            </a:r>
            <a:r>
              <a:rPr lang="en-US" baseline="30000" dirty="0" smtClean="0"/>
              <a:t>-6</a:t>
            </a:r>
            <a:r>
              <a:rPr lang="en-US" dirty="0" smtClean="0"/>
              <a:t>/°F and E=16x10</a:t>
            </a:r>
            <a:r>
              <a:rPr lang="en-US" baseline="30000" dirty="0" smtClean="0"/>
              <a:t>6</a:t>
            </a:r>
            <a:r>
              <a:rPr lang="en-US" dirty="0" smtClean="0"/>
              <a:t> psi.)</a:t>
            </a:r>
            <a:endParaRPr lang="en-US" dirty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90600"/>
            <a:ext cx="31908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Problem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8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The load on a bolt subjected to an axial pull of 15 </a:t>
            </a:r>
            <a:r>
              <a:rPr lang="en-US" altLang="en-US" dirty="0" err="1" smtClean="0"/>
              <a:t>kN</a:t>
            </a:r>
            <a:r>
              <a:rPr lang="en-US" altLang="en-US" dirty="0" smtClean="0"/>
              <a:t> together with a shear of 7.5 </a:t>
            </a:r>
            <a:r>
              <a:rPr lang="en-US" altLang="en-US" dirty="0" err="1" smtClean="0"/>
              <a:t>kN.</a:t>
            </a:r>
            <a:r>
              <a:rPr lang="en-US" altLang="en-US" dirty="0" smtClean="0"/>
              <a:t> Determine the diameter of the bolt according to</a:t>
            </a:r>
          </a:p>
          <a:p>
            <a:pPr algn="just"/>
            <a:r>
              <a:rPr lang="en-US" altLang="en-US" dirty="0" err="1" smtClean="0"/>
              <a:t>Tresca’s</a:t>
            </a:r>
            <a:r>
              <a:rPr lang="en-US" altLang="en-US" dirty="0" smtClean="0"/>
              <a:t> criterion									</a:t>
            </a:r>
          </a:p>
          <a:p>
            <a:pPr algn="just"/>
            <a:r>
              <a:rPr lang="en-US" altLang="en-US" dirty="0" smtClean="0"/>
              <a:t>Mises yield criterion								</a:t>
            </a:r>
          </a:p>
          <a:p>
            <a:pPr algn="just"/>
            <a:r>
              <a:rPr lang="en-US" altLang="en-US" dirty="0" smtClean="0"/>
              <a:t>In uniaxial tension, material yields at the stress of 95 N/mm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poisson’s</a:t>
            </a:r>
            <a:r>
              <a:rPr lang="en-US" altLang="en-US" dirty="0" smtClean="0"/>
              <a:t> ratio is 0.3. </a:t>
            </a:r>
          </a:p>
          <a:p>
            <a:pPr algn="just"/>
            <a:endParaRPr lang="en-US" alt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16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19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10" y="1524000"/>
            <a:ext cx="8686800" cy="1418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9" y="2514600"/>
            <a:ext cx="8752114" cy="413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06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THANK YOU</a:t>
            </a:r>
            <a:endParaRPr lang="en-US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67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Problems </a:t>
            </a:r>
            <a:endParaRPr lang="en-US" dirty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2296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276600"/>
            <a:ext cx="8458200" cy="923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 long, thin plate of width b, thickness t, and length L is placed between two rigid walls a distance b apart and is acted on by an axial force P. </a:t>
            </a:r>
            <a:r>
              <a:rPr lang="en-US" i="1" dirty="0">
                <a:solidFill>
                  <a:srgbClr val="FF0000"/>
                </a:solidFill>
              </a:rPr>
              <a:t>Find the deflection of the plate parallel to the force P.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4572000"/>
            <a:ext cx="4343400" cy="9239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Assumptions: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dirty="0"/>
              <a:t>No normal stress in z-direction.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dirty="0"/>
              <a:t>Negligible or no friction at the walls</a:t>
            </a:r>
          </a:p>
        </p:txBody>
      </p:sp>
    </p:spTree>
    <p:extLst>
      <p:ext uri="{BB962C8B-B14F-4D97-AF65-F5344CB8AC3E}">
        <p14:creationId xmlns:p14="http://schemas.microsoft.com/office/powerpoint/2010/main" val="27382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33800"/>
            <a:ext cx="5939078" cy="1472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797169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8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67568"/>
            <a:ext cx="5638800" cy="44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Strain energy in an elastic body</a:t>
            </a:r>
            <a:endParaRPr lang="en-US" dirty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1855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84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614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99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60488"/>
            <a:ext cx="8224838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66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426325" cy="46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028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2852</TotalTime>
  <Words>389</Words>
  <Application>Microsoft Office PowerPoint</Application>
  <PresentationFormat>On-screen Show (4:3)</PresentationFormat>
  <Paragraphs>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Stress and strain</vt:lpstr>
      <vt:lpstr>Stress-strain-temperature relations</vt:lpstr>
      <vt:lpstr>Problems </vt:lpstr>
      <vt:lpstr>PowerPoint Presentation</vt:lpstr>
      <vt:lpstr>PowerPoint Presentation</vt:lpstr>
      <vt:lpstr>Strain energy in an elastic body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</vt:lpstr>
      <vt:lpstr>Problem </vt:lpstr>
      <vt:lpstr>Problem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Forces and Moments transmitted by Slender Members</dc:title>
  <dc:creator>IPCVostro</dc:creator>
  <cp:lastModifiedBy>Dell</cp:lastModifiedBy>
  <cp:revision>165</cp:revision>
  <dcterms:created xsi:type="dcterms:W3CDTF">2011-08-25T03:39:04Z</dcterms:created>
  <dcterms:modified xsi:type="dcterms:W3CDTF">2020-11-07T04:42:37Z</dcterms:modified>
</cp:coreProperties>
</file>