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23" y="327750"/>
            <a:ext cx="7772400" cy="1470025"/>
          </a:xfrm>
        </p:spPr>
        <p:txBody>
          <a:bodyPr/>
          <a:lstStyle/>
          <a:p>
            <a:r>
              <a:rPr lang="en-IN" dirty="0" smtClean="0"/>
              <a:t>Megan’s </a:t>
            </a:r>
            <a:r>
              <a:rPr dirty="0" smtClean="0"/>
              <a:t>Sales </a:t>
            </a:r>
            <a:r>
              <a:rPr dirty="0"/>
              <a:t>&amp; Profit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1817" y="2438400"/>
            <a:ext cx="6840583" cy="1541417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 quick overview of financial performance and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dirty="0" smtClean="0">
                <a:latin typeface="Algerian" panose="04020705040A02060702" pitchFamily="82" charset="0"/>
              </a:rPr>
              <a:t> </a:t>
            </a:r>
            <a:r>
              <a:rPr sz="4800" dirty="0">
                <a:latin typeface="Algerian" panose="04020705040A02060702" pitchFamily="82" charset="0"/>
              </a:rPr>
              <a:t>Key Performance Indicators (KPIs)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4774" y="2063932"/>
            <a:ext cx="7594451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1E325A"/>
                </a:solidFill>
                <a:latin typeface="Calibri"/>
              </a:defRPr>
            </a:pPr>
            <a:r>
              <a:rPr sz="4000" dirty="0" smtClean="0"/>
              <a:t> </a:t>
            </a:r>
            <a:r>
              <a:rPr sz="4000" dirty="0"/>
              <a:t>Total Profit: 775K</a:t>
            </a:r>
          </a:p>
          <a:p>
            <a:pPr>
              <a:defRPr sz="2000" b="1">
                <a:solidFill>
                  <a:srgbClr val="1E325A"/>
                </a:solidFill>
                <a:latin typeface="Calibri"/>
              </a:defRPr>
            </a:pPr>
            <a:r>
              <a:rPr sz="4000" dirty="0" smtClean="0"/>
              <a:t>Cumulative </a:t>
            </a:r>
            <a:r>
              <a:rPr sz="4000" dirty="0"/>
              <a:t>Sales Growth: 223.23%</a:t>
            </a:r>
          </a:p>
          <a:p>
            <a:pPr>
              <a:defRPr sz="2000" b="1">
                <a:solidFill>
                  <a:srgbClr val="1E325A"/>
                </a:solidFill>
                <a:latin typeface="Calibri"/>
              </a:defRPr>
            </a:pPr>
            <a:r>
              <a:rPr sz="4000" dirty="0" smtClean="0"/>
              <a:t>Average </a:t>
            </a:r>
            <a:r>
              <a:rPr sz="4000" dirty="0"/>
              <a:t>Profit Margin: ~37%</a:t>
            </a:r>
          </a:p>
          <a:p>
            <a:pPr>
              <a:defRPr sz="2000" b="1">
                <a:solidFill>
                  <a:srgbClr val="1E325A"/>
                </a:solidFill>
                <a:latin typeface="Calibri"/>
              </a:defRPr>
            </a:pPr>
            <a:r>
              <a:rPr sz="4000" dirty="0" smtClean="0"/>
              <a:t> </a:t>
            </a:r>
            <a:r>
              <a:rPr sz="4000" dirty="0"/>
              <a:t>Analysis Period: 2020–2024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554" y="353015"/>
            <a:ext cx="8229600" cy="1143000"/>
          </a:xfrm>
        </p:spPr>
        <p:txBody>
          <a:bodyPr>
            <a:noAutofit/>
          </a:bodyPr>
          <a:lstStyle/>
          <a:p>
            <a:r>
              <a:rPr dirty="0" smtClean="0">
                <a:latin typeface="Algerian" panose="04020705040A02060702" pitchFamily="82" charset="0"/>
              </a:rPr>
              <a:t>Strategic </a:t>
            </a:r>
            <a:r>
              <a:rPr dirty="0">
                <a:latin typeface="Algerian" panose="04020705040A02060702" pitchFamily="82" charset="0"/>
              </a:rPr>
              <a:t>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469" y="1802674"/>
            <a:ext cx="84319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>
              <a:defRPr sz="1800">
                <a:latin typeface="Calibri"/>
              </a:defRPr>
            </a:pPr>
            <a:r>
              <a:rPr lang="en-IN" sz="2400" dirty="0" smtClean="0"/>
              <a:t>*</a:t>
            </a:r>
            <a:r>
              <a:rPr sz="2400" dirty="0" smtClean="0"/>
              <a:t> </a:t>
            </a:r>
            <a:r>
              <a:rPr sz="2400" dirty="0"/>
              <a:t>Profit by Year shows consistent upward growth; peak in 2024.</a:t>
            </a:r>
          </a:p>
          <a:p>
            <a:pPr>
              <a:defRPr sz="1800">
                <a:latin typeface="Calibri"/>
              </a:defRPr>
            </a:pPr>
            <a:r>
              <a:rPr sz="2400" dirty="0" smtClean="0"/>
              <a:t> </a:t>
            </a:r>
            <a:r>
              <a:rPr sz="2400" dirty="0"/>
              <a:t>Monthly costs highest in Oct–Apr — cost control opportunities.</a:t>
            </a:r>
          </a:p>
          <a:p>
            <a:pPr>
              <a:defRPr sz="1800">
                <a:latin typeface="Calibri"/>
              </a:defRPr>
            </a:pPr>
            <a:r>
              <a:rPr sz="2400" dirty="0" smtClean="0"/>
              <a:t> </a:t>
            </a:r>
            <a:r>
              <a:rPr sz="2400" dirty="0"/>
              <a:t>Focus marketing in Q4 where profitability peaks.</a:t>
            </a:r>
          </a:p>
          <a:p>
            <a:pPr>
              <a:defRPr sz="1800">
                <a:latin typeface="Calibri"/>
              </a:defRPr>
            </a:pPr>
            <a:r>
              <a:rPr sz="2400" dirty="0" smtClean="0"/>
              <a:t> </a:t>
            </a:r>
            <a:r>
              <a:rPr sz="2400" dirty="0"/>
              <a:t>Expand high-performing regions or product lines.</a:t>
            </a:r>
          </a:p>
          <a:p>
            <a:pPr>
              <a:defRPr sz="1800">
                <a:latin typeface="Calibri"/>
              </a:defRPr>
            </a:pPr>
            <a:r>
              <a:rPr sz="2400" dirty="0" smtClean="0"/>
              <a:t> </a:t>
            </a:r>
            <a:r>
              <a:rPr sz="2400" dirty="0"/>
              <a:t>Review operational efficiency in cost-heavy months</a:t>
            </a:r>
            <a:r>
              <a:rPr sz="2400" dirty="0" smtClean="0"/>
              <a:t>.</a:t>
            </a:r>
            <a:endParaRPr lang="en-IN" sz="2400" dirty="0" smtClean="0"/>
          </a:p>
          <a:p>
            <a:pPr algn="ctr">
              <a:defRPr sz="1800">
                <a:latin typeface="Calibri"/>
              </a:defRPr>
            </a:pPr>
            <a:r>
              <a:rPr lang="en-IN" sz="4800" dirty="0" smtClean="0">
                <a:latin typeface="Berlin Sans FB Demi" panose="020E0802020502020306" pitchFamily="34" charset="0"/>
              </a:rPr>
              <a:t>THANK YOU</a:t>
            </a:r>
            <a:endParaRPr sz="4800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Berlin Sans FB Demi</vt:lpstr>
      <vt:lpstr>Calibri</vt:lpstr>
      <vt:lpstr>Office Theme</vt:lpstr>
      <vt:lpstr>Megan’s Sales &amp; Profit Dashboard Summary</vt:lpstr>
      <vt:lpstr> Key Performance Indicators (KPIs)</vt:lpstr>
      <vt:lpstr>Strategic 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Profit Dashboard Summary</dc:title>
  <dc:subject/>
  <dc:creator>Admin</dc:creator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2025-06-26T14:13:10Z</dcterms:modified>
  <cp:category/>
</cp:coreProperties>
</file>