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324E5-5CBA-4910-B142-ED6A8782192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DB7FA-3413-410B-9AEE-DA2F453EC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6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="" xmlns:a16="http://schemas.microsoft.com/office/drawing/2014/main" id="{CDE4BBEC-1941-449C-BC6C-33512818D8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="" xmlns:a16="http://schemas.microsoft.com/office/drawing/2014/main" id="{72C9F2C3-6B49-4200-83F4-03D3CFE840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="" xmlns:a16="http://schemas.microsoft.com/office/drawing/2014/main" id="{AC5136B9-4C3B-422E-BF71-1F24ADAFF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22B3C6-7E22-4971-B391-FC761753CD52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85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="" xmlns:a16="http://schemas.microsoft.com/office/drawing/2014/main" id="{CDE4BBEC-1941-449C-BC6C-33512818D8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="" xmlns:a16="http://schemas.microsoft.com/office/drawing/2014/main" id="{72C9F2C3-6B49-4200-83F4-03D3CFE840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="" xmlns:a16="http://schemas.microsoft.com/office/drawing/2014/main" id="{AC5136B9-4C3B-422E-BF71-1F24ADAFF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22B3C6-7E22-4971-B391-FC761753CD52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8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1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3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5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98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1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0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6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7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8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B1B-4D63-4763-AEF6-B4B7C198C24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0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2B1B-4D63-4763-AEF6-B4B7C198C24F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4D8B-EA60-4659-965B-F464FC4B9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8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>
            <a:extLst>
              <a:ext uri="{FF2B5EF4-FFF2-40B4-BE49-F238E27FC236}">
                <a16:creationId xmlns="" xmlns:a16="http://schemas.microsoft.com/office/drawing/2014/main" id="{7DD46239-9B7E-4BC0-9BA7-3EE91EAE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40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文本框 2">
            <a:extLst>
              <a:ext uri="{FF2B5EF4-FFF2-40B4-BE49-F238E27FC236}">
                <a16:creationId xmlns="" xmlns:a16="http://schemas.microsoft.com/office/drawing/2014/main" id="{A196E703-3F93-4592-986E-9EE5CA4C1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5934773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基于密度的健康模型</a:t>
            </a:r>
            <a:endParaRPr lang="en-US" altLang="zh-CN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DF3F9CA-E4E7-4D4E-AAEF-E3BEA73A105A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818A0DF-DB46-4191-9560-ED0BC5CC6870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1" name="组合 10"/>
          <p:cNvGrpSpPr/>
          <p:nvPr/>
        </p:nvGrpSpPr>
        <p:grpSpPr>
          <a:xfrm>
            <a:off x="213943" y="157526"/>
            <a:ext cx="511545" cy="496646"/>
            <a:chOff x="130966" y="93906"/>
            <a:chExt cx="689772" cy="669682"/>
          </a:xfrm>
        </p:grpSpPr>
        <p:grpSp>
          <p:nvGrpSpPr>
            <p:cNvPr id="12" name="组合 18"/>
            <p:cNvGrpSpPr>
              <a:grpSpLocks/>
            </p:cNvGrpSpPr>
            <p:nvPr/>
          </p:nvGrpSpPr>
          <p:grpSpPr bwMode="auto">
            <a:xfrm>
              <a:off x="133350" y="125413"/>
              <a:ext cx="639763" cy="638175"/>
              <a:chOff x="1131485" y="2234042"/>
              <a:chExt cx="1607262" cy="160726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131485" y="2234042"/>
                <a:ext cx="1607262" cy="1607262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239169" y="2341991"/>
                <a:ext cx="1391895" cy="13913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66" y="93906"/>
              <a:ext cx="689772" cy="669682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27632" y="585178"/>
            <a:ext cx="7345797" cy="3058350"/>
            <a:chOff x="2181691" y="497207"/>
            <a:chExt cx="7345797" cy="3058350"/>
          </a:xfrm>
        </p:grpSpPr>
        <p:sp>
          <p:nvSpPr>
            <p:cNvPr id="18" name="圆角矩形 17">
              <a:hlinkClick r:id="rId5" action="ppaction://hlinksldjump"/>
            </p:cNvPr>
            <p:cNvSpPr/>
            <p:nvPr/>
          </p:nvSpPr>
          <p:spPr>
            <a:xfrm>
              <a:off x="2230869" y="814042"/>
              <a:ext cx="1435903" cy="395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数据</a:t>
              </a:r>
            </a:p>
          </p:txBody>
        </p:sp>
        <p:sp>
          <p:nvSpPr>
            <p:cNvPr id="19" name="圆角矩形 18">
              <a:hlinkClick r:id="" action="ppaction://noaction"/>
            </p:cNvPr>
            <p:cNvSpPr/>
            <p:nvPr/>
          </p:nvSpPr>
          <p:spPr>
            <a:xfrm>
              <a:off x="2181691" y="1703809"/>
              <a:ext cx="1534555" cy="380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S-type</a:t>
              </a:r>
              <a:r>
                <a:rPr lang="zh-CN" altLang="en-US" sz="2000" dirty="0" smtClean="0"/>
                <a:t>化</a:t>
              </a:r>
              <a:endParaRPr lang="zh-CN" altLang="en-US" sz="2000" dirty="0"/>
            </a:p>
          </p:txBody>
        </p:sp>
        <p:sp>
          <p:nvSpPr>
            <p:cNvPr id="20" name="圆角矩形 19">
              <a:hlinkClick r:id="" action="ppaction://noaction"/>
            </p:cNvPr>
            <p:cNvSpPr/>
            <p:nvPr/>
          </p:nvSpPr>
          <p:spPr>
            <a:xfrm>
              <a:off x="2181691" y="2655701"/>
              <a:ext cx="1565065" cy="3380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变量选择</a:t>
              </a:r>
              <a:endParaRPr lang="zh-CN" altLang="en-US" sz="2400" dirty="0"/>
            </a:p>
          </p:txBody>
        </p:sp>
        <p:sp>
          <p:nvSpPr>
            <p:cNvPr id="21" name="下箭头 20"/>
            <p:cNvSpPr/>
            <p:nvPr/>
          </p:nvSpPr>
          <p:spPr>
            <a:xfrm>
              <a:off x="2718180" y="1223216"/>
              <a:ext cx="421825" cy="4385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下箭头 21"/>
            <p:cNvSpPr/>
            <p:nvPr/>
          </p:nvSpPr>
          <p:spPr>
            <a:xfrm>
              <a:off x="2718179" y="2115790"/>
              <a:ext cx="421825" cy="4385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763919" y="928048"/>
              <a:ext cx="671602" cy="1924334"/>
              <a:chOff x="3763919" y="751992"/>
              <a:chExt cx="671602" cy="2008170"/>
            </a:xfrm>
          </p:grpSpPr>
          <p:sp>
            <p:nvSpPr>
              <p:cNvPr id="41" name="圆角右箭头 40"/>
              <p:cNvSpPr/>
              <p:nvPr/>
            </p:nvSpPr>
            <p:spPr>
              <a:xfrm>
                <a:off x="4163792" y="751992"/>
                <a:ext cx="271729" cy="2008170"/>
              </a:xfrm>
              <a:prstGeom prst="bentArrow">
                <a:avLst>
                  <a:gd name="adj1" fmla="val 27174"/>
                  <a:gd name="adj2" fmla="val 25000"/>
                  <a:gd name="adj3" fmla="val 25000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763919" y="2690535"/>
                <a:ext cx="478851" cy="477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圆角矩形 23">
              <a:hlinkClick r:id="" action="ppaction://noaction"/>
            </p:cNvPr>
            <p:cNvSpPr/>
            <p:nvPr/>
          </p:nvSpPr>
          <p:spPr>
            <a:xfrm>
              <a:off x="4452110" y="698147"/>
              <a:ext cx="1351128" cy="541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/>
                <a:t>建模数据</a:t>
              </a:r>
              <a:endParaRPr lang="zh-CN" altLang="en-US" sz="2000" dirty="0"/>
            </a:p>
          </p:txBody>
        </p:sp>
        <p:sp>
          <p:nvSpPr>
            <p:cNvPr id="25" name="圆角矩形 24">
              <a:hlinkClick r:id="" action="ppaction://noaction"/>
            </p:cNvPr>
            <p:cNvSpPr/>
            <p:nvPr/>
          </p:nvSpPr>
          <p:spPr>
            <a:xfrm>
              <a:off x="4531056" y="1527112"/>
              <a:ext cx="1255594" cy="5570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特征得分：</a:t>
              </a:r>
              <a:r>
                <a:rPr lang="en-US" altLang="zh-CN" dirty="0" smtClean="0"/>
                <a:t>1-</a:t>
              </a:r>
              <a:r>
                <a:rPr lang="zh-CN" altLang="en-US" dirty="0" smtClean="0"/>
                <a:t>分位数</a:t>
              </a:r>
              <a:endParaRPr lang="zh-CN" altLang="en-US" dirty="0"/>
            </a:p>
          </p:txBody>
        </p:sp>
        <p:sp>
          <p:nvSpPr>
            <p:cNvPr id="26" name="下箭头 25"/>
            <p:cNvSpPr/>
            <p:nvPr/>
          </p:nvSpPr>
          <p:spPr>
            <a:xfrm>
              <a:off x="4954717" y="1239622"/>
              <a:ext cx="479345" cy="2311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>
              <a:hlinkClick r:id="" action="ppaction://noaction"/>
            </p:cNvPr>
            <p:cNvSpPr/>
            <p:nvPr/>
          </p:nvSpPr>
          <p:spPr>
            <a:xfrm>
              <a:off x="4566591" y="2547868"/>
              <a:ext cx="1236647" cy="37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产品质量</a:t>
              </a:r>
              <a:endParaRPr lang="zh-CN" altLang="en-US" dirty="0"/>
            </a:p>
          </p:txBody>
        </p:sp>
        <p:sp>
          <p:nvSpPr>
            <p:cNvPr id="28" name="下箭头 27"/>
            <p:cNvSpPr/>
            <p:nvPr/>
          </p:nvSpPr>
          <p:spPr>
            <a:xfrm>
              <a:off x="5008486" y="2216041"/>
              <a:ext cx="371806" cy="2380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线形标注 2 28">
              <a:hlinkClick r:id="" action="ppaction://noaction"/>
            </p:cNvPr>
            <p:cNvSpPr/>
            <p:nvPr/>
          </p:nvSpPr>
          <p:spPr>
            <a:xfrm>
              <a:off x="5880952" y="2024538"/>
              <a:ext cx="816034" cy="51431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68056"/>
                <a:gd name="adj6" fmla="val -478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加权求和</a:t>
              </a:r>
              <a:endParaRPr lang="zh-CN" altLang="en-US" dirty="0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820401" y="1818848"/>
              <a:ext cx="2160390" cy="965303"/>
              <a:chOff x="5820401" y="1818848"/>
              <a:chExt cx="2160390" cy="965303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820401" y="2702248"/>
                <a:ext cx="1183073" cy="819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958186" y="1818848"/>
                <a:ext cx="52639" cy="93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984505" y="1818848"/>
                <a:ext cx="996286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圆角右箭头 30"/>
            <p:cNvSpPr/>
            <p:nvPr/>
          </p:nvSpPr>
          <p:spPr>
            <a:xfrm>
              <a:off x="7405328" y="693797"/>
              <a:ext cx="217677" cy="11462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圆角矩形 31">
              <a:hlinkClick r:id="" action="ppaction://noaction"/>
            </p:cNvPr>
            <p:cNvSpPr/>
            <p:nvPr/>
          </p:nvSpPr>
          <p:spPr>
            <a:xfrm>
              <a:off x="7655550" y="497207"/>
              <a:ext cx="1764398" cy="4976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一台产品的历史得分</a:t>
              </a:r>
              <a:endParaRPr lang="zh-CN" altLang="en-US" dirty="0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7757916" y="1739382"/>
              <a:ext cx="276792" cy="1780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>
              <a:hlinkClick r:id="" action="ppaction://noaction"/>
            </p:cNvPr>
            <p:cNvSpPr/>
            <p:nvPr/>
          </p:nvSpPr>
          <p:spPr>
            <a:xfrm>
              <a:off x="8034986" y="1568182"/>
              <a:ext cx="1492502" cy="5192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多台产品的得分排序</a:t>
              </a:r>
              <a:endParaRPr lang="zh-CN" altLang="en-US" dirty="0"/>
            </a:p>
          </p:txBody>
        </p:sp>
        <p:sp>
          <p:nvSpPr>
            <p:cNvPr id="35" name="圆角右箭头 34"/>
            <p:cNvSpPr/>
            <p:nvPr/>
          </p:nvSpPr>
          <p:spPr>
            <a:xfrm flipV="1">
              <a:off x="7669241" y="1828748"/>
              <a:ext cx="231972" cy="117492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>
              <a:hlinkClick r:id="" action="ppaction://noaction"/>
            </p:cNvPr>
            <p:cNvSpPr/>
            <p:nvPr/>
          </p:nvSpPr>
          <p:spPr>
            <a:xfrm>
              <a:off x="7928831" y="2517459"/>
              <a:ext cx="1597308" cy="7995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一台</a:t>
              </a:r>
              <a:r>
                <a:rPr lang="zh-CN" altLang="en-US" dirty="0" smtClean="0"/>
                <a:t>产品不同时间的</a:t>
              </a:r>
              <a:r>
                <a:rPr lang="zh-CN" altLang="en-US" dirty="0" smtClean="0"/>
                <a:t>异常特征排序</a:t>
              </a:r>
              <a:endParaRPr lang="zh-CN" altLang="en-US" dirty="0"/>
            </a:p>
          </p:txBody>
        </p:sp>
        <p:sp>
          <p:nvSpPr>
            <p:cNvPr id="37" name="线形标注 1 36">
              <a:hlinkClick r:id="" action="ppaction://noaction"/>
            </p:cNvPr>
            <p:cNvSpPr/>
            <p:nvPr/>
          </p:nvSpPr>
          <p:spPr>
            <a:xfrm>
              <a:off x="6696986" y="2901959"/>
              <a:ext cx="972829" cy="653598"/>
            </a:xfrm>
            <a:prstGeom prst="borderCallout1">
              <a:avLst>
                <a:gd name="adj1" fmla="val 18750"/>
                <a:gd name="adj2" fmla="val -8333"/>
                <a:gd name="adj3" fmla="val -24577"/>
                <a:gd name="adj4" fmla="val 26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质量得分化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58381" y="4687150"/>
            <a:ext cx="714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</a:t>
            </a:r>
            <a:r>
              <a:rPr lang="en-US" altLang="zh-CN" dirty="0" smtClean="0"/>
              <a:t>s-type</a:t>
            </a:r>
            <a:r>
              <a:rPr lang="zh-CN" altLang="en-US" dirty="0" smtClean="0"/>
              <a:t>化，选择</a:t>
            </a:r>
            <a:r>
              <a:rPr lang="en-US" altLang="zh-CN" dirty="0" smtClean="0"/>
              <a:t>fisher</a:t>
            </a:r>
            <a:r>
              <a:rPr lang="zh-CN" altLang="en-US" dirty="0" smtClean="0"/>
              <a:t>得分高于平均水平，且相关性高于</a:t>
            </a:r>
            <a:r>
              <a:rPr lang="en-US" altLang="zh-CN" dirty="0" smtClean="0"/>
              <a:t>0.9</a:t>
            </a:r>
            <a:r>
              <a:rPr lang="zh-CN" altLang="en-US" dirty="0" smtClean="0"/>
              <a:t>的选</a:t>
            </a:r>
            <a:r>
              <a:rPr lang="en-US" altLang="zh-CN" dirty="0" smtClean="0"/>
              <a:t>fisher</a:t>
            </a:r>
            <a:r>
              <a:rPr lang="zh-CN" altLang="en-US" dirty="0" smtClean="0"/>
              <a:t>得分高的特征。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25488" y="5399226"/>
                <a:ext cx="4503862" cy="632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质量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指标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𝑑𝑖𝑗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𝑑𝑖𝑗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zh-CN" altLang="en-US" dirty="0" smtClean="0"/>
                  <a:t>，转化为分数：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88" y="5399226"/>
                <a:ext cx="4503862" cy="632353"/>
              </a:xfrm>
              <a:prstGeom prst="rect">
                <a:avLst/>
              </a:prstGeom>
              <a:blipFill rotWithShape="0">
                <a:blip r:embed="rId6"/>
                <a:stretch>
                  <a:fillRect l="-1083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/>
          <p:cNvSpPr txBox="1"/>
          <p:nvPr/>
        </p:nvSpPr>
        <p:spPr>
          <a:xfrm>
            <a:off x="658381" y="4687815"/>
            <a:ext cx="714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</a:t>
            </a:r>
            <a:r>
              <a:rPr lang="en-US" altLang="zh-CN" dirty="0" smtClean="0"/>
              <a:t>s-type</a:t>
            </a:r>
            <a:r>
              <a:rPr lang="zh-CN" altLang="en-US" dirty="0" smtClean="0"/>
              <a:t>化，选择</a:t>
            </a:r>
            <a:r>
              <a:rPr lang="en-US" altLang="zh-CN" dirty="0" smtClean="0"/>
              <a:t>fisher</a:t>
            </a:r>
            <a:r>
              <a:rPr lang="zh-CN" altLang="en-US" dirty="0" smtClean="0"/>
              <a:t>得分高于平均水平，且相关性高于</a:t>
            </a:r>
            <a:r>
              <a:rPr lang="en-US" altLang="zh-CN" dirty="0" smtClean="0"/>
              <a:t>0.9</a:t>
            </a:r>
            <a:r>
              <a:rPr lang="zh-CN" altLang="en-US" dirty="0" smtClean="0"/>
              <a:t>的选</a:t>
            </a:r>
            <a:r>
              <a:rPr lang="en-US" altLang="zh-CN" dirty="0" smtClean="0"/>
              <a:t>fisher</a:t>
            </a:r>
            <a:r>
              <a:rPr lang="zh-CN" altLang="en-US" dirty="0" smtClean="0"/>
              <a:t>得分高的特征。</a:t>
            </a:r>
            <a:endParaRPr lang="zh-CN" altLang="en-US" dirty="0"/>
          </a:p>
        </p:txBody>
      </p:sp>
      <p:grpSp>
        <p:nvGrpSpPr>
          <p:cNvPr id="11273" name="组合 11272"/>
          <p:cNvGrpSpPr/>
          <p:nvPr/>
        </p:nvGrpSpPr>
        <p:grpSpPr>
          <a:xfrm>
            <a:off x="4924347" y="5191682"/>
            <a:ext cx="4894376" cy="1452305"/>
            <a:chOff x="4821195" y="5190445"/>
            <a:chExt cx="4894376" cy="1452305"/>
          </a:xfrm>
        </p:grpSpPr>
        <p:grpSp>
          <p:nvGrpSpPr>
            <p:cNvPr id="11272" name="组合 11271"/>
            <p:cNvGrpSpPr/>
            <p:nvPr/>
          </p:nvGrpSpPr>
          <p:grpSpPr>
            <a:xfrm>
              <a:off x="4821195" y="5190445"/>
              <a:ext cx="4894376" cy="1452305"/>
              <a:chOff x="4821195" y="5190445"/>
              <a:chExt cx="4894376" cy="1452305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5248554" y="5357289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558811" y="5711864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7616211" y="6082347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4821195" y="5258368"/>
                <a:ext cx="1044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100</a:t>
                </a:r>
                <a:endParaRPr lang="zh-CN" altLang="en-US" sz="1200" dirty="0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4874743" y="5190445"/>
                <a:ext cx="4840828" cy="1452305"/>
                <a:chOff x="6936016" y="4873732"/>
                <a:chExt cx="4840828" cy="1849842"/>
              </a:xfrm>
            </p:grpSpPr>
            <p:grpSp>
              <p:nvGrpSpPr>
                <p:cNvPr id="82" name="组合 81"/>
                <p:cNvGrpSpPr/>
                <p:nvPr/>
              </p:nvGrpSpPr>
              <p:grpSpPr>
                <a:xfrm>
                  <a:off x="7297479" y="4873732"/>
                  <a:ext cx="4479365" cy="1849842"/>
                  <a:chOff x="4076607" y="5046074"/>
                  <a:chExt cx="4479365" cy="1849842"/>
                </a:xfrm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4135272" y="5258558"/>
                    <a:ext cx="4420700" cy="16373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89" name="组合 88"/>
                  <p:cNvGrpSpPr/>
                  <p:nvPr/>
                </p:nvGrpSpPr>
                <p:grpSpPr>
                  <a:xfrm>
                    <a:off x="4076607" y="5046074"/>
                    <a:ext cx="3666238" cy="1224617"/>
                    <a:chOff x="4076607" y="5046074"/>
                    <a:chExt cx="3666238" cy="1224617"/>
                  </a:xfrm>
                </p:grpSpPr>
                <p:cxnSp>
                  <p:nvCxnSpPr>
                    <p:cNvPr id="90" name="直接箭头连接符 89"/>
                    <p:cNvCxnSpPr/>
                    <p:nvPr/>
                  </p:nvCxnSpPr>
                  <p:spPr>
                    <a:xfrm flipV="1">
                      <a:off x="4173785" y="6201234"/>
                      <a:ext cx="3234519" cy="3050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箭头连接符 90"/>
                    <p:cNvCxnSpPr/>
                    <p:nvPr/>
                  </p:nvCxnSpPr>
                  <p:spPr>
                    <a:xfrm flipV="1">
                      <a:off x="4135272" y="5046074"/>
                      <a:ext cx="0" cy="117035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直接连接符 91"/>
                    <p:cNvCxnSpPr/>
                    <p:nvPr/>
                  </p:nvCxnSpPr>
                  <p:spPr>
                    <a:xfrm flipV="1">
                      <a:off x="4183861" y="5992015"/>
                      <a:ext cx="753355" cy="21169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/>
                    <p:cNvCxnSpPr>
                      <a:endCxn id="97" idx="3"/>
                    </p:cNvCxnSpPr>
                    <p:nvPr/>
                  </p:nvCxnSpPr>
                  <p:spPr>
                    <a:xfrm flipV="1">
                      <a:off x="4957467" y="5355699"/>
                      <a:ext cx="1464787" cy="58351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直接连接符 93"/>
                    <p:cNvCxnSpPr/>
                    <p:nvPr/>
                  </p:nvCxnSpPr>
                  <p:spPr>
                    <a:xfrm>
                      <a:off x="6476303" y="5321209"/>
                      <a:ext cx="126654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椭圆 94"/>
                    <p:cNvSpPr/>
                    <p:nvPr/>
                  </p:nvSpPr>
                  <p:spPr>
                    <a:xfrm>
                      <a:off x="4086683" y="5586821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/>
                    <p:cNvSpPr/>
                    <p:nvPr/>
                  </p:nvSpPr>
                  <p:spPr>
                    <a:xfrm>
                      <a:off x="4878551" y="5928716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/>
                    <p:cNvSpPr/>
                    <p:nvPr/>
                  </p:nvSpPr>
                  <p:spPr>
                    <a:xfrm>
                      <a:off x="6408023" y="5272433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/>
                    <p:cNvSpPr/>
                    <p:nvPr/>
                  </p:nvSpPr>
                  <p:spPr>
                    <a:xfrm>
                      <a:off x="4076607" y="5897602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/>
                    <p:cNvSpPr/>
                    <p:nvPr/>
                  </p:nvSpPr>
                  <p:spPr>
                    <a:xfrm>
                      <a:off x="4878551" y="6163623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/>
                    <p:cNvSpPr/>
                    <p:nvPr/>
                  </p:nvSpPr>
                  <p:spPr>
                    <a:xfrm>
                      <a:off x="5387780" y="6158530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椭圆 100"/>
                    <p:cNvSpPr/>
                    <p:nvPr/>
                  </p:nvSpPr>
                  <p:spPr>
                    <a:xfrm>
                      <a:off x="4076607" y="6173139"/>
                      <a:ext cx="97178" cy="975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3" name="组合 82"/>
                <p:cNvGrpSpPr/>
                <p:nvPr/>
              </p:nvGrpSpPr>
              <p:grpSpPr>
                <a:xfrm>
                  <a:off x="6936016" y="5288412"/>
                  <a:ext cx="2645449" cy="1338553"/>
                  <a:chOff x="6936016" y="5288412"/>
                  <a:chExt cx="2645449" cy="1338553"/>
                </a:xfrm>
              </p:grpSpPr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674336" y="6165300"/>
                    <a:ext cx="10445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200" dirty="0" smtClean="0"/>
                      <a:t>故障数据</a:t>
                    </a:r>
                    <a:r>
                      <a:rPr lang="en-US" altLang="zh-CN" sz="1200" dirty="0" smtClean="0"/>
                      <a:t>99%</a:t>
                    </a:r>
                    <a:r>
                      <a:rPr lang="zh-CN" altLang="en-US" sz="1200" dirty="0" smtClean="0"/>
                      <a:t>分位数</a:t>
                    </a:r>
                    <a:endParaRPr lang="zh-CN" altLang="en-US" sz="1200" dirty="0"/>
                  </a:p>
                </p:txBody>
              </p:sp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8536936" y="6156748"/>
                    <a:ext cx="10445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200" dirty="0"/>
                      <a:t>健康</a:t>
                    </a:r>
                    <a:r>
                      <a:rPr lang="zh-CN" altLang="en-US" sz="1200" dirty="0" smtClean="0"/>
                      <a:t>数据</a:t>
                    </a:r>
                    <a:r>
                      <a:rPr lang="en-US" altLang="zh-CN" sz="1200" dirty="0" smtClean="0"/>
                      <a:t>20%</a:t>
                    </a:r>
                    <a:r>
                      <a:rPr lang="zh-CN" altLang="en-US" sz="1200" dirty="0" smtClean="0"/>
                      <a:t>分位数</a:t>
                    </a:r>
                    <a:endParaRPr lang="zh-CN" altLang="en-US" sz="1200" dirty="0"/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964378" y="5651330"/>
                    <a:ext cx="10445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60</a:t>
                    </a:r>
                    <a:endParaRPr lang="zh-CN" altLang="en-US" sz="1200" dirty="0"/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6936016" y="5288412"/>
                    <a:ext cx="10445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70</a:t>
                    </a:r>
                    <a:endParaRPr lang="zh-CN" altLang="en-US" sz="1200" dirty="0"/>
                  </a:p>
                </p:txBody>
              </p:sp>
            </p:grpSp>
          </p:grpSp>
          <p:sp>
            <p:nvSpPr>
              <p:cNvPr id="102" name="椭圆 101"/>
              <p:cNvSpPr/>
              <p:nvPr/>
            </p:nvSpPr>
            <p:spPr>
              <a:xfrm>
                <a:off x="5248554" y="5357954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6558811" y="5712529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7616211" y="6083012"/>
                <a:ext cx="97178" cy="765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4821195" y="5259033"/>
                <a:ext cx="1044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100</a:t>
                </a:r>
                <a:endParaRPr lang="zh-CN" altLang="en-US" sz="1200" dirty="0"/>
              </a:p>
            </p:txBody>
          </p:sp>
        </p:grpSp>
        <p:sp>
          <p:nvSpPr>
            <p:cNvPr id="108" name="文本框 107"/>
            <p:cNvSpPr txBox="1"/>
            <p:nvPr/>
          </p:nvSpPr>
          <p:spPr>
            <a:xfrm>
              <a:off x="7411859" y="6172223"/>
              <a:ext cx="1044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健康</a:t>
              </a:r>
              <a:r>
                <a:rPr lang="zh-CN" altLang="en-US" sz="1200" dirty="0" smtClean="0"/>
                <a:t>数据</a:t>
              </a:r>
              <a:r>
                <a:rPr lang="en-US" altLang="zh-CN" sz="1200" dirty="0" smtClean="0"/>
                <a:t>99%</a:t>
              </a:r>
              <a:r>
                <a:rPr lang="zh-CN" altLang="en-US" sz="1200" dirty="0" smtClean="0"/>
                <a:t>分位数</a:t>
              </a:r>
              <a:endParaRPr lang="zh-CN" altLang="en-US" sz="1200" dirty="0"/>
            </a:p>
          </p:txBody>
        </p:sp>
      </p:grpSp>
      <p:cxnSp>
        <p:nvCxnSpPr>
          <p:cNvPr id="11277" name="直接连接符 11276"/>
          <p:cNvCxnSpPr>
            <a:stCxn id="32" idx="3"/>
          </p:cNvCxnSpPr>
          <p:nvPr/>
        </p:nvCxnSpPr>
        <p:spPr>
          <a:xfrm flipV="1">
            <a:off x="7265889" y="810000"/>
            <a:ext cx="676585" cy="24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81" name="直接连接符 11280"/>
          <p:cNvCxnSpPr>
            <a:stCxn id="34" idx="3"/>
            <a:endCxn id="8" idx="1"/>
          </p:cNvCxnSpPr>
          <p:nvPr/>
        </p:nvCxnSpPr>
        <p:spPr>
          <a:xfrm>
            <a:off x="7373429" y="1915784"/>
            <a:ext cx="2672224" cy="1394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5" t="42204" r="52782" b="22320"/>
          <a:stretch/>
        </p:blipFill>
        <p:spPr>
          <a:xfrm>
            <a:off x="7250682" y="-39193"/>
            <a:ext cx="4464279" cy="2215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7" t="44935" r="51255" b="37041"/>
          <a:stretch/>
        </p:blipFill>
        <p:spPr>
          <a:xfrm>
            <a:off x="5724454" y="3470302"/>
            <a:ext cx="4094269" cy="12467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9" t="26920" r="69264" b="47414"/>
          <a:stretch/>
        </p:blipFill>
        <p:spPr>
          <a:xfrm>
            <a:off x="10045653" y="2345546"/>
            <a:ext cx="2006656" cy="1929478"/>
          </a:xfrm>
          <a:prstGeom prst="rect">
            <a:avLst/>
          </a:prstGeom>
        </p:spPr>
      </p:pic>
      <p:cxnSp>
        <p:nvCxnSpPr>
          <p:cNvPr id="16" name="直接连接符 15"/>
          <p:cNvCxnSpPr>
            <a:stCxn id="36" idx="3"/>
            <a:endCxn id="7" idx="0"/>
          </p:cNvCxnSpPr>
          <p:nvPr/>
        </p:nvCxnSpPr>
        <p:spPr>
          <a:xfrm>
            <a:off x="7372080" y="3005192"/>
            <a:ext cx="399509" cy="46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0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>
            <a:extLst>
              <a:ext uri="{FF2B5EF4-FFF2-40B4-BE49-F238E27FC236}">
                <a16:creationId xmlns="" xmlns:a16="http://schemas.microsoft.com/office/drawing/2014/main" id="{7DD46239-9B7E-4BC0-9BA7-3EE91EAE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40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文本框 2">
            <a:extLst>
              <a:ext uri="{FF2B5EF4-FFF2-40B4-BE49-F238E27FC236}">
                <a16:creationId xmlns="" xmlns:a16="http://schemas.microsoft.com/office/drawing/2014/main" id="{A196E703-3F93-4592-986E-9EE5CA4C1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5934773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基于密度的健康模型</a:t>
            </a:r>
            <a:endParaRPr lang="en-US" altLang="zh-CN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DF3F9CA-E4E7-4D4E-AAEF-E3BEA73A105A}"/>
              </a:ext>
            </a:extLst>
          </p:cNvPr>
          <p:cNvCxnSpPr/>
          <p:nvPr/>
        </p:nvCxnSpPr>
        <p:spPr>
          <a:xfrm>
            <a:off x="0" y="7985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818A0DF-DB46-4191-9560-ED0BC5CC6870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11" name="组合 10"/>
          <p:cNvGrpSpPr/>
          <p:nvPr/>
        </p:nvGrpSpPr>
        <p:grpSpPr>
          <a:xfrm>
            <a:off x="213943" y="157526"/>
            <a:ext cx="511545" cy="496646"/>
            <a:chOff x="130966" y="93906"/>
            <a:chExt cx="689772" cy="669682"/>
          </a:xfrm>
        </p:grpSpPr>
        <p:grpSp>
          <p:nvGrpSpPr>
            <p:cNvPr id="12" name="组合 18"/>
            <p:cNvGrpSpPr>
              <a:grpSpLocks/>
            </p:cNvGrpSpPr>
            <p:nvPr/>
          </p:nvGrpSpPr>
          <p:grpSpPr bwMode="auto">
            <a:xfrm>
              <a:off x="133350" y="125413"/>
              <a:ext cx="639763" cy="638175"/>
              <a:chOff x="1131485" y="2234042"/>
              <a:chExt cx="1607262" cy="160726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131485" y="2234042"/>
                <a:ext cx="1607262" cy="1607262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239169" y="2341991"/>
                <a:ext cx="1391895" cy="13913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66" y="93906"/>
              <a:ext cx="689772" cy="669682"/>
            </a:xfrm>
            <a:prstGeom prst="rect">
              <a:avLst/>
            </a:prstGeom>
          </p:spPr>
        </p:pic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40026"/>
              </p:ext>
            </p:extLst>
          </p:nvPr>
        </p:nvGraphicFramePr>
        <p:xfrm>
          <a:off x="868363" y="145734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86"/>
                <a:gridCol w="1737814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变量含义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>
                          <a:solidFill>
                            <a:srgbClr val="000000"/>
                          </a:solidFill>
                          <a:latin typeface="+mn-ea"/>
                        </a:rPr>
                        <a:t>LATITUDE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+mn-ea"/>
                        </a:rPr>
                        <a:t>纬度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+mn-ea"/>
                        </a:rPr>
                        <a:t>连续</a:t>
                      </a:r>
                      <a:endParaRPr lang="en-US" altLang="zh-CN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>
                          <a:solidFill>
                            <a:srgbClr val="000000"/>
                          </a:solidFill>
                          <a:latin typeface="+mn-ea"/>
                        </a:rPr>
                        <a:t>LOCATIONSTATE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+mn-ea"/>
                        </a:rPr>
                        <a:t>GPS</a:t>
                      </a:r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+mn-ea"/>
                        </a:rPr>
                        <a:t>定位状态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NAN}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>
                          <a:solidFill>
                            <a:srgbClr val="000000"/>
                          </a:solidFill>
                          <a:latin typeface="+mn-ea"/>
                        </a:rPr>
                        <a:t>SATELLITE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+mn-ea"/>
                        </a:rPr>
                        <a:t>卫星数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+mn-ea"/>
                        </a:rPr>
                        <a:t>有序（整数））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>
                          <a:solidFill>
                            <a:srgbClr val="000000"/>
                          </a:solidFill>
                          <a:latin typeface="+mn-ea"/>
                        </a:rPr>
                        <a:t>CMDTYPE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+mn-ea"/>
                        </a:rPr>
                        <a:t>指令类型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+mn-ea"/>
                        </a:rPr>
                        <a:t>{NAN</a:t>
                      </a:r>
                      <a:r>
                        <a:rPr lang="zh-CN" altLang="en-US" dirty="0" smtClean="0">
                          <a:solidFill>
                            <a:srgbClr val="000000"/>
                          </a:solidFill>
                          <a:latin typeface="+mn-ea"/>
                        </a:rPr>
                        <a:t>，</a:t>
                      </a:r>
                      <a:r>
                        <a:rPr lang="en-US" altLang="zh-CN" dirty="0" smtClean="0">
                          <a:solidFill>
                            <a:srgbClr val="000000"/>
                          </a:solidFill>
                          <a:latin typeface="+mn-ea"/>
                        </a:rPr>
                        <a:t>87}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b="0" dirty="0" smtClean="0">
                          <a:solidFill>
                            <a:srgbClr val="000000"/>
                          </a:solidFill>
                          <a:latin typeface="+mn-ea"/>
                        </a:rPr>
                        <a:t>CURRENTFAULTCOUNT1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GSMSIGNAL</a:t>
                      </a:r>
                      <a:endParaRPr lang="zh-CN" altLang="en-US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GSM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VEHICLESTATUS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车辆状态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NAN}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25488" y="1031875"/>
            <a:ext cx="197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最终选择变量：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08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173</Words>
  <Application>Microsoft Office PowerPoint</Application>
  <PresentationFormat>宽屏</PresentationFormat>
  <Paragraphs>49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阮琳雄</dc:creator>
  <cp:lastModifiedBy>阮琳雄</cp:lastModifiedBy>
  <cp:revision>13</cp:revision>
  <dcterms:created xsi:type="dcterms:W3CDTF">2018-10-14T12:11:30Z</dcterms:created>
  <dcterms:modified xsi:type="dcterms:W3CDTF">2018-10-15T08:05:05Z</dcterms:modified>
</cp:coreProperties>
</file>