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8" r:id="rId4"/>
    <p:sldId id="260" r:id="rId5"/>
    <p:sldId id="261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324E5-5CBA-4910-B142-ED6A87821929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DB7FA-3413-410B-9AEE-DA2F453EC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6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8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8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9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4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4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7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0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1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8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8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2B1B-4D63-4763-AEF6-B4B7C198C24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8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xmlns="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xmlns="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27632" y="585178"/>
            <a:ext cx="7345797" cy="3058350"/>
            <a:chOff x="2181691" y="497207"/>
            <a:chExt cx="7345797" cy="3058350"/>
          </a:xfrm>
        </p:grpSpPr>
        <p:sp>
          <p:nvSpPr>
            <p:cNvPr id="18" name="圆角矩形 17">
              <a:hlinkClick r:id="rId5" action="ppaction://hlinksldjump"/>
            </p:cNvPr>
            <p:cNvSpPr/>
            <p:nvPr/>
          </p:nvSpPr>
          <p:spPr>
            <a:xfrm>
              <a:off x="2230869" y="814042"/>
              <a:ext cx="1435903" cy="395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数据</a:t>
              </a:r>
            </a:p>
          </p:txBody>
        </p:sp>
        <p:sp>
          <p:nvSpPr>
            <p:cNvPr id="19" name="圆角矩形 18">
              <a:hlinkClick r:id="" action="ppaction://noaction"/>
            </p:cNvPr>
            <p:cNvSpPr/>
            <p:nvPr/>
          </p:nvSpPr>
          <p:spPr>
            <a:xfrm>
              <a:off x="2181691" y="1703809"/>
              <a:ext cx="1534555" cy="380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S-type</a:t>
              </a:r>
              <a:r>
                <a:rPr lang="zh-CN" altLang="en-US" sz="2000" dirty="0" smtClean="0"/>
                <a:t>化</a:t>
              </a:r>
              <a:endParaRPr lang="zh-CN" altLang="en-US" sz="2000" dirty="0"/>
            </a:p>
          </p:txBody>
        </p:sp>
        <p:sp>
          <p:nvSpPr>
            <p:cNvPr id="20" name="圆角矩形 19">
              <a:hlinkClick r:id="" action="ppaction://noaction"/>
            </p:cNvPr>
            <p:cNvSpPr/>
            <p:nvPr/>
          </p:nvSpPr>
          <p:spPr>
            <a:xfrm>
              <a:off x="2181691" y="2655701"/>
              <a:ext cx="1565065" cy="338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变量选择</a:t>
              </a:r>
              <a:endParaRPr lang="zh-CN" altLang="en-US" sz="2400" dirty="0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2718180" y="1223216"/>
              <a:ext cx="421825" cy="4385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718179" y="2115790"/>
              <a:ext cx="421825" cy="4385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763919" y="928048"/>
              <a:ext cx="671602" cy="1924334"/>
              <a:chOff x="3763919" y="751992"/>
              <a:chExt cx="671602" cy="2008170"/>
            </a:xfrm>
          </p:grpSpPr>
          <p:sp>
            <p:nvSpPr>
              <p:cNvPr id="41" name="圆角右箭头 40"/>
              <p:cNvSpPr/>
              <p:nvPr/>
            </p:nvSpPr>
            <p:spPr>
              <a:xfrm>
                <a:off x="4163792" y="751992"/>
                <a:ext cx="271729" cy="2008170"/>
              </a:xfrm>
              <a:prstGeom prst="bentArrow">
                <a:avLst>
                  <a:gd name="adj1" fmla="val 27174"/>
                  <a:gd name="adj2" fmla="val 25000"/>
                  <a:gd name="adj3" fmla="val 25000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763919" y="2690535"/>
                <a:ext cx="478851" cy="47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圆角矩形 23">
              <a:hlinkClick r:id="" action="ppaction://noaction"/>
            </p:cNvPr>
            <p:cNvSpPr/>
            <p:nvPr/>
          </p:nvSpPr>
          <p:spPr>
            <a:xfrm>
              <a:off x="4452110" y="698147"/>
              <a:ext cx="1351128" cy="541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建模数据</a:t>
              </a:r>
              <a:endParaRPr lang="zh-CN" altLang="en-US" sz="2000" dirty="0"/>
            </a:p>
          </p:txBody>
        </p:sp>
        <p:sp>
          <p:nvSpPr>
            <p:cNvPr id="25" name="圆角矩形 24">
              <a:hlinkClick r:id="" action="ppaction://noaction"/>
            </p:cNvPr>
            <p:cNvSpPr/>
            <p:nvPr/>
          </p:nvSpPr>
          <p:spPr>
            <a:xfrm>
              <a:off x="4531056" y="1527112"/>
              <a:ext cx="1255594" cy="557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特征得分：</a:t>
              </a:r>
              <a:r>
                <a:rPr lang="en-US" altLang="zh-CN" dirty="0" smtClean="0"/>
                <a:t>1-</a:t>
              </a:r>
              <a:r>
                <a:rPr lang="zh-CN" altLang="en-US" dirty="0" smtClean="0"/>
                <a:t>分位数</a:t>
              </a:r>
              <a:endParaRPr lang="zh-CN" altLang="en-US" dirty="0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4954717" y="1239622"/>
              <a:ext cx="479345" cy="2311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>
              <a:hlinkClick r:id="" action="ppaction://noaction"/>
            </p:cNvPr>
            <p:cNvSpPr/>
            <p:nvPr/>
          </p:nvSpPr>
          <p:spPr>
            <a:xfrm>
              <a:off x="4566591" y="2547868"/>
              <a:ext cx="1236647" cy="37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产品质量</a:t>
              </a:r>
              <a:endParaRPr lang="zh-CN" altLang="en-US" dirty="0"/>
            </a:p>
          </p:txBody>
        </p:sp>
        <p:sp>
          <p:nvSpPr>
            <p:cNvPr id="28" name="下箭头 27"/>
            <p:cNvSpPr/>
            <p:nvPr/>
          </p:nvSpPr>
          <p:spPr>
            <a:xfrm>
              <a:off x="5008486" y="2216041"/>
              <a:ext cx="371806" cy="238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线形标注 2 28">
              <a:hlinkClick r:id="" action="ppaction://noaction"/>
            </p:cNvPr>
            <p:cNvSpPr/>
            <p:nvPr/>
          </p:nvSpPr>
          <p:spPr>
            <a:xfrm>
              <a:off x="5880952" y="2024538"/>
              <a:ext cx="816034" cy="514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8056"/>
                <a:gd name="adj6" fmla="val -478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加权求和</a:t>
              </a:r>
              <a:endParaRPr lang="zh-CN" altLang="en-US" dirty="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820401" y="1818848"/>
              <a:ext cx="2160390" cy="965303"/>
              <a:chOff x="5820401" y="1818848"/>
              <a:chExt cx="2160390" cy="965303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20401" y="2702248"/>
                <a:ext cx="1183073" cy="819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958186" y="1818848"/>
                <a:ext cx="52639" cy="93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984505" y="1818848"/>
                <a:ext cx="996286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圆角右箭头 30"/>
            <p:cNvSpPr/>
            <p:nvPr/>
          </p:nvSpPr>
          <p:spPr>
            <a:xfrm>
              <a:off x="7405328" y="693797"/>
              <a:ext cx="217677" cy="11462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>
              <a:hlinkClick r:id="" action="ppaction://noaction"/>
            </p:cNvPr>
            <p:cNvSpPr/>
            <p:nvPr/>
          </p:nvSpPr>
          <p:spPr>
            <a:xfrm>
              <a:off x="7655550" y="497207"/>
              <a:ext cx="1764398" cy="497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一台产品的历史得分</a:t>
              </a:r>
              <a:endParaRPr lang="zh-CN" altLang="en-US" dirty="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7757916" y="1739382"/>
              <a:ext cx="276792" cy="178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>
              <a:hlinkClick r:id="" action="ppaction://noaction"/>
            </p:cNvPr>
            <p:cNvSpPr/>
            <p:nvPr/>
          </p:nvSpPr>
          <p:spPr>
            <a:xfrm>
              <a:off x="8034986" y="1568182"/>
              <a:ext cx="1492502" cy="5192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多台产品的得分排序</a:t>
              </a:r>
              <a:endParaRPr lang="zh-CN" altLang="en-US" dirty="0"/>
            </a:p>
          </p:txBody>
        </p:sp>
        <p:sp>
          <p:nvSpPr>
            <p:cNvPr id="35" name="圆角右箭头 34"/>
            <p:cNvSpPr/>
            <p:nvPr/>
          </p:nvSpPr>
          <p:spPr>
            <a:xfrm flipV="1">
              <a:off x="7669241" y="1828748"/>
              <a:ext cx="231972" cy="117492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>
              <a:hlinkClick r:id="" action="ppaction://noaction"/>
            </p:cNvPr>
            <p:cNvSpPr/>
            <p:nvPr/>
          </p:nvSpPr>
          <p:spPr>
            <a:xfrm>
              <a:off x="7928831" y="2517459"/>
              <a:ext cx="1597308" cy="799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一台产品不同时间的异常特征排序</a:t>
              </a:r>
              <a:endParaRPr lang="zh-CN" altLang="en-US" dirty="0"/>
            </a:p>
          </p:txBody>
        </p:sp>
        <p:sp>
          <p:nvSpPr>
            <p:cNvPr id="37" name="线形标注 1 36">
              <a:hlinkClick r:id="" action="ppaction://noaction"/>
            </p:cNvPr>
            <p:cNvSpPr/>
            <p:nvPr/>
          </p:nvSpPr>
          <p:spPr>
            <a:xfrm>
              <a:off x="6696986" y="2901959"/>
              <a:ext cx="972829" cy="653598"/>
            </a:xfrm>
            <a:prstGeom prst="borderCallout1">
              <a:avLst>
                <a:gd name="adj1" fmla="val 18750"/>
                <a:gd name="adj2" fmla="val -8333"/>
                <a:gd name="adj3" fmla="val -24577"/>
                <a:gd name="adj4" fmla="val 26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质量得分化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8381" y="4687150"/>
            <a:ext cx="714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s-type</a:t>
            </a:r>
            <a:r>
              <a:rPr lang="zh-CN" altLang="en-US" dirty="0" smtClean="0"/>
              <a:t>化，选择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得分高于平均水平，且相关性高于</a:t>
            </a:r>
            <a:r>
              <a:rPr lang="en-US" altLang="zh-CN" dirty="0" smtClean="0"/>
              <a:t>0.9</a:t>
            </a:r>
            <a:r>
              <a:rPr lang="zh-CN" altLang="en-US" dirty="0" smtClean="0"/>
              <a:t>的选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得分高的特征。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25488" y="5399226"/>
                <a:ext cx="4416081" cy="632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质量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指标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zh-CN" altLang="en-US" dirty="0" smtClean="0"/>
                  <a:t>，转化为分数：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88" y="5399226"/>
                <a:ext cx="4416081" cy="632353"/>
              </a:xfrm>
              <a:prstGeom prst="rect">
                <a:avLst/>
              </a:prstGeom>
              <a:blipFill rotWithShape="0">
                <a:blip r:embed="rId6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58381" y="4687815"/>
            <a:ext cx="714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s-type</a:t>
            </a:r>
            <a:r>
              <a:rPr lang="zh-CN" altLang="en-US" dirty="0" smtClean="0"/>
              <a:t>化，选择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得分高于平均水平，且相关性高于</a:t>
            </a:r>
            <a:r>
              <a:rPr lang="en-US" altLang="zh-CN" dirty="0" smtClean="0"/>
              <a:t>0.9</a:t>
            </a:r>
            <a:r>
              <a:rPr lang="zh-CN" altLang="en-US" dirty="0" smtClean="0"/>
              <a:t>的选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得分高的特征。</a:t>
            </a:r>
            <a:endParaRPr lang="zh-CN" altLang="en-US" dirty="0"/>
          </a:p>
        </p:txBody>
      </p:sp>
      <p:grpSp>
        <p:nvGrpSpPr>
          <p:cNvPr id="11273" name="组合 11272"/>
          <p:cNvGrpSpPr/>
          <p:nvPr/>
        </p:nvGrpSpPr>
        <p:grpSpPr>
          <a:xfrm>
            <a:off x="4924347" y="5191682"/>
            <a:ext cx="4894376" cy="1500962"/>
            <a:chOff x="4821195" y="5190445"/>
            <a:chExt cx="4894376" cy="1500962"/>
          </a:xfrm>
        </p:grpSpPr>
        <p:grpSp>
          <p:nvGrpSpPr>
            <p:cNvPr id="11272" name="组合 11271"/>
            <p:cNvGrpSpPr/>
            <p:nvPr/>
          </p:nvGrpSpPr>
          <p:grpSpPr>
            <a:xfrm>
              <a:off x="4821195" y="5190445"/>
              <a:ext cx="4894376" cy="1500962"/>
              <a:chOff x="4821195" y="5190445"/>
              <a:chExt cx="4894376" cy="1500962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5248554" y="5357289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558811" y="5711864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7616211" y="6082347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4821195" y="5258368"/>
                <a:ext cx="1044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100</a:t>
                </a:r>
                <a:endParaRPr lang="zh-CN" altLang="en-US" sz="1200" dirty="0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4874743" y="5190445"/>
                <a:ext cx="4840828" cy="1500962"/>
                <a:chOff x="6936016" y="4873732"/>
                <a:chExt cx="4840828" cy="1911818"/>
              </a:xfrm>
            </p:grpSpPr>
            <p:grpSp>
              <p:nvGrpSpPr>
                <p:cNvPr id="82" name="组合 81"/>
                <p:cNvGrpSpPr/>
                <p:nvPr/>
              </p:nvGrpSpPr>
              <p:grpSpPr>
                <a:xfrm>
                  <a:off x="7297479" y="4873732"/>
                  <a:ext cx="4479365" cy="1849842"/>
                  <a:chOff x="4076607" y="5046074"/>
                  <a:chExt cx="4479365" cy="1849842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4135272" y="5258558"/>
                    <a:ext cx="4420700" cy="16373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4076607" y="5046074"/>
                    <a:ext cx="3666238" cy="1224617"/>
                    <a:chOff x="4076607" y="5046074"/>
                    <a:chExt cx="3666238" cy="1224617"/>
                  </a:xfrm>
                </p:grpSpPr>
                <p:cxnSp>
                  <p:nvCxnSpPr>
                    <p:cNvPr id="90" name="直接箭头连接符 89"/>
                    <p:cNvCxnSpPr/>
                    <p:nvPr/>
                  </p:nvCxnSpPr>
                  <p:spPr>
                    <a:xfrm flipV="1">
                      <a:off x="4173785" y="6201234"/>
                      <a:ext cx="3234519" cy="3050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箭头连接符 90"/>
                    <p:cNvCxnSpPr/>
                    <p:nvPr/>
                  </p:nvCxnSpPr>
                  <p:spPr>
                    <a:xfrm flipV="1">
                      <a:off x="4135272" y="5046074"/>
                      <a:ext cx="0" cy="117035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直接连接符 91"/>
                    <p:cNvCxnSpPr/>
                    <p:nvPr/>
                  </p:nvCxnSpPr>
                  <p:spPr>
                    <a:xfrm flipV="1">
                      <a:off x="4183861" y="5992015"/>
                      <a:ext cx="753355" cy="21169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>
                      <a:endCxn id="97" idx="3"/>
                    </p:cNvCxnSpPr>
                    <p:nvPr/>
                  </p:nvCxnSpPr>
                  <p:spPr>
                    <a:xfrm flipV="1">
                      <a:off x="4957467" y="5355699"/>
                      <a:ext cx="1464787" cy="58351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/>
                    <p:cNvCxnSpPr/>
                    <p:nvPr/>
                  </p:nvCxnSpPr>
                  <p:spPr>
                    <a:xfrm>
                      <a:off x="6476303" y="5321209"/>
                      <a:ext cx="126654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椭圆 94"/>
                    <p:cNvSpPr/>
                    <p:nvPr/>
                  </p:nvSpPr>
                  <p:spPr>
                    <a:xfrm>
                      <a:off x="4086683" y="5586821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/>
                    <p:nvPr/>
                  </p:nvSpPr>
                  <p:spPr>
                    <a:xfrm>
                      <a:off x="4878551" y="5928716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/>
                    <p:nvPr/>
                  </p:nvSpPr>
                  <p:spPr>
                    <a:xfrm>
                      <a:off x="6408023" y="5272433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/>
                    <p:nvPr/>
                  </p:nvSpPr>
                  <p:spPr>
                    <a:xfrm>
                      <a:off x="4076607" y="5897602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/>
                    <p:nvPr/>
                  </p:nvSpPr>
                  <p:spPr>
                    <a:xfrm>
                      <a:off x="4878551" y="6163623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/>
                    <p:nvPr/>
                  </p:nvSpPr>
                  <p:spPr>
                    <a:xfrm>
                      <a:off x="5387780" y="6158530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椭圆 100"/>
                    <p:cNvSpPr/>
                    <p:nvPr/>
                  </p:nvSpPr>
                  <p:spPr>
                    <a:xfrm>
                      <a:off x="4076607" y="6173139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3" name="组合 82"/>
                <p:cNvGrpSpPr/>
                <p:nvPr/>
              </p:nvGrpSpPr>
              <p:grpSpPr>
                <a:xfrm>
                  <a:off x="6936016" y="5288412"/>
                  <a:ext cx="2741468" cy="1497138"/>
                  <a:chOff x="6936016" y="5288412"/>
                  <a:chExt cx="2741468" cy="1497138"/>
                </a:xfrm>
              </p:grpSpPr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486642" y="6197514"/>
                    <a:ext cx="1156887" cy="588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 smtClean="0"/>
                      <a:t>更正后故障数据</a:t>
                    </a:r>
                    <a:r>
                      <a:rPr lang="en-US" altLang="zh-CN" sz="1200" dirty="0" smtClean="0"/>
                      <a:t>80%</a:t>
                    </a:r>
                    <a:r>
                      <a:rPr lang="zh-CN" altLang="en-US" sz="1200" dirty="0" smtClean="0"/>
                      <a:t>分位数</a:t>
                    </a:r>
                    <a:endParaRPr lang="zh-CN" altLang="en-US" sz="1200" dirty="0"/>
                  </a:p>
                </p:txBody>
              </p:sp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8536936" y="6156748"/>
                    <a:ext cx="1140548" cy="588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 smtClean="0"/>
                      <a:t>更正后健康数据</a:t>
                    </a:r>
                    <a:r>
                      <a:rPr lang="en-US" altLang="zh-CN" sz="1200" dirty="0" smtClean="0"/>
                      <a:t>20%</a:t>
                    </a:r>
                    <a:r>
                      <a:rPr lang="zh-CN" altLang="en-US" sz="1200" dirty="0" smtClean="0"/>
                      <a:t>分位数</a:t>
                    </a:r>
                    <a:endParaRPr lang="zh-CN" altLang="en-US" sz="1200" dirty="0"/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964378" y="5651330"/>
                    <a:ext cx="10445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60</a:t>
                    </a:r>
                    <a:endParaRPr lang="zh-CN" altLang="en-US" sz="1200" dirty="0"/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6936016" y="5288412"/>
                    <a:ext cx="10445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70</a:t>
                    </a:r>
                    <a:endParaRPr lang="zh-CN" altLang="en-US" sz="1200" dirty="0"/>
                  </a:p>
                </p:txBody>
              </p:sp>
            </p:grpSp>
          </p:grpSp>
          <p:sp>
            <p:nvSpPr>
              <p:cNvPr id="102" name="椭圆 101"/>
              <p:cNvSpPr/>
              <p:nvPr/>
            </p:nvSpPr>
            <p:spPr>
              <a:xfrm>
                <a:off x="5248554" y="5357954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558811" y="5712529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7616211" y="6083012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4821195" y="5259033"/>
                <a:ext cx="1044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100</a:t>
                </a:r>
                <a:endParaRPr lang="zh-CN" altLang="en-US" sz="1200" dirty="0"/>
              </a:p>
            </p:txBody>
          </p:sp>
        </p:grpSp>
        <p:sp>
          <p:nvSpPr>
            <p:cNvPr id="108" name="文本框 107"/>
            <p:cNvSpPr txBox="1"/>
            <p:nvPr/>
          </p:nvSpPr>
          <p:spPr>
            <a:xfrm>
              <a:off x="7519549" y="6185156"/>
              <a:ext cx="115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更正后健康数据</a:t>
              </a:r>
              <a:r>
                <a:rPr lang="en-US" altLang="zh-CN" sz="1200" dirty="0" smtClean="0"/>
                <a:t>99%</a:t>
              </a:r>
              <a:r>
                <a:rPr lang="zh-CN" altLang="en-US" sz="1200" dirty="0" smtClean="0"/>
                <a:t>分位数</a:t>
              </a:r>
              <a:endParaRPr lang="zh-CN" altLang="en-US" sz="1200" dirty="0"/>
            </a:p>
          </p:txBody>
        </p:sp>
      </p:grpSp>
      <p:cxnSp>
        <p:nvCxnSpPr>
          <p:cNvPr id="11277" name="直接连接符 11276"/>
          <p:cNvCxnSpPr>
            <a:stCxn id="32" idx="3"/>
          </p:cNvCxnSpPr>
          <p:nvPr/>
        </p:nvCxnSpPr>
        <p:spPr>
          <a:xfrm flipV="1">
            <a:off x="7265889" y="810000"/>
            <a:ext cx="676585" cy="24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81" name="直接连接符 11280"/>
          <p:cNvCxnSpPr>
            <a:stCxn id="34" idx="3"/>
            <a:endCxn id="8" idx="1"/>
          </p:cNvCxnSpPr>
          <p:nvPr/>
        </p:nvCxnSpPr>
        <p:spPr>
          <a:xfrm>
            <a:off x="7373429" y="1915784"/>
            <a:ext cx="2672224" cy="139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42204" r="52782" b="22320"/>
          <a:stretch/>
        </p:blipFill>
        <p:spPr>
          <a:xfrm>
            <a:off x="7250682" y="-39193"/>
            <a:ext cx="4464279" cy="2215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7" t="44935" r="51255" b="37041"/>
          <a:stretch/>
        </p:blipFill>
        <p:spPr>
          <a:xfrm>
            <a:off x="5724454" y="3470302"/>
            <a:ext cx="4094269" cy="12467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t="26920" r="69264" b="47414"/>
          <a:stretch/>
        </p:blipFill>
        <p:spPr>
          <a:xfrm>
            <a:off x="10045653" y="2345546"/>
            <a:ext cx="2006656" cy="1929478"/>
          </a:xfrm>
          <a:prstGeom prst="rect">
            <a:avLst/>
          </a:prstGeom>
        </p:spPr>
      </p:pic>
      <p:cxnSp>
        <p:nvCxnSpPr>
          <p:cNvPr id="16" name="直接连接符 15"/>
          <p:cNvCxnSpPr>
            <a:stCxn id="36" idx="3"/>
            <a:endCxn id="7" idx="0"/>
          </p:cNvCxnSpPr>
          <p:nvPr/>
        </p:nvCxnSpPr>
        <p:spPr>
          <a:xfrm>
            <a:off x="7372080" y="3005192"/>
            <a:ext cx="399509" cy="46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0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xmlns="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xmlns="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34388"/>
              </p:ext>
            </p:extLst>
          </p:nvPr>
        </p:nvGraphicFramePr>
        <p:xfrm>
          <a:off x="2072996" y="2413583"/>
          <a:ext cx="8883118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65"/>
                <a:gridCol w="1454727"/>
                <a:gridCol w="1267691"/>
                <a:gridCol w="1413164"/>
                <a:gridCol w="2431471"/>
              </a:tblGrid>
              <a:tr h="3447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Fisher</a:t>
                      </a:r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Cor</a:t>
                      </a:r>
                      <a:r>
                        <a:rPr lang="zh-CN" altLang="en-US" dirty="0" smtClean="0"/>
                        <a:t>删除的变量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LATITUDE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纬度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连续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0.424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LOCATIONSTATE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GPS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定位状态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{0,1,NAN}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SATELLITE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卫星数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CMDTYPE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指令类型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{NAN,87}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LONGITUDE, ELCANDVOL,</a:t>
                      </a:r>
                    </a:p>
                    <a:p>
                      <a:r>
                        <a:rPr lang="en-US" altLang="zh-CN" dirty="0" smtClean="0"/>
                        <a:t>CD_VP_UNIQUENO</a:t>
                      </a:r>
                      <a:r>
                        <a:rPr lang="zh-CN" altLang="en-US" dirty="0" smtClean="0"/>
                        <a:t>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CURRENTFAULTCOUNT1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GSMSIGNAL</a:t>
                      </a:r>
                      <a:endParaRPr lang="zh-CN" altLang="en-US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96875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VEHICLESTATUS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车辆状态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{0,1,NAN}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ACCSTATE</a:t>
                      </a:r>
                      <a:endParaRPr lang="zh-CN" altLang="en-US" dirty="0"/>
                    </a:p>
                  </a:txBody>
                  <a:tcPr/>
                </a:tc>
              </a:tr>
              <a:tr h="19687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ACCRUNTIMES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故障时累计工作小时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2940" y="2860804"/>
            <a:ext cx="19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最终选择变量：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5316" y="889709"/>
            <a:ext cx="71316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S-type:</a:t>
            </a:r>
            <a:r>
              <a:rPr lang="zh-CN" altLang="en-US" sz="2400" dirty="0"/>
              <a:t>计算特征的偏度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/>
            <a:r>
              <a:rPr lang="zh-CN" altLang="en-US" dirty="0"/>
              <a:t>偏度</a:t>
            </a:r>
            <a:r>
              <a:rPr lang="en-US" altLang="zh-CN" dirty="0"/>
              <a:t>&gt;2,</a:t>
            </a:r>
            <a:r>
              <a:rPr lang="zh-CN" altLang="en-US" dirty="0"/>
              <a:t>左偏，判断</a:t>
            </a:r>
            <a:r>
              <a:rPr lang="en-US" altLang="zh-CN" dirty="0"/>
              <a:t>l-type</a:t>
            </a:r>
            <a:r>
              <a:rPr lang="zh-CN" altLang="en-US" dirty="0"/>
              <a:t>，取相反数。</a:t>
            </a:r>
            <a:endParaRPr lang="en-US" altLang="zh-CN" dirty="0"/>
          </a:p>
          <a:p>
            <a:pPr lvl="2"/>
            <a:r>
              <a:rPr lang="zh-CN" altLang="en-US" dirty="0"/>
              <a:t>偏度</a:t>
            </a:r>
            <a:r>
              <a:rPr lang="en-US" altLang="zh-CN" dirty="0"/>
              <a:t>&lt;-2</a:t>
            </a:r>
            <a:r>
              <a:rPr lang="zh-CN" altLang="en-US" dirty="0"/>
              <a:t>，右偏，判断</a:t>
            </a:r>
            <a:r>
              <a:rPr lang="en-US" altLang="zh-CN" dirty="0"/>
              <a:t>s-type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偏度∈</a:t>
            </a:r>
            <a:r>
              <a:rPr lang="en-US" altLang="zh-CN" dirty="0"/>
              <a:t>[-2</a:t>
            </a:r>
            <a:r>
              <a:rPr lang="zh-CN" altLang="en-US" dirty="0"/>
              <a:t>，</a:t>
            </a:r>
            <a:r>
              <a:rPr lang="en-US" altLang="zh-CN" dirty="0"/>
              <a:t>2]</a:t>
            </a:r>
            <a:r>
              <a:rPr lang="zh-CN" altLang="en-US" dirty="0"/>
              <a:t>，无偏，中心化后取绝对值。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03136" y="828576"/>
            <a:ext cx="3743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变量选择原则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1.fisher</a:t>
            </a:r>
            <a:r>
              <a:rPr lang="zh-CN" altLang="en-US" sz="2000" dirty="0"/>
              <a:t>得分高于平均值</a:t>
            </a:r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/>
              <a:t>强相关的变量（两个变量相关系数</a:t>
            </a:r>
            <a:r>
              <a:rPr lang="en-US" altLang="zh-CN" sz="2000" dirty="0"/>
              <a:t>&gt;0.9</a:t>
            </a:r>
            <a:r>
              <a:rPr lang="zh-CN" altLang="en-US" sz="2000" dirty="0"/>
              <a:t>），取</a:t>
            </a:r>
            <a:r>
              <a:rPr lang="en-US" altLang="zh-CN" sz="2000" dirty="0"/>
              <a:t>fisher</a:t>
            </a:r>
            <a:r>
              <a:rPr lang="zh-CN" altLang="en-US" sz="2000" dirty="0"/>
              <a:t>得分高的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708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xmlns="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xmlns="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868363" y="1831778"/>
                <a:ext cx="8430000" cy="2900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一台设备的质量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指标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表示第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个特征。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是最终选择的变量个数。</a:t>
                </a:r>
                <a:endParaRPr lang="en-US" altLang="zh-CN" dirty="0" smtClean="0"/>
              </a:p>
              <a:p>
                <a:r>
                  <a:rPr lang="en-US" altLang="zh-CN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∈</a:t>
                </a:r>
                <a:r>
                  <a:rPr lang="en-US" altLang="zh-CN" sz="1600" dirty="0"/>
                  <a:t>[0,1]</a:t>
                </a:r>
                <a:r>
                  <a:rPr lang="zh-CN" altLang="en-US" sz="1600" dirty="0"/>
                  <a:t>，越大越好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，表示第</a:t>
                </a:r>
                <a:r>
                  <a:rPr lang="en-US" altLang="zh-CN" sz="1600" dirty="0" err="1" smtClean="0"/>
                  <a:t>i</a:t>
                </a:r>
                <a:r>
                  <a:rPr lang="zh-CN" altLang="en-US" sz="1600" dirty="0" smtClean="0"/>
                  <a:t>个特征在特征分布中所处的分位数。</a:t>
                </a:r>
                <a:endParaRPr lang="zh-CN" altLang="en-US" sz="1600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分子：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是一个严格上凸增函数，表示对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的加权</a:t>
                </a:r>
                <a:r>
                  <a:rPr lang="en-US" altLang="zh-CN" dirty="0" smtClean="0"/>
                  <a:t>,</a:t>
                </a:r>
              </a:p>
              <a:p>
                <a:pPr marL="0" lvl="1"/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越</m:t>
                    </m:r>
                  </m:oMath>
                </a14:m>
                <a:r>
                  <a:rPr lang="zh-CN" altLang="en-US" dirty="0" smtClean="0"/>
                  <a:t>接近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，不同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之间差距小；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越</m:t>
                    </m:r>
                  </m:oMath>
                </a14:m>
                <a:r>
                  <a:rPr lang="zh-CN" altLang="en-US" dirty="0" smtClean="0"/>
                  <a:t>小，</a:t>
                </a:r>
                <a:r>
                  <a:rPr lang="zh-CN" altLang="en-US" dirty="0"/>
                  <a:t>带来很明显的差异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分母：用于限定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的范围，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∈</a:t>
                </a:r>
                <a:r>
                  <a:rPr lang="en-US" altLang="zh-CN" dirty="0"/>
                  <a:t> [0,p]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3" y="1831778"/>
                <a:ext cx="8430000" cy="2900730"/>
              </a:xfrm>
              <a:prstGeom prst="rect">
                <a:avLst/>
              </a:prstGeom>
              <a:blipFill rotWithShape="0">
                <a:blip r:embed="rId5"/>
                <a:stretch>
                  <a:fillRect l="-578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491874" y="2776745"/>
            <a:ext cx="2273388" cy="2203035"/>
            <a:chOff x="8610600" y="3051311"/>
            <a:chExt cx="2273388" cy="220303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10600" y="3403914"/>
              <a:ext cx="2273388" cy="18504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76976" y="3051311"/>
                  <a:ext cx="1540635" cy="378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</m:t>
                          </m:r>
                        </m:sup>
                      </m:sSup>
                    </m:oMath>
                  </a14:m>
                  <a:r>
                    <a:rPr lang="zh-CN" altLang="en-US" dirty="0" smtClean="0"/>
                    <a:t>图像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976" y="3051311"/>
                  <a:ext cx="1540635" cy="37824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2903" b="-193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604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xmlns="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xmlns="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671790" y="1719674"/>
            <a:ext cx="19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标签时序图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5" y="1719674"/>
            <a:ext cx="6542727" cy="436181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597" y="1719674"/>
            <a:ext cx="6648737" cy="4432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33815" y="1719674"/>
            <a:ext cx="281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质量得分时序图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8509" y="985352"/>
            <a:ext cx="1119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使用所有时间段，所有设备，筛选好的特征的数据建模，拟合</a:t>
            </a:r>
            <a:r>
              <a:rPr lang="en-US" altLang="zh-CN" dirty="0" smtClean="0"/>
              <a:t>2018-4-13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2018-5-1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ID=201707201730009538</a:t>
            </a:r>
            <a:r>
              <a:rPr lang="zh-CN" altLang="en-US" dirty="0" smtClean="0"/>
              <a:t>的设备质量得分。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4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xmlns="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xmlns="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5" y="1233548"/>
            <a:ext cx="3355907" cy="2383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88" y="1155707"/>
            <a:ext cx="3359018" cy="24915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715" y="1031875"/>
            <a:ext cx="347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Warning line 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error line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43272" y="3518004"/>
            <a:ext cx="938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故障数据的标签是扩充来的，以健康数据的下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分</a:t>
            </a:r>
            <a:r>
              <a:rPr lang="zh-CN" altLang="en-US" dirty="0" smtClean="0"/>
              <a:t>位点</a:t>
            </a:r>
            <a:r>
              <a:rPr lang="en-US" altLang="zh-CN" dirty="0" smtClean="0"/>
              <a:t>1.87</a:t>
            </a:r>
            <a:r>
              <a:rPr lang="zh-CN" altLang="en-US" dirty="0" smtClean="0"/>
              <a:t>将故障数据纳入健康数据，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5" y="3730895"/>
            <a:ext cx="3275268" cy="24481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782" y="3703002"/>
            <a:ext cx="3593673" cy="2493022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7425977" y="4674637"/>
            <a:ext cx="4894376" cy="1500962"/>
            <a:chOff x="4821195" y="5190445"/>
            <a:chExt cx="4894376" cy="1500962"/>
          </a:xfrm>
        </p:grpSpPr>
        <p:grpSp>
          <p:nvGrpSpPr>
            <p:cNvPr id="21" name="组合 20"/>
            <p:cNvGrpSpPr/>
            <p:nvPr/>
          </p:nvGrpSpPr>
          <p:grpSpPr>
            <a:xfrm>
              <a:off x="4821195" y="5190445"/>
              <a:ext cx="4894376" cy="1500962"/>
              <a:chOff x="4821195" y="5190445"/>
              <a:chExt cx="4894376" cy="1500962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248554" y="5357289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558811" y="5711864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616211" y="6082347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821195" y="5258368"/>
                <a:ext cx="1044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100</a:t>
                </a:r>
                <a:endParaRPr lang="zh-CN" altLang="en-US" sz="1200" dirty="0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874743" y="5190445"/>
                <a:ext cx="4840828" cy="1500962"/>
                <a:chOff x="6936016" y="4873732"/>
                <a:chExt cx="4840828" cy="1911818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7297479" y="4873732"/>
                  <a:ext cx="4479365" cy="1849842"/>
                  <a:chOff x="4076607" y="5046074"/>
                  <a:chExt cx="4479365" cy="1849842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4135272" y="5258558"/>
                    <a:ext cx="4420700" cy="16373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4076607" y="5046074"/>
                    <a:ext cx="3666238" cy="1224617"/>
                    <a:chOff x="4076607" y="5046074"/>
                    <a:chExt cx="3666238" cy="1224617"/>
                  </a:xfrm>
                </p:grpSpPr>
                <p:cxnSp>
                  <p:nvCxnSpPr>
                    <p:cNvPr id="40" name="直接箭头连接符 39"/>
                    <p:cNvCxnSpPr/>
                    <p:nvPr/>
                  </p:nvCxnSpPr>
                  <p:spPr>
                    <a:xfrm flipV="1">
                      <a:off x="4173785" y="6201234"/>
                      <a:ext cx="3234519" cy="3050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箭头连接符 40"/>
                    <p:cNvCxnSpPr/>
                    <p:nvPr/>
                  </p:nvCxnSpPr>
                  <p:spPr>
                    <a:xfrm flipV="1">
                      <a:off x="4135272" y="5046074"/>
                      <a:ext cx="0" cy="117035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/>
                    <p:cNvCxnSpPr/>
                    <p:nvPr/>
                  </p:nvCxnSpPr>
                  <p:spPr>
                    <a:xfrm flipV="1">
                      <a:off x="4183861" y="5992015"/>
                      <a:ext cx="753355" cy="21169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接连接符 42"/>
                    <p:cNvCxnSpPr>
                      <a:endCxn id="47" idx="3"/>
                    </p:cNvCxnSpPr>
                    <p:nvPr/>
                  </p:nvCxnSpPr>
                  <p:spPr>
                    <a:xfrm flipV="1">
                      <a:off x="4957467" y="5355699"/>
                      <a:ext cx="1464787" cy="58351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接连接符 43"/>
                    <p:cNvCxnSpPr/>
                    <p:nvPr/>
                  </p:nvCxnSpPr>
                  <p:spPr>
                    <a:xfrm>
                      <a:off x="6476303" y="5321209"/>
                      <a:ext cx="126654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椭圆 44"/>
                    <p:cNvSpPr/>
                    <p:nvPr/>
                  </p:nvSpPr>
                  <p:spPr>
                    <a:xfrm>
                      <a:off x="4086683" y="5586821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/>
                    <p:nvPr/>
                  </p:nvSpPr>
                  <p:spPr>
                    <a:xfrm>
                      <a:off x="4878551" y="5928716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/>
                    <p:nvPr/>
                  </p:nvSpPr>
                  <p:spPr>
                    <a:xfrm>
                      <a:off x="6408023" y="5272433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/>
                    <p:nvPr/>
                  </p:nvSpPr>
                  <p:spPr>
                    <a:xfrm>
                      <a:off x="4076607" y="5897602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4878551" y="6163623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/>
                    <p:nvPr/>
                  </p:nvSpPr>
                  <p:spPr>
                    <a:xfrm>
                      <a:off x="5387780" y="6158530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/>
                    <p:cNvSpPr/>
                    <p:nvPr/>
                  </p:nvSpPr>
                  <p:spPr>
                    <a:xfrm>
                      <a:off x="4076607" y="6173139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6936016" y="5288412"/>
                  <a:ext cx="2741468" cy="1497138"/>
                  <a:chOff x="6936016" y="5288412"/>
                  <a:chExt cx="2741468" cy="1497138"/>
                </a:xfrm>
              </p:grpSpPr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7486642" y="6197514"/>
                    <a:ext cx="1156887" cy="588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 smtClean="0"/>
                      <a:t>更正后故障数据</a:t>
                    </a:r>
                    <a:r>
                      <a:rPr lang="en-US" altLang="zh-CN" sz="1200" dirty="0" smtClean="0"/>
                      <a:t>80%</a:t>
                    </a:r>
                    <a:r>
                      <a:rPr lang="zh-CN" altLang="en-US" sz="1200" dirty="0" smtClean="0"/>
                      <a:t>分位数</a:t>
                    </a:r>
                    <a:endParaRPr lang="zh-CN" altLang="en-US" sz="1200" dirty="0"/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8536936" y="6156748"/>
                    <a:ext cx="1140548" cy="588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 smtClean="0"/>
                      <a:t>更正后健康数据</a:t>
                    </a:r>
                    <a:r>
                      <a:rPr lang="en-US" altLang="zh-CN" sz="1200" dirty="0" smtClean="0"/>
                      <a:t>20%</a:t>
                    </a:r>
                    <a:r>
                      <a:rPr lang="zh-CN" altLang="en-US" sz="1200" dirty="0" smtClean="0"/>
                      <a:t>分位数</a:t>
                    </a:r>
                    <a:endParaRPr lang="zh-CN" altLang="en-US" sz="1200" dirty="0"/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6964378" y="5651330"/>
                    <a:ext cx="10445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60</a:t>
                    </a:r>
                    <a:endParaRPr lang="zh-CN" altLang="en-US" sz="1200" dirty="0"/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936016" y="5288412"/>
                    <a:ext cx="10445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70</a:t>
                    </a:r>
                    <a:endParaRPr lang="zh-CN" altLang="en-US" sz="1200" dirty="0"/>
                  </a:p>
                </p:txBody>
              </p:sp>
            </p:grpSp>
          </p:grpSp>
          <p:sp>
            <p:nvSpPr>
              <p:cNvPr id="28" name="椭圆 27"/>
              <p:cNvSpPr/>
              <p:nvPr/>
            </p:nvSpPr>
            <p:spPr>
              <a:xfrm>
                <a:off x="5248554" y="5357954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558811" y="5712529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616211" y="6083012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821195" y="5259033"/>
                <a:ext cx="1044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100</a:t>
                </a:r>
                <a:endParaRPr lang="zh-CN" altLang="en-US" sz="1200" dirty="0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7519549" y="6185156"/>
              <a:ext cx="115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更正后健康数据</a:t>
              </a:r>
              <a:r>
                <a:rPr lang="en-US" altLang="zh-CN" sz="1200" dirty="0" smtClean="0"/>
                <a:t>99%</a:t>
              </a:r>
              <a:r>
                <a:rPr lang="zh-CN" altLang="en-US" sz="1200" dirty="0" smtClean="0"/>
                <a:t>分位数</a:t>
              </a:r>
              <a:endParaRPr lang="zh-CN" altLang="en-US" sz="1200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157815" y="4260463"/>
            <a:ext cx="3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质量转为分数的映射函数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35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xmlns="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xmlns="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868363" y="1146220"/>
            <a:ext cx="397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健康分数：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42204" r="52782" b="22320"/>
          <a:stretch/>
        </p:blipFill>
        <p:spPr>
          <a:xfrm>
            <a:off x="1772187" y="2112480"/>
            <a:ext cx="6645380" cy="32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6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xmlns="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xmlns="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469715" y="1374862"/>
            <a:ext cx="7481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多台产品的得分</a:t>
            </a:r>
            <a:r>
              <a:rPr lang="zh-CN" altLang="en-US" dirty="0" smtClean="0"/>
              <a:t>排序     （数据是</a:t>
            </a:r>
            <a:r>
              <a:rPr lang="en-US" altLang="zh-CN" dirty="0"/>
              <a:t>2018-04-27 </a:t>
            </a:r>
            <a:r>
              <a:rPr lang="en-US" altLang="zh-CN" dirty="0" smtClean="0"/>
              <a:t>8:00:00-9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的所有设备）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t="26920" r="69264" b="47414"/>
          <a:stretch/>
        </p:blipFill>
        <p:spPr>
          <a:xfrm>
            <a:off x="1702874" y="1928991"/>
            <a:ext cx="3885126" cy="37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9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xmlns="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xmlns="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513523" y="1435656"/>
            <a:ext cx="10251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一台产品不同时间的异常特征</a:t>
            </a:r>
            <a:r>
              <a:rPr lang="zh-CN" altLang="en-US" dirty="0" smtClean="0"/>
              <a:t>排序（数据是</a:t>
            </a:r>
            <a:r>
              <a:rPr lang="en-US" altLang="zh-CN" dirty="0"/>
              <a:t>2018-4-13</a:t>
            </a:r>
            <a:r>
              <a:rPr lang="zh-CN" altLang="en-US" dirty="0"/>
              <a:t>到</a:t>
            </a:r>
            <a:r>
              <a:rPr lang="en-US" altLang="zh-CN" dirty="0"/>
              <a:t>2018-5-1</a:t>
            </a:r>
            <a:r>
              <a:rPr lang="zh-CN" altLang="en-US" dirty="0"/>
              <a:t>的</a:t>
            </a:r>
            <a:r>
              <a:rPr lang="en-US" altLang="zh-CN" dirty="0"/>
              <a:t>ID=201707201730009538 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每个时间点能得到一个异常排序，当质量得分低于</a:t>
            </a:r>
            <a:r>
              <a:rPr lang="en-US" altLang="zh-CN" dirty="0" smtClean="0"/>
              <a:t>70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），排名靠前的特征代表了故障的位置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7" t="44935" r="51255" b="37041"/>
          <a:stretch/>
        </p:blipFill>
        <p:spPr>
          <a:xfrm>
            <a:off x="1544941" y="2619936"/>
            <a:ext cx="6747716" cy="20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xmlns="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xmlns="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83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485</Words>
  <Application>Microsoft Office PowerPoint</Application>
  <PresentationFormat>宽屏</PresentationFormat>
  <Paragraphs>113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阮琳雄</dc:creator>
  <cp:lastModifiedBy>阮琳雄</cp:lastModifiedBy>
  <cp:revision>30</cp:revision>
  <dcterms:created xsi:type="dcterms:W3CDTF">2018-10-14T12:11:30Z</dcterms:created>
  <dcterms:modified xsi:type="dcterms:W3CDTF">2018-10-19T09:14:31Z</dcterms:modified>
</cp:coreProperties>
</file>