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6"/>
  </p:notesMasterIdLst>
  <p:sldIdLst>
    <p:sldId id="271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</p:sldIdLst>
  <p:sldSz cx="12192000" cy="6858000"/>
  <p:notesSz cx="6858000" cy="9144000"/>
  <p:custShowLst>
    <p:custShow name="自定义放映 1" id="0">
      <p:sldLst>
        <p:sld r:id="rId3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7B35D-AE2C-4C2E-BB0F-839A9FE7C03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6D106-164D-485B-B0F6-5A0858090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63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="" xmlns:a16="http://schemas.microsoft.com/office/drawing/2014/main" id="{CDE4BBEC-1941-449C-BC6C-33512818D8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="" xmlns:a16="http://schemas.microsoft.com/office/drawing/2014/main" id="{72C9F2C3-6B49-4200-83F4-03D3CFE840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>
            <a:extLst>
              <a:ext uri="{FF2B5EF4-FFF2-40B4-BE49-F238E27FC236}">
                <a16:creationId xmlns="" xmlns:a16="http://schemas.microsoft.com/office/drawing/2014/main" id="{AC5136B9-4C3B-422E-BF71-1F24ADAFF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622B3C6-7E22-4971-B391-FC761753CD52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77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6D106-164D-485B-B0F6-5A085809045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564C49C-19C3-43B4-BEE0-5E1E6528CE8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49C-19C3-43B4-BEE0-5E1E6528CE8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9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49C-19C3-43B4-BEE0-5E1E6528CE8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5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49C-19C3-43B4-BEE0-5E1E6528CE8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9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49C-19C3-43B4-BEE0-5E1E6528CE8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7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49C-19C3-43B4-BEE0-5E1E6528CE8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2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49C-19C3-43B4-BEE0-5E1E6528CE8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3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49C-19C3-43B4-BEE0-5E1E6528CE8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96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49C-19C3-43B4-BEE0-5E1E6528CE8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2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49C-19C3-43B4-BEE0-5E1E6528CE8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06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49C-19C3-43B4-BEE0-5E1E6528CE8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58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64C49C-19C3-43B4-BEE0-5E1E6528CE8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2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6.xml"/><Relationship Id="rId10" Type="http://schemas.openxmlformats.org/officeDocument/2006/relationships/slide" Target="slide13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>
            <a:extLst>
              <a:ext uri="{FF2B5EF4-FFF2-40B4-BE49-F238E27FC236}">
                <a16:creationId xmlns="" xmlns:a16="http://schemas.microsoft.com/office/drawing/2014/main" id="{7DD46239-9B7E-4BC0-9BA7-3EE91EAE2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40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文本框 2">
            <a:extLst>
              <a:ext uri="{FF2B5EF4-FFF2-40B4-BE49-F238E27FC236}">
                <a16:creationId xmlns="" xmlns:a16="http://schemas.microsoft.com/office/drawing/2014/main" id="{A196E703-3F93-4592-986E-9EE5CA4C1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5934773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基于密度的健康模型</a:t>
            </a:r>
            <a:endParaRPr lang="en-US" altLang="zh-CN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6DF3F9CA-E4E7-4D4E-AAEF-E3BEA73A105A}"/>
              </a:ext>
            </a:extLst>
          </p:cNvPr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3818A0DF-DB46-4191-9560-ED0BC5CC6870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1" name="组合 10"/>
          <p:cNvGrpSpPr/>
          <p:nvPr/>
        </p:nvGrpSpPr>
        <p:grpSpPr>
          <a:xfrm>
            <a:off x="213943" y="157526"/>
            <a:ext cx="511545" cy="496646"/>
            <a:chOff x="130966" y="93906"/>
            <a:chExt cx="689772" cy="669682"/>
          </a:xfrm>
        </p:grpSpPr>
        <p:grpSp>
          <p:nvGrpSpPr>
            <p:cNvPr id="12" name="组合 18"/>
            <p:cNvGrpSpPr>
              <a:grpSpLocks/>
            </p:cNvGrpSpPr>
            <p:nvPr/>
          </p:nvGrpSpPr>
          <p:grpSpPr bwMode="auto">
            <a:xfrm>
              <a:off x="133350" y="125413"/>
              <a:ext cx="639763" cy="638175"/>
              <a:chOff x="1131485" y="2234042"/>
              <a:chExt cx="1607262" cy="1607262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131485" y="2234042"/>
                <a:ext cx="1607262" cy="1607262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239169" y="2341991"/>
                <a:ext cx="1391895" cy="13913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66" y="93906"/>
              <a:ext cx="689772" cy="669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1303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471" y="425246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质量得分化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964" y="1599843"/>
            <a:ext cx="10515600" cy="5022377"/>
          </a:xfrm>
        </p:spPr>
        <p:txBody>
          <a:bodyPr/>
          <a:lstStyle/>
          <a:p>
            <a:r>
              <a:rPr lang="zh-CN" altLang="en-US" dirty="0" smtClean="0"/>
              <a:t>两步：</a:t>
            </a:r>
            <a:endParaRPr lang="en-US" altLang="zh-CN" dirty="0" smtClean="0"/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步：全数据筛选变量，用健康数据的分布给产品打分。健康数据得分的下</a:t>
            </a:r>
            <a:r>
              <a:rPr lang="en-US" altLang="zh-CN" dirty="0" smtClean="0"/>
              <a:t>20%</a:t>
            </a:r>
            <a:r>
              <a:rPr lang="zh-CN" altLang="en-US" dirty="0" smtClean="0"/>
              <a:t>分布点作为第一步的警戒值，故障数据大于等于该值则纳入健康数据（故障标签是自定义时间段扩充过的）。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/>
              <a:t>下图为一台设备的原始质量分布图</a:t>
            </a:r>
            <a:r>
              <a:rPr lang="en-US" altLang="zh-CN" dirty="0" smtClean="0"/>
              <a:t>)</a:t>
            </a:r>
          </a:p>
        </p:txBody>
      </p:sp>
      <p:sp>
        <p:nvSpPr>
          <p:cNvPr id="7" name="AutoShape 4" descr="data:image/png;base64,iVBORw0KGgoAAAANSUhEUgAAAXYAAAEGCAYAAABxfL6kAAAABHNCSVQICAgIfAhkiAAAAAlwSFlzAAALEgAACxIB0t1+/AAAADl0RVh0U29mdHdhcmUAbWF0cGxvdGxpYiB2ZXJzaW9uIDIuMi4yLCBodHRwOi8vbWF0cGxvdGxpYi5vcmcvhp/UCwAAFoFJREFUeJzt3XuUZWV95vHvAw0IjReESkcJhLBsdTkRjCkUDGCrXIy3IDHTRo0zQacd4yWa0YiiMigaNcqKIRHtCRmIRokaJ9EgIgoMeKdaUHFAo4gjqGMhQnsFbH/zx94Fx6Kq69Sp01XdL9/PWrVqn3e/Z+9f7ap6znvevc85qSokSe3YaaULkCSNl8EuSY0x2CWpMQa7JDXGYJekxhjsal6Su690DdJyMti1zSVZNbB8VpJ9Bm7vluRvFxO+SQ5Nsu+stt2T3G/ga3B7H0ly6BzbeX6SuyW5MMmDk7w0yT2SvCPJkfPse32S3xi21ln33SPJzkP23SnJulH2I61auIs0vyRrgS8A/2egeRfgtoHb1wJP6ZcPr6obBtY9GTiwqn44z/aPBf6oqp4x0PxXwEuB6wfaJoG/B/4V+BPgt5OcBfwQ+DlwSh+qdweOqKpb6f7+X9mvXw08tar+MsmjgTfO8yM/HvgW8I0kNwFXDqzbCfh5VR3Z134BcI+BY7EW+EmSmbp3Ab5TVcfNsZ89gHOSPKmqPjfPsfl8/zPcOk+tAPtV1ZqtrFeDDHYt1W3AV6tqEiDJLsDVwG9W1U9nOvUPAIcBv0hyHPA94DPAC4Fn9CPwtwLrq2pLkp2q6hfALcCP+m3sDDwI2A94QJIHAAGuoQvwL9OF/pFVdVWSRwDvpXtQeRrdA8hr+23dDfg2UMBewDrgkn6kvmdVXdP3262qbkmyZ99vN+DeSSaAb1TV4QM/457Av83crqqjBw9Uko8AJ1fVZ2cfxCQ7Aav6Bxyq6kdJ/ozugWiw3yrgF/2xuQ04vqqu7X/WVwGPq/5Vh33fa+/8K1PrDHaNRZLVdEH5JeAG4IIk0AXxIcCvAscBN9KN0nelC/r3VNU1SXYDfgy8BjgJ+P0kL6Ubue6d5GDgG3TB+grg+8DLgI8CV9AFNMATgfcmeTXwSOBg4GPAfehGy48GzgfeBhwJPIxutH9VX9tzgZ2STAH7Az9M8hDgt4Dn933vBTwA2DfJJ+geXFYDPwE2zzouzwT+rL+5FjgryS397X+oqtP65UOAdyXZ0v/Me9E/I+mP44ydgeP743xbv/6ewP8AfgpcluSB/bF5B92zEd3FGOwal1uAnwFvmNX+18CWqro0ySRwE10oPwp4LbAlyUuAH/TrHpPk36rqfcD7+nnmp1bVf03ydOD1wDuq6qNJTgTOqap/77cNcBSwsarO70ffu86q57qqurp/ZnENsG9f9019DY8A/qaqXpvkHOAt/TTRJXQj+rOAM+kC/A+r6vAkewHnVtUj5jgu96J71vCmWe3PBO4/c6Mfxa8FSHIUsKGq/uPch/qX7Ax8iO5B6VK6Z0HPBs7Ac2h3WQa7xuEX/fcAd5u1bnC4eQTdaPsPgU/Thf51VXX7fHw/xXEDc/se3dz34+hG6vflzlMNJ9ONfD8OvJvuGcBMfb9NN8p9IfBr/X7+vO9zMt0zil36ftCN2L8+UNsqYB+6YH8lsLYf2e80sBzg9Ko6a+DYbOhrHvQrdIE/l9XAsUmuntX+tap6wqy2LcAL+p/lE8CLgMdX1S/66R3dBRnsWqp70Y1edwPuCZw4a/0aYLc+ZA6lm144mm4q5MnAi2ZNNVxSVRsAklxLH/JJbqabrricbiS/N3DD4IMCQFVdmeRLdA8iP6cbGc/Ym24aBuDewIuBU+iC+UN0of8I4OJ+FH73qrqx3/8jgP9J98D1TODzwOVVtW5mbr1fnut/6vKB/c44bI5+M/YH3jxzPqDf/+F9rbPtB/z3fvndwCeB5yTZSDd1pLsgg11LtRb4v1X14yT3pZsS+E/AQ+jmeVNVP+uD/VS6kfpNVfX/ktwDeHtV/RVAP+3y4oFt3zpwUvYjwG1VdUOSnwDPYeBE5YwkjwEOAHan+/v+LHfMv9+fbkROVW3qw/KTwMOBY+lOPP40yQeAfwEuHNj01cCTgJfTTTvtB1yf5Fy6K18enORi4JqqOmFWWd8Hvjar7cB5jid000lvmdX2q8B35uj7LboHmm8Df0Q3VbWR7vj8bCv7UMMMdi3VY4BP9Cc/P0I31TLjicCfJnliVd2U5AzgD4CJJH/OHVMkgwbfR3r2+pl1ZwPvohvZzrYf8Ga6UJ65dv004AN0V8z8LMku/Uj/vsBUX/cDgVf3/T9Ad67g9hFzP3K/ceDZxaHAJuBpMw8+AP10zGyPpXugG7Q38I+zO/Ynd3+dbr580Brgutnd+9quT/Iy4PeBfwb+d1Xd3D97CLrLcQ5OI+unQ46nm9u9gG6Uu4kuXKuq3k83j3xuukQ8he6E5STdNMlOwEuTXJHkCuDvZu1i5yRTfVgeBqxK8mC6y/ouA05Nskffdye6nZ5VVf/a7/esfpu/A/y3fvkcujl26EbR59BNI50E/IckxwP/BLwE2JjkiFk17dTX/ljmeMYwcGxW9SdooTsZOzn41R+LmX6r+uX70V2L/18GLlncM8n+dNNWs0f9M9unqt4IPIHu0tAHDPRx8HYX5C9dS3F/urC8Gji1v1JlPbCe7gVEVNXp/XTFoXTh/KSq+hlwWpJXAH85ayrmpQPbP7eqXtSvO5LuxOnBwLPorlL5C+Cqfp+/9LdcVU+aWU7yj8C7quq8gbY9gHPpLpU8vqq+m+QZdC9uempVfTXJJuDVSY7rp5r+hO4qlB93u6ivJpm55HHGbv3336M7IXtrv7+nMLcnAm9O8mG6B8Y/rqrLBtafShfqF3Lnk62rgA8nudMLlPrLPWf66C4mfoKSVkqSXekC8rYFO3P7CcTLquqWgbaHAl8adhvjlmT3wRdiLXFbu868QGnI/nvTna/YMo79qx0GuyQ1xjl2SWqMwS5JjVmREyv77LNPHXDAASuxa0naYW3atOmGqppYqN+KBPsBBxzA1NRcl/tKkuaT5JvD9HMqRpIaY7BLUmMMdklqjMEuSY0x2CWpMQa7JDXGYJekxhjsktQYg12SGuN7Ne8ADjjx3CXd/9o3PH5MlUjaEThil6TGGOyS1BiDXZIaY7BLUmM8eSo1YCkn2D253h5H7JLUGINdkhpjsEtSYwx2SWqMwS5JjTHYJakxQwV7kjVJLu2XT0lycf91dZKXJ9k3yXUD7RPbtmxJ0nwWvI49yV7A2cBqgKo6eWDd+4F/AB4OvK6qzthGdUqShjTMiH0LsB7YPNiY5BDguqq6HjgUeHaSzyd5/fjLlCQNa8Fgr6rNVXXzHKv+FDi9Xz4PWAccAhyW5KDZnZNsSDKVZGp6enoJJUuStmakk6dJ7gX8SlV9vW/6VFX9sKq2AJcDa2ffp6o2VtVkVU1OTDgFL0nbyqhXxfwe8OGB2+cnuU+SPYBjgCuXXJkkaSSjvgnYscCbB26fAlwE3Aq8vaq+stTC5uOnCUnS1g0d7FW1bmD5abPWXQQ8cHxlSZJG5QuUJKkxBrskNcZgl6TGGOyS1BiDXZIaY7BLUmMMdklqjMEuSY0x2CWpMQa7JDXGYJekxhjsktQYg12SGmOwS1JjDHZJaozBLkmNMdglqTEGuyQ1xmCXpMYY7JLUmKGCPcmaJJf2y/smuS7Jxf3XRN9+ZpJPJ3nltixYkrR1CwZ7kr2As4HVfdPDgddV1br+azrJ8cDOVXUYcGCStduuZEnS1gwzYt8CrAc297cPBZ6d5PNJXt+3rQPe2y9/FDh89kaSbEgylWRqenp6aVVLkua1YLBX1eaqunmg6Ty6ID8EOCzJQXSj+ev79TcCa+bYzsaqmqyqyYmJiSUXLkma26oR7vOpqroFIMnlwFrgR8Du/fo98aSsJK2YUQL4/CT3SbIHcAxwJbCJO6ZfDgauHU95kqTFGmXEfgpwEXAr8Paq+kqS7wCXJrkv8Lt08/CSpBUwdLBX1br++0XAA2et25xkHXA08KZZc/KSpGU0yoh9TlX1A+64MkaStEI8ySlJjTHYJakxBrskNcZgl6TGGOyS1BiDXZIaY7BLUmMMdklqjMEuSY0x2CWpMQa7JDXGYJekxhjsktQYg12SGmOwS1JjDHZJaozBLkmNMdglqTFDBXuSNUku7Zf3T3JxkguTbExn3yTX9e0XJ5nYtmVLkuaz4GeeJtkLOBtY3Tc9B3huVV2V5DzgwcD9gNdV1RnbrFJJ0lCGGbFvAdYDmwGq6qSquqpftzdwA3Ao8Owkn0/y+m1SqSRpKAsGe1VtrqqbZ7cnWQ98uaq+DZwHrAMOAQ5LctAc/TckmUoyNT09vfTKJUlzGunkaZIDgZcAL+qbPlVVP6yqLcDlwNrZ96mqjVU1WVWTExNOwUvStrLoYO/n3N8DnDAwkj8/yX2S7AEcA1w5xholSYuw4MnTOZwI7A+cngTgZOAU4CLgVuDtVfWVsVUoSVqUoYO9qtb1318GvGyOLg8cU02SpCXwBUqS1BiDXZIaY7BLUmMMdklqjMEuSY0x2CWpMQa7JDXGYJekxhjsktQYg12SGmOwS1JjDHZJaozBLkmNMdglqTEGuyQ1xmCXpMYY7JLUGINdkhpjsEtSYwx2SWrMUMGeZE2SS/vlXZJ8KMknk5wwX5skaWUsGOxJ9gLOBlb3TS8ANlXV7wBPSXL3edokSStgmBH7FmA9sLm/vQ54b798CTA5T9svSbIhyVSSqenp6SWULEnamgWDvao2V9XNA02rgev75RuBNfO0zd7OxqqarKrJiYmJpVUtSZrXKCdPfwTs3i/v2W9jrjZJ0goYJYA3AYf3ywcD187TJklaAatGuM/ZwIeTHAE8CPgs3TTM7DZJ0goYesReVev6798EjgY+CRxVVVvmatsGtUqShjDKiJ2q+jZ3XAUzb5skafl5klOSGmOwS1JjDHZJaozBLkmNMdglqTEGuyQ1xmCXpMYY7JLUGINdkhpjsEtSYwx2SWqMwS5JjTHYJakxBrskNcZgl6TGGOyS1BiDXZIaY7BLUmNG+mi8JM8F1vc37wVsovvM02v6thdU1ZeWXp4kabFG/czTM4AzAJKcDrwTuKGqXjbG2iRJI1jSVEySfYE1wCTwhCSfS3JmkpEeMCRJS7fUOfbn0Y3cLwOOqqqHAbsAj5vdMcmGJFNJpqanp5e4W0nSfEYO9iQ7AY8CLga+WFXf6VdNAWtn96+qjVU1WVWTExMTo+5WkrSApYzYjwA+W1UFvDPJwUl2Bo4DvjCW6iRJi7aUufBjgUv65dcA7wYCfLCqPrbUwiRJoxk52KvqFQPLVwIHjaUiSdKS+AIlSWqMwS5JjTHYJakxBrskNcZgl6TGGOyS1BiDXZIaY7BLUmMMdklqjMEuSY0x2CWpMQa7JDXGYJekxhjsktQYg12SGmOwS1JjDHZJaozBLkmNMdglqTEGuyQ1ZtEfZp1kFXBN/wXwAuApwOOAz1XV88ZXniRpsUYZsR8EvKeq1lXVOmBX4HDgYcD3khw1xvokSYs0SrAfCjwhyeeSnAk8BvjnqirgfOCIue6UZEOSqSRT09PTo1csSdqqUYL9MuCoqnoYsAuwO3B9v+5GYM1cd6qqjVU1WVWTExMTIxUrSVrYoufYgS9W1S398hR3hDvAnnhCVpJW1Cgh/M4kByfZGTgOWE03xw5wMHDtmGqTJI1glBH7a4B3AwE+CJwKXJrkrcBj+y9J0gpZdLBX1ZV0V8bcrr8S5vHAW6vqG2OqTZI0glFG7HdSVT8F3j+ObUmSlsYTnZLUGINdkhpjsEtSYwx2SWqMwS5JjTHYJakxBrskNcZgl6TGGOyS1BiDXZIaY7BLUmMMdklqjMEuSY0x2CWpMQa7JDXGYJekxhjsktSYRX+CUpJ7AucAOwM/BtYDXwOu6bu8oKq+NLYKJUmLMsqI/enAaVV1DPBd4ETgPVW1rv8y1CVpBS062KvqbVV1QX9zAvg58IQkn0tyZpKxfI6qJGk0I8+xJzkM2Au4ADiqqh4G7AI8bp7+G5JMJZmanp4edbeSpAWMFOxJ7g2cDpwAfLGqvtOvmgLWznWfqtpYVZNVNTkxMTFSsZKkhS062JPsCrwPeHlVfRN4Z5KDk+wMHAd8Ycw1SpIWYZQR+7OAhwInJbkY+DLwTuAK4NNV9bHxlSdJWqxFn+isqjOAM2Y1nzKeciRJS+ULlCSpMQa7JDXGa84l3eUccOK5S7r/tW94/Jgq2TYcsUtSYwx2SWqMwS5JjTHYJakxBrskNcZgl6TGeLnjIizlEqnt/fIoaVT+X2x/HLFLUmMMdklqjMEuSY0x2CWpMQa7JDXGYJekxni5o6QVs9R3WVwp2/slno7YJakxBrskNcZgl6TGjHWOPcmZwIOAc6vq1HFuW6Pb3ucDJY3X2EbsSY4Hdq6qw4ADk6wd17YlScMb54h9HfDefvmjwOHAv49x+zu0HfXsv6QdT6pqPBvqpmH+uqq+kOQY4KFV9YaB9RuADf3NBwBfGcuOf9k+wA3bYLvLYUet3bqXl3Uvv+2p9l+vqomFOo1zxP4jYPd+eU9mTfNU1UZg4xj3dydJpqpqclvuY1vZUWu37uVl3ctvR6x9nFfFbKKbfgE4GLh2jNuWJA1pnCP2fwEuTXJf4HeBQ8e4bUnSkMY2Yq+qzXQnUD8DPKqqbh7Xthdhm071bGM7au3Wvbyse/ntcLWP7eSpJGn74CtPJakxO2ywJ1mT5NKtrN8/ycVJLkyyMUmWs775LFT3QL/fTHLBctQ0jEXU/aEkD1mOmoYxxN/JgUk+nuSKJK9aztpak+SeSc5L8tEk/yvJrqP0WQmLqav/m7p8OetbrB0y2JPsBZwNrN5Kt+cAz62qRwP7AQ9ejtq2Zsi66R+ETgN2WY66FrKIup8OfL2qrliWwhYwZN3PB15dVQ8Bjk2y4DXC29qwIZPkzCSfTvLK5a5xHk8HTquqY4DvAo8dsc9KWExdb+aOS7u3SztksANbgPXA5vk6VNVJVXVVf3Nvto8XGCxYd++PgYu2fTlDW7DuJPcG3gL8IMmjlquwBQxzvL8PHJRkDbAbcNNyFLaABUNme3wLj6p6W1XNPMucAL43Sp+VMGxdSR4N/Jju97Ld2iE/aKO/AodhZleSrAe+XFXf3tZ1LWSYupPsDTwDOLb/WnFDHu8XA+8D3gH8RZK7V9UHl6G8eQ1Z90eAFwK/BlwI/HzbV7Z1VfW2gZvzhcw6ttO38EhyGLBXVX1mKX1Wwtbq6p85vQp4Mt3l3dutHXXEPpQkBwIvAV600rUswhuAl1fVbStdyCL9FvC3VfVdusBZt7LlDO1E4D9X1Ul0T6+PXuF6brdA+K0Gru+XbwTWLFthW9E/czsdOGEpfVbCEHWdCLytqraHZ3Vb1Wyw9/Or7wFOWKFr6kf1SOCNSS4GHpJkR3n7468BB/bLk8A3V7CWxfgNYL8kdwMeCmwX1/8OETJbfQuPldCPaN9HNzCZ8/c/TJ+VMGRdRwHPG/jf/Lvlqm+xVvyPYRySPDrJ82c1nwjsD5zeXx3zyBUobavmqruq7l9V66pqHXBFVW0vJ8ZuN8/xfhPw/CSfBI4E/n75K9u6eeo+GbgYmAa+RTcds6KGDJnt8S08nkX34HhS/z938hwDk9l91i97lXNbsPaqOnLW/+azV6LQYfgCJWk7k+S5wOuBL/RNFwG7DD7IJ7kHcCnwcfq38NjBnplqGzLYpR1UP914NHBJf25DAgx2SWpOE3PskqQ7GOyS1BiDXZIaY7BLUmMMdklqzP8HINyc1krh7J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9" t="45967" r="55896" b="19190"/>
          <a:stretch/>
        </p:blipFill>
        <p:spPr>
          <a:xfrm>
            <a:off x="5709339" y="2879902"/>
            <a:ext cx="5042063" cy="3317146"/>
          </a:xfrm>
          <a:prstGeom prst="rect">
            <a:avLst/>
          </a:prstGeom>
        </p:spPr>
      </p:pic>
      <p:sp>
        <p:nvSpPr>
          <p:cNvPr id="11" name="下箭头 10">
            <a:hlinkClick r:id="rId4" action="ppaction://hlinksldjump"/>
          </p:cNvPr>
          <p:cNvSpPr/>
          <p:nvPr/>
        </p:nvSpPr>
        <p:spPr>
          <a:xfrm>
            <a:off x="11099480" y="2130294"/>
            <a:ext cx="714315" cy="1584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下一步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/>
          <a:srcRect l="15390" t="54753" r="55763" b="10732"/>
          <a:stretch/>
        </p:blipFill>
        <p:spPr>
          <a:xfrm>
            <a:off x="814471" y="2892020"/>
            <a:ext cx="4894868" cy="329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460" y="993112"/>
            <a:ext cx="105156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dirty="0"/>
              <a:t>第二步：更新后的故障</a:t>
            </a:r>
            <a:r>
              <a:rPr lang="zh-CN" altLang="en-US" dirty="0" smtClean="0"/>
              <a:t>数据下</a:t>
            </a:r>
            <a:r>
              <a:rPr lang="en-US" altLang="zh-CN" dirty="0" smtClean="0"/>
              <a:t>99%</a:t>
            </a:r>
            <a:r>
              <a:rPr lang="zh-CN" altLang="en-US" dirty="0" smtClean="0"/>
              <a:t>分位点作为</a:t>
            </a:r>
            <a:r>
              <a:rPr lang="en-US" altLang="zh-CN" dirty="0"/>
              <a:t>error line</a:t>
            </a:r>
            <a:r>
              <a:rPr lang="zh-CN" altLang="en-US" dirty="0"/>
              <a:t>。</a:t>
            </a:r>
            <a:r>
              <a:rPr lang="en-US" altLang="zh-CN" dirty="0"/>
              <a:t>error line</a:t>
            </a:r>
            <a:r>
              <a:rPr lang="zh-CN" altLang="en-US" dirty="0"/>
              <a:t>赋予</a:t>
            </a:r>
            <a:r>
              <a:rPr lang="en-US" altLang="zh-CN" dirty="0"/>
              <a:t>60</a:t>
            </a:r>
            <a:r>
              <a:rPr lang="zh-CN" altLang="en-US" dirty="0"/>
              <a:t>分。更新后的健康数据下</a:t>
            </a:r>
            <a:r>
              <a:rPr lang="en-US" altLang="zh-CN" dirty="0"/>
              <a:t>20%</a:t>
            </a:r>
            <a:r>
              <a:rPr lang="zh-CN" altLang="en-US" dirty="0"/>
              <a:t>分位点作为警戒值，赋予</a:t>
            </a:r>
            <a:r>
              <a:rPr lang="en-US" altLang="zh-CN" dirty="0"/>
              <a:t>70</a:t>
            </a:r>
            <a:r>
              <a:rPr lang="zh-CN" altLang="en-US" dirty="0"/>
              <a:t>分。大于更新后的健康数据下</a:t>
            </a:r>
            <a:r>
              <a:rPr lang="en-US" altLang="zh-CN" dirty="0"/>
              <a:t>99%</a:t>
            </a:r>
            <a:r>
              <a:rPr lang="zh-CN" altLang="en-US" dirty="0"/>
              <a:t>分位点一律</a:t>
            </a:r>
            <a:r>
              <a:rPr lang="en-US" altLang="zh-CN" dirty="0"/>
              <a:t>100</a:t>
            </a:r>
            <a:r>
              <a:rPr lang="zh-CN" altLang="en-US" dirty="0"/>
              <a:t>分。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2" t="46988" r="54888" b="18169"/>
          <a:stretch/>
        </p:blipFill>
        <p:spPr>
          <a:xfrm>
            <a:off x="248803" y="2353457"/>
            <a:ext cx="5538654" cy="34953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4" t="51742" r="55112" b="13216"/>
          <a:stretch/>
        </p:blipFill>
        <p:spPr>
          <a:xfrm>
            <a:off x="5787457" y="2353457"/>
            <a:ext cx="5262949" cy="3495393"/>
          </a:xfrm>
          <a:prstGeom prst="rect">
            <a:avLst/>
          </a:prstGeom>
        </p:spPr>
      </p:pic>
      <p:sp>
        <p:nvSpPr>
          <p:cNvPr id="6" name="上箭头 5">
            <a:hlinkClick r:id="rId4" action="ppaction://hlinksldjump"/>
          </p:cNvPr>
          <p:cNvSpPr/>
          <p:nvPr/>
        </p:nvSpPr>
        <p:spPr>
          <a:xfrm>
            <a:off x="11299209" y="1255594"/>
            <a:ext cx="710821" cy="14603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上一步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一台产品的历史得分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1" t="45971" r="52696" b="19085"/>
          <a:stretch/>
        </p:blipFill>
        <p:spPr>
          <a:xfrm>
            <a:off x="668742" y="2388358"/>
            <a:ext cx="6690050" cy="4176213"/>
          </a:xfrm>
        </p:spPr>
      </p:pic>
      <p:sp>
        <p:nvSpPr>
          <p:cNvPr id="5" name="文本框 4"/>
          <p:cNvSpPr txBox="1"/>
          <p:nvPr/>
        </p:nvSpPr>
        <p:spPr>
          <a:xfrm>
            <a:off x="6605516" y="5950424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（每天</a:t>
            </a:r>
            <a:r>
              <a:rPr lang="en-US" altLang="zh-CN" dirty="0"/>
              <a:t>9</a:t>
            </a:r>
            <a:r>
              <a:rPr lang="zh-CN" altLang="en-US" dirty="0"/>
              <a:t>点的数据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(9</a:t>
            </a:r>
            <a:r>
              <a:rPr lang="zh-CN" altLang="en-US" dirty="0" smtClean="0"/>
              <a:t>点测多次，取最大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0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多台</a:t>
            </a:r>
            <a:r>
              <a:rPr lang="zh-CN" altLang="en-US" dirty="0" smtClean="0"/>
              <a:t>产品的历史得分分布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965277"/>
                <a:ext cx="10030559" cy="47262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每台产品最近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天历史得分的最大值作为产品得分。所有产品的历史得分作为历史得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分分布。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新的一天的一个产品测得分数，在分布中的分位数就是打败对手数。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=#{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h𝑖𝑠𝑡𝑜𝑟𝑦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}/(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h𝑖𝑠𝑡𝑜𝑟𝑦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注：最大值换位平均值（中位数），都可以提升新数据的排名。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965277"/>
                <a:ext cx="10030559" cy="4726220"/>
              </a:xfrm>
              <a:blipFill rotWithShape="0">
                <a:blip r:embed="rId2"/>
                <a:stretch>
                  <a:fillRect l="-1094" t="-1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一台产品的异常特征排序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每个特征有得分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的中位数代表上一刻的设备水平，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median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，则第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个特征有问题。距离越远，越有问题。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7447" t="41745" r="39896" b="32323"/>
          <a:stretch/>
        </p:blipFill>
        <p:spPr>
          <a:xfrm>
            <a:off x="1024128" y="3362808"/>
            <a:ext cx="8852497" cy="245113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47415" y="4602025"/>
            <a:ext cx="6018663" cy="338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406550" y="3798172"/>
            <a:ext cx="1269242" cy="803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44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9" y="62176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538" y="6432457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697100" y="527742"/>
            <a:ext cx="8726905" cy="5941296"/>
            <a:chOff x="1482147" y="432208"/>
            <a:chExt cx="8726905" cy="5941296"/>
          </a:xfrm>
        </p:grpSpPr>
        <p:sp>
          <p:nvSpPr>
            <p:cNvPr id="5" name="圆角矩形 4">
              <a:hlinkClick r:id="rId2" action="ppaction://hlinksldjump"/>
            </p:cNvPr>
            <p:cNvSpPr/>
            <p:nvPr/>
          </p:nvSpPr>
          <p:spPr>
            <a:xfrm>
              <a:off x="1531620" y="617220"/>
              <a:ext cx="1440180" cy="937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数据</a:t>
              </a:r>
            </a:p>
          </p:txBody>
        </p:sp>
        <p:sp>
          <p:nvSpPr>
            <p:cNvPr id="6" name="圆角矩形 5">
              <a:hlinkClick r:id="rId3" action="ppaction://hlinksldjump"/>
            </p:cNvPr>
            <p:cNvSpPr/>
            <p:nvPr/>
          </p:nvSpPr>
          <p:spPr>
            <a:xfrm>
              <a:off x="1482147" y="2593075"/>
              <a:ext cx="1539126" cy="900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预处理</a:t>
              </a:r>
              <a:endParaRPr lang="zh-CN" altLang="en-US" sz="2800" dirty="0"/>
            </a:p>
          </p:txBody>
        </p:sp>
        <p:sp>
          <p:nvSpPr>
            <p:cNvPr id="7" name="圆角矩形 6">
              <a:hlinkClick r:id="rId4" action="ppaction://hlinksldjump"/>
            </p:cNvPr>
            <p:cNvSpPr/>
            <p:nvPr/>
          </p:nvSpPr>
          <p:spPr>
            <a:xfrm>
              <a:off x="1482148" y="4532422"/>
              <a:ext cx="1539126" cy="873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变量选择</a:t>
              </a:r>
              <a:endParaRPr lang="zh-CN" altLang="en-US" sz="2400" dirty="0"/>
            </a:p>
          </p:txBody>
        </p:sp>
        <p:sp>
          <p:nvSpPr>
            <p:cNvPr id="8" name="下箭头 7"/>
            <p:cNvSpPr/>
            <p:nvPr/>
          </p:nvSpPr>
          <p:spPr>
            <a:xfrm>
              <a:off x="2033516" y="1554480"/>
              <a:ext cx="423081" cy="10385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>
              <a:off x="2033516" y="3493827"/>
              <a:ext cx="423081" cy="10385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021273" y="928048"/>
              <a:ext cx="1414249" cy="4041102"/>
              <a:chOff x="3021273" y="751992"/>
              <a:chExt cx="1414249" cy="4217158"/>
            </a:xfrm>
          </p:grpSpPr>
          <p:sp>
            <p:nvSpPr>
              <p:cNvPr id="28" name="圆角右箭头 27"/>
              <p:cNvSpPr/>
              <p:nvPr/>
            </p:nvSpPr>
            <p:spPr>
              <a:xfrm>
                <a:off x="3807725" y="751992"/>
                <a:ext cx="627797" cy="4217158"/>
              </a:xfrm>
              <a:prstGeom prst="bentArrow">
                <a:avLst>
                  <a:gd name="adj1" fmla="val 27174"/>
                  <a:gd name="adj2" fmla="val 25000"/>
                  <a:gd name="adj3" fmla="val 25000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021273" y="4790364"/>
                <a:ext cx="950226" cy="1787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圆角矩形 10">
              <a:hlinkClick r:id="rId5" action="ppaction://hlinksldjump"/>
            </p:cNvPr>
            <p:cNvSpPr/>
            <p:nvPr/>
          </p:nvSpPr>
          <p:spPr>
            <a:xfrm>
              <a:off x="4435522" y="617220"/>
              <a:ext cx="1351128" cy="937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/>
                <a:t>建模数据</a:t>
              </a:r>
              <a:endParaRPr lang="zh-CN" altLang="en-US" sz="2000" dirty="0"/>
            </a:p>
          </p:txBody>
        </p:sp>
        <p:sp>
          <p:nvSpPr>
            <p:cNvPr id="12" name="圆角矩形 11">
              <a:hlinkClick r:id="rId6" action="ppaction://hlinksldjump"/>
            </p:cNvPr>
            <p:cNvSpPr/>
            <p:nvPr/>
          </p:nvSpPr>
          <p:spPr>
            <a:xfrm>
              <a:off x="4435522" y="2593075"/>
              <a:ext cx="1351128" cy="900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特征得分：</a:t>
              </a:r>
              <a:r>
                <a:rPr lang="en-US" altLang="zh-CN" dirty="0" smtClean="0"/>
                <a:t>1-</a:t>
              </a:r>
              <a:r>
                <a:rPr lang="zh-CN" altLang="en-US" dirty="0" smtClean="0"/>
                <a:t>分位数</a:t>
              </a:r>
              <a:endParaRPr lang="zh-CN" altLang="en-US" dirty="0"/>
            </a:p>
          </p:txBody>
        </p:sp>
        <p:sp>
          <p:nvSpPr>
            <p:cNvPr id="13" name="下箭头 12"/>
            <p:cNvSpPr/>
            <p:nvPr/>
          </p:nvSpPr>
          <p:spPr>
            <a:xfrm>
              <a:off x="4979963" y="1554480"/>
              <a:ext cx="295422" cy="10385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>
              <a:hlinkClick r:id="rId7" action="ppaction://hlinksldjump"/>
            </p:cNvPr>
            <p:cNvSpPr/>
            <p:nvPr/>
          </p:nvSpPr>
          <p:spPr>
            <a:xfrm>
              <a:off x="4558352" y="4553534"/>
              <a:ext cx="1228298" cy="8523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产品质量</a:t>
              </a:r>
              <a:endParaRPr lang="zh-CN" altLang="en-US" dirty="0"/>
            </a:p>
          </p:txBody>
        </p:sp>
        <p:sp>
          <p:nvSpPr>
            <p:cNvPr id="15" name="下箭头 14"/>
            <p:cNvSpPr/>
            <p:nvPr/>
          </p:nvSpPr>
          <p:spPr>
            <a:xfrm>
              <a:off x="4979963" y="3493827"/>
              <a:ext cx="295422" cy="1059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线形标注 2 15">
              <a:hlinkClick r:id="rId8" action="ppaction://hlinksldjump"/>
            </p:cNvPr>
            <p:cNvSpPr/>
            <p:nvPr/>
          </p:nvSpPr>
          <p:spPr>
            <a:xfrm>
              <a:off x="5786650" y="3709782"/>
              <a:ext cx="1152711" cy="49131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68056"/>
                <a:gd name="adj6" fmla="val -4785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加权求和</a:t>
              </a:r>
              <a:endParaRPr lang="zh-CN" altLang="en-US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786650" y="2852382"/>
              <a:ext cx="2538484" cy="2116768"/>
              <a:chOff x="5786650" y="2852382"/>
              <a:chExt cx="2538484" cy="211676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5786650" y="4797828"/>
                <a:ext cx="1705971" cy="1713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328848" y="2852382"/>
                <a:ext cx="163773" cy="21167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328848" y="2852382"/>
                <a:ext cx="996286" cy="177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圆角右箭头 17"/>
            <p:cNvSpPr/>
            <p:nvPr/>
          </p:nvSpPr>
          <p:spPr>
            <a:xfrm>
              <a:off x="8175010" y="698297"/>
              <a:ext cx="586853" cy="216095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>
              <a:hlinkClick r:id="rId9" action="ppaction://hlinksldjump"/>
            </p:cNvPr>
            <p:cNvSpPr/>
            <p:nvPr/>
          </p:nvSpPr>
          <p:spPr>
            <a:xfrm>
              <a:off x="8761863" y="432208"/>
              <a:ext cx="1405719" cy="7264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一台产品的历史得分</a:t>
              </a:r>
              <a:endParaRPr lang="zh-CN" altLang="en-US" dirty="0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8175010" y="2743200"/>
              <a:ext cx="586853" cy="3753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>
              <a:hlinkClick r:id="rId10" action="ppaction://hlinksldjump"/>
            </p:cNvPr>
            <p:cNvSpPr/>
            <p:nvPr/>
          </p:nvSpPr>
          <p:spPr>
            <a:xfrm>
              <a:off x="8769214" y="2457830"/>
              <a:ext cx="1439838" cy="900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多台产品的历史得分分布</a:t>
              </a:r>
              <a:endParaRPr lang="zh-CN" altLang="en-US" dirty="0"/>
            </a:p>
          </p:txBody>
        </p:sp>
        <p:sp>
          <p:nvSpPr>
            <p:cNvPr id="22" name="圆角右箭头 21"/>
            <p:cNvSpPr/>
            <p:nvPr/>
          </p:nvSpPr>
          <p:spPr>
            <a:xfrm flipV="1">
              <a:off x="8167659" y="3009374"/>
              <a:ext cx="594204" cy="246542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圆角矩形 22">
              <a:hlinkClick r:id="rId11" action="ppaction://hlinksldjump"/>
            </p:cNvPr>
            <p:cNvSpPr/>
            <p:nvPr/>
          </p:nvSpPr>
          <p:spPr>
            <a:xfrm>
              <a:off x="8761863" y="5012142"/>
              <a:ext cx="1405719" cy="8018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一台产品的异常特征排序</a:t>
              </a:r>
              <a:endParaRPr lang="zh-CN" altLang="en-US" dirty="0"/>
            </a:p>
          </p:txBody>
        </p:sp>
        <p:sp>
          <p:nvSpPr>
            <p:cNvPr id="24" name="线形标注 1 23">
              <a:hlinkClick r:id="rId12" action="ppaction://hlinksldjump"/>
            </p:cNvPr>
            <p:cNvSpPr/>
            <p:nvPr/>
          </p:nvSpPr>
          <p:spPr>
            <a:xfrm>
              <a:off x="6264322" y="5813946"/>
              <a:ext cx="1569493" cy="559558"/>
            </a:xfrm>
            <a:prstGeom prst="borderCallout1">
              <a:avLst>
                <a:gd name="adj1" fmla="val 18750"/>
                <a:gd name="adj2" fmla="val -8333"/>
                <a:gd name="adj3" fmla="val -143598"/>
                <a:gd name="adj4" fmla="val -70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质量得分化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15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解释变量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n x p</a:t>
            </a:r>
            <a:r>
              <a:rPr lang="zh-CN" altLang="en-US" sz="2800" dirty="0" smtClean="0"/>
              <a:t>维数据框。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有缺失值。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L-type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s-type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n-type</a:t>
            </a:r>
            <a:r>
              <a:rPr lang="zh-CN" altLang="en-US" sz="2800" dirty="0" smtClean="0"/>
              <a:t>共存。</a:t>
            </a:r>
            <a:endParaRPr lang="en-US" altLang="zh-CN" sz="2800" dirty="0" smtClean="0"/>
          </a:p>
          <a:p>
            <a:r>
              <a:rPr lang="zh-CN" altLang="en-US" sz="3200" dirty="0"/>
              <a:t>响应</a:t>
            </a:r>
            <a:r>
              <a:rPr lang="zh-CN" altLang="en-US" sz="3200" dirty="0" smtClean="0"/>
              <a:t>变量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是否故障。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存在意义：筛选变量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18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缺失值：填充</a:t>
            </a:r>
            <a:r>
              <a:rPr lang="en-US" altLang="zh-CN" sz="3200" dirty="0" smtClean="0"/>
              <a:t>0 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en-US" altLang="zh-CN" sz="3200" dirty="0" smtClean="0"/>
              <a:t>S-type:</a:t>
            </a:r>
            <a:r>
              <a:rPr lang="zh-CN" altLang="en-US" sz="3200" dirty="0" smtClean="0"/>
              <a:t>计算特征的偏度：</a:t>
            </a:r>
            <a:endParaRPr lang="en-US" altLang="zh-CN" sz="3200" dirty="0" smtClean="0"/>
          </a:p>
          <a:p>
            <a:pPr lvl="2"/>
            <a:r>
              <a:rPr lang="zh-CN" altLang="en-US" sz="2000" dirty="0" smtClean="0"/>
              <a:t>偏度</a:t>
            </a:r>
            <a:r>
              <a:rPr lang="en-US" altLang="zh-CN" sz="2000" dirty="0" smtClean="0"/>
              <a:t>&gt;2,</a:t>
            </a:r>
            <a:r>
              <a:rPr lang="zh-CN" altLang="en-US" sz="2000" dirty="0" smtClean="0"/>
              <a:t>左偏，判断</a:t>
            </a:r>
            <a:r>
              <a:rPr lang="en-US" altLang="zh-CN" sz="2000" dirty="0" smtClean="0"/>
              <a:t>l-type</a:t>
            </a:r>
            <a:r>
              <a:rPr lang="zh-CN" altLang="en-US" sz="2000" dirty="0" smtClean="0"/>
              <a:t>，取相反数。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偏度</a:t>
            </a:r>
            <a:r>
              <a:rPr lang="en-US" altLang="zh-CN" sz="2000" dirty="0" smtClean="0"/>
              <a:t>&lt;-2</a:t>
            </a:r>
            <a:r>
              <a:rPr lang="zh-CN" altLang="en-US" sz="2000" dirty="0" smtClean="0"/>
              <a:t>，右偏，判断</a:t>
            </a:r>
            <a:r>
              <a:rPr lang="en-US" altLang="zh-CN" sz="2000" dirty="0" smtClean="0"/>
              <a:t>s-type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偏度∈</a:t>
            </a:r>
            <a:r>
              <a:rPr lang="en-US" altLang="zh-CN" sz="2000" dirty="0" smtClean="0"/>
              <a:t>[-2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2]</a:t>
            </a:r>
            <a:r>
              <a:rPr lang="zh-CN" altLang="en-US" sz="2000" dirty="0" smtClean="0"/>
              <a:t>，无偏，中心化后取绝对值。</a:t>
            </a:r>
            <a:endParaRPr lang="en-US" altLang="zh-CN" sz="2000" dirty="0" smtClean="0"/>
          </a:p>
          <a:p>
            <a:r>
              <a:rPr lang="zh-CN" altLang="en-US" sz="3200" dirty="0" smtClean="0"/>
              <a:t>删除方差等于零的列。</a:t>
            </a:r>
            <a:endParaRPr lang="en-US" altLang="zh-CN" sz="3200" dirty="0" smtClean="0"/>
          </a:p>
          <a:p>
            <a:r>
              <a:rPr lang="zh-CN" altLang="en-US" sz="3200" dirty="0" smtClean="0"/>
              <a:t>标准化。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991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zh-CN" sz="2800" dirty="0" smtClean="0"/>
          </a:p>
          <a:p>
            <a:r>
              <a:rPr lang="en-US" altLang="zh-CN" sz="2800" dirty="0" smtClean="0"/>
              <a:t>1.fisher</a:t>
            </a:r>
            <a:r>
              <a:rPr lang="zh-CN" altLang="en-US" sz="2800" dirty="0" smtClean="0"/>
              <a:t>得分高于平均值</a:t>
            </a:r>
            <a:endParaRPr lang="en-US" altLang="zh-CN" sz="2800" dirty="0" smtClean="0"/>
          </a:p>
          <a:p>
            <a:pPr lvl="2"/>
            <a:r>
              <a:rPr lang="zh-CN" altLang="en-US" sz="1800" dirty="0" smtClean="0"/>
              <a:t>意义：筛选后的变量对于健康和故障有区分度。</a:t>
            </a:r>
            <a:endParaRPr lang="en-US" altLang="zh-CN" sz="1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强相关的变量（两个变量相关系数</a:t>
            </a:r>
            <a:r>
              <a:rPr lang="en-US" altLang="zh-CN" sz="2800" dirty="0" smtClean="0"/>
              <a:t>&gt;0.9</a:t>
            </a:r>
            <a:r>
              <a:rPr lang="zh-CN" altLang="en-US" sz="2800" dirty="0" smtClean="0"/>
              <a:t>），取</a:t>
            </a:r>
            <a:r>
              <a:rPr lang="en-US" altLang="zh-CN" sz="2800" dirty="0" smtClean="0"/>
              <a:t>fisher</a:t>
            </a:r>
            <a:r>
              <a:rPr lang="zh-CN" altLang="en-US" sz="2800" dirty="0" smtClean="0"/>
              <a:t>得分高的。</a:t>
            </a:r>
            <a:endParaRPr lang="en-US" altLang="zh-CN" sz="2800" dirty="0" smtClean="0"/>
          </a:p>
          <a:p>
            <a:pPr lvl="2"/>
            <a:r>
              <a:rPr lang="zh-CN" altLang="en-US" sz="1800" dirty="0" smtClean="0"/>
              <a:t>意义：让观测变量尽可能独立。（每个观测变量得分代表一个设备系统的健康水平）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55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建模数据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 smtClean="0">
                <a:solidFill>
                  <a:srgbClr val="000000"/>
                </a:solidFill>
                <a:latin typeface="+mn-ea"/>
              </a:rPr>
              <a:t>‘LATITUDE’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：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纬度                                               （连续）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‘LOCATIONSTATE’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GPS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定位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状态                     （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0-1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）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‘ACCRUNTIMES’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：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                                              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（连续）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 ‘SATELLITE’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：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卫星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数                                   （有序（整数））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‘CMDTYPE’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：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指令类型                         （∈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{NAN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87}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，两个值）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 smtClean="0">
                <a:solidFill>
                  <a:srgbClr val="000000"/>
                </a:solidFill>
                <a:latin typeface="+mn-ea"/>
              </a:rPr>
              <a:t>‘CURRENTFAULTCOUNT1’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                 （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∈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{NAN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120}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，两个值）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特征分位数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79143" y="2985685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32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3200" b="0" dirty="0" smtClean="0"/>
                  <a:t>，，</a:t>
                </a:r>
                <a:r>
                  <a:rPr lang="en-US" altLang="zh-CN" sz="3200" b="0" dirty="0" err="1" smtClean="0"/>
                  <a:t>i</a:t>
                </a:r>
                <a:r>
                  <a:rPr lang="zh-CN" altLang="en-US" sz="3200" b="0" dirty="0" smtClean="0"/>
                  <a:t>∈</a:t>
                </a:r>
                <a:r>
                  <a:rPr lang="en-US" altLang="zh-CN" sz="3200" dirty="0" smtClean="0"/>
                  <a:t>p</a:t>
                </a:r>
                <a:r>
                  <a:rPr lang="zh-CN" altLang="en-US" sz="3200" dirty="0" smtClean="0"/>
                  <a:t>个特征</a:t>
                </a:r>
                <a:endParaRPr lang="en-US" altLang="zh-CN" sz="3200" b="0" dirty="0" smtClean="0"/>
              </a:p>
              <a:p>
                <a:pPr lvl="1"/>
                <a:r>
                  <a:rPr lang="en-US" altLang="zh-CN" sz="2800" dirty="0"/>
                  <a:t>d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∈</a:t>
                </a:r>
                <a:r>
                  <a:rPr lang="en-US" altLang="zh-CN" sz="2800" dirty="0" smtClean="0"/>
                  <a:t>[0,1]</a:t>
                </a:r>
                <a:r>
                  <a:rPr lang="zh-CN" altLang="en-US" sz="2800" dirty="0" smtClean="0"/>
                  <a:t>，越大越好。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9143" y="2985685"/>
                <a:ext cx="10515600" cy="4351338"/>
              </a:xfrm>
              <a:blipFill rotWithShape="0">
                <a:blip r:embed="rId2"/>
                <a:stretch>
                  <a:fillRect l="-290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9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加权求和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加权：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altLang="zh-CN" sz="2800" dirty="0" smtClean="0"/>
              </a:p>
              <a:p>
                <a:pPr lvl="1"/>
                <a:r>
                  <a:rPr lang="en-US" altLang="zh-CN" sz="2400" dirty="0" smtClean="0"/>
                  <a:t>f(x)=x/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在</a:t>
                </a:r>
                <a:r>
                  <a:rPr lang="en-US" altLang="zh-CN" sz="2400" dirty="0" smtClean="0"/>
                  <a:t>[0,1]</a:t>
                </a:r>
                <a:r>
                  <a:rPr lang="zh-CN" altLang="en-US" sz="2400" dirty="0" smtClean="0"/>
                  <a:t>上，一阶导大于零，</a:t>
                </a:r>
                <a:endParaRPr lang="en-US" altLang="zh-CN" sz="2400" dirty="0" smtClean="0"/>
              </a:p>
              <a:p>
                <a:pPr marL="128016" lvl="1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     </a:t>
                </a:r>
                <a:r>
                  <a:rPr lang="zh-CN" altLang="en-US" sz="2400" dirty="0" smtClean="0"/>
                  <a:t>二阶导小于零。</a:t>
                </a:r>
                <a:endParaRPr lang="en-US" altLang="zh-CN" sz="2400" dirty="0" smtClean="0"/>
              </a:p>
              <a:p>
                <a:pPr lvl="1"/>
                <a:r>
                  <a:rPr lang="zh-CN" altLang="en-US" sz="2400" dirty="0" smtClean="0"/>
                  <a:t>质量好，区分度低；质量差，带来很明显的差异</a:t>
                </a:r>
                <a:endParaRPr lang="en-US" altLang="zh-CN" sz="2400" dirty="0" smtClean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2502" y="1861462"/>
            <a:ext cx="4195265" cy="34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产品质量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6313" y="2711379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𝑑𝑖𝑗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/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𝑑𝑖𝑗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sz="3200" dirty="0" smtClean="0"/>
              </a:p>
              <a:p>
                <a:pPr lvl="1"/>
                <a:r>
                  <a:rPr lang="en-US" altLang="zh-CN" sz="2800" dirty="0"/>
                  <a:t>q</a:t>
                </a:r>
                <a:r>
                  <a:rPr lang="zh-CN" altLang="en-US" sz="2800" dirty="0" smtClean="0"/>
                  <a:t>属于</a:t>
                </a:r>
                <a:r>
                  <a:rPr lang="en-US" altLang="zh-CN" sz="2800" dirty="0" smtClean="0"/>
                  <a:t>[0,p]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q</a:t>
                </a:r>
                <a:r>
                  <a:rPr lang="zh-CN" altLang="en-US" sz="2800" dirty="0" smtClean="0"/>
                  <a:t>越大，质量越好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6313" y="2711379"/>
                <a:ext cx="10515600" cy="4351338"/>
              </a:xfrm>
              <a:blipFill rotWithShape="0"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9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468</TotalTime>
  <Words>489</Words>
  <Application>Microsoft Office PowerPoint</Application>
  <PresentationFormat>宽屏</PresentationFormat>
  <Paragraphs>81</Paragraphs>
  <Slides>14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  <vt:variant>
        <vt:lpstr>自定义放映</vt:lpstr>
      </vt:variant>
      <vt:variant>
        <vt:i4>1</vt:i4>
      </vt:variant>
    </vt:vector>
  </HeadingPairs>
  <TitlesOfParts>
    <vt:vector size="25" baseType="lpstr">
      <vt:lpstr>华文仿宋</vt:lpstr>
      <vt:lpstr>宋体</vt:lpstr>
      <vt:lpstr>微软雅黑</vt:lpstr>
      <vt:lpstr>Arial</vt:lpstr>
      <vt:lpstr>Calibri</vt:lpstr>
      <vt:lpstr>Cambria Math</vt:lpstr>
      <vt:lpstr>Tw Cen MT</vt:lpstr>
      <vt:lpstr>Tw Cen MT Condensed</vt:lpstr>
      <vt:lpstr>Wingdings 3</vt:lpstr>
      <vt:lpstr>积分</vt:lpstr>
      <vt:lpstr>PowerPoint 演示文稿</vt:lpstr>
      <vt:lpstr>结构</vt:lpstr>
      <vt:lpstr>数据</vt:lpstr>
      <vt:lpstr>预处理</vt:lpstr>
      <vt:lpstr>变量选择</vt:lpstr>
      <vt:lpstr>建模数据</vt:lpstr>
      <vt:lpstr>特征分位数</vt:lpstr>
      <vt:lpstr>加权求和</vt:lpstr>
      <vt:lpstr>产品质量</vt:lpstr>
      <vt:lpstr>质量得分化</vt:lpstr>
      <vt:lpstr>PowerPoint 演示文稿</vt:lpstr>
      <vt:lpstr>一台产品的历史得分</vt:lpstr>
      <vt:lpstr>多台产品的历史得分分布</vt:lpstr>
      <vt:lpstr>一台产品的异常特征排序</vt:lpstr>
      <vt:lpstr>自定义放映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阮琳雄</dc:creator>
  <cp:lastModifiedBy>阮琳雄</cp:lastModifiedBy>
  <cp:revision>41</cp:revision>
  <dcterms:created xsi:type="dcterms:W3CDTF">2018-10-14T03:12:19Z</dcterms:created>
  <dcterms:modified xsi:type="dcterms:W3CDTF">2018-10-15T06:18:42Z</dcterms:modified>
</cp:coreProperties>
</file>