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2305-2671-42C6-8729-FBC2D34B62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A0EE-3E75-4078-8F82-A5E8C1E40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59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2305-2671-42C6-8729-FBC2D34B62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A0EE-3E75-4078-8F82-A5E8C1E40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36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2305-2671-42C6-8729-FBC2D34B62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A0EE-3E75-4078-8F82-A5E8C1E40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7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2305-2671-42C6-8729-FBC2D34B62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A0EE-3E75-4078-8F82-A5E8C1E40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4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2305-2671-42C6-8729-FBC2D34B62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A0EE-3E75-4078-8F82-A5E8C1E40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3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2305-2671-42C6-8729-FBC2D34B62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A0EE-3E75-4078-8F82-A5E8C1E40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81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2305-2671-42C6-8729-FBC2D34B62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A0EE-3E75-4078-8F82-A5E8C1E40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0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2305-2671-42C6-8729-FBC2D34B62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A0EE-3E75-4078-8F82-A5E8C1E40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6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2305-2671-42C6-8729-FBC2D34B62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A0EE-3E75-4078-8F82-A5E8C1E40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4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2305-2671-42C6-8729-FBC2D34B62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A0EE-3E75-4078-8F82-A5E8C1E40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3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2305-2671-42C6-8729-FBC2D34B62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A0EE-3E75-4078-8F82-A5E8C1E40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7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B2305-2671-42C6-8729-FBC2D34B620E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A0EE-3E75-4078-8F82-A5E8C1E40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4170" y="241228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Density-based quality metric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45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26090" y="580030"/>
            <a:ext cx="2524835" cy="109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观测变量</a:t>
            </a:r>
            <a:r>
              <a:rPr lang="en-US" altLang="zh-CN" dirty="0" smtClean="0"/>
              <a:t>X</a:t>
            </a:r>
            <a:r>
              <a:rPr lang="en-US" altLang="zh-CN" dirty="0"/>
              <a:t>i</a:t>
            </a:r>
            <a:r>
              <a:rPr lang="en-US" altLang="zh-CN" dirty="0" smtClean="0"/>
              <a:t>  S-type</a:t>
            </a:r>
            <a:r>
              <a:rPr lang="zh-CN" altLang="en-US" dirty="0" smtClean="0"/>
              <a:t>化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765577" y="1146411"/>
            <a:ext cx="2947917" cy="53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S-type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L-type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N-type</a:t>
            </a:r>
            <a:r>
              <a:rPr lang="zh-CN" altLang="en-US" dirty="0" smtClean="0"/>
              <a:t>等价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65577" y="334369"/>
            <a:ext cx="3016155" cy="53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Xi</a:t>
            </a:r>
            <a:r>
              <a:rPr lang="zh-CN" altLang="en-US" dirty="0" smtClean="0"/>
              <a:t>越小越好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26090" y="2344002"/>
            <a:ext cx="2524835" cy="99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拟合</a:t>
            </a:r>
            <a:r>
              <a:rPr lang="en-US" altLang="zh-CN" dirty="0" smtClean="0"/>
              <a:t>X</a:t>
            </a:r>
            <a:r>
              <a:rPr lang="en-US" altLang="zh-CN" dirty="0"/>
              <a:t>i</a:t>
            </a:r>
            <a:r>
              <a:rPr lang="zh-CN" altLang="en-US" dirty="0" smtClean="0"/>
              <a:t>的分布函数</a:t>
            </a:r>
            <a:r>
              <a:rPr lang="en-US" altLang="zh-CN" dirty="0" smtClean="0"/>
              <a:t>F(Xi)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786047" y="2553836"/>
            <a:ext cx="2947917" cy="6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右偏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26090" y="3968939"/>
            <a:ext cx="2524835" cy="1009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每一个产品</a:t>
            </a:r>
            <a:r>
              <a:rPr lang="en-US" altLang="zh-CN" dirty="0" smtClean="0"/>
              <a:t>j</a:t>
            </a:r>
            <a:r>
              <a:rPr lang="zh-CN" altLang="en-US" dirty="0" smtClean="0"/>
              <a:t>在特征</a:t>
            </a:r>
            <a:r>
              <a:rPr lang="en-US" altLang="zh-CN" dirty="0" smtClean="0"/>
              <a:t>Xi</a:t>
            </a:r>
            <a:r>
              <a:rPr lang="zh-CN" altLang="en-US" dirty="0" smtClean="0"/>
              <a:t>计算所处分位数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799694" y="4147212"/>
            <a:ext cx="2920621" cy="682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F(</a:t>
            </a:r>
            <a:r>
              <a:rPr lang="en-US" altLang="zh-CN" dirty="0" err="1" smtClean="0"/>
              <a:t>Xij</a:t>
            </a:r>
            <a:r>
              <a:rPr lang="en-US" altLang="zh-CN" dirty="0" smtClean="0"/>
              <a:t>),</a:t>
            </a:r>
            <a:r>
              <a:rPr lang="zh-CN" altLang="en-US" dirty="0" smtClean="0"/>
              <a:t>表示比</a:t>
            </a:r>
            <a:r>
              <a:rPr lang="en-US" altLang="zh-CN" dirty="0" err="1" smtClean="0"/>
              <a:t>Xij</a:t>
            </a:r>
            <a:r>
              <a:rPr lang="zh-CN" altLang="en-US" dirty="0" smtClean="0"/>
              <a:t>更好的产品比例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4026090" y="5698793"/>
            <a:ext cx="2524835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</a:t>
            </a:r>
            <a:r>
              <a:rPr lang="en-US" altLang="zh-CN" dirty="0" err="1" smtClean="0"/>
              <a:t>ij</a:t>
            </a:r>
            <a:r>
              <a:rPr lang="en-US" altLang="zh-CN" dirty="0" smtClean="0"/>
              <a:t>=1-F(</a:t>
            </a:r>
            <a:r>
              <a:rPr lang="en-US" altLang="zh-CN" dirty="0" err="1" smtClean="0"/>
              <a:t>Xij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789458" y="5726088"/>
            <a:ext cx="2992274" cy="61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比</a:t>
            </a:r>
            <a:r>
              <a:rPr lang="en-US" altLang="zh-CN" dirty="0" err="1" smtClean="0"/>
              <a:t>Xij</a:t>
            </a:r>
            <a:r>
              <a:rPr lang="zh-CN" altLang="en-US" dirty="0" smtClean="0"/>
              <a:t>更差的比例。该值越大，代表产品质量越好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5" idx="2"/>
            <a:endCxn id="8" idx="0"/>
          </p:cNvCxnSpPr>
          <p:nvPr/>
        </p:nvCxnSpPr>
        <p:spPr>
          <a:xfrm>
            <a:off x="5288508" y="1671851"/>
            <a:ext cx="0" cy="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下箭头 17"/>
          <p:cNvSpPr/>
          <p:nvPr/>
        </p:nvSpPr>
        <p:spPr>
          <a:xfrm>
            <a:off x="5046191" y="1663730"/>
            <a:ext cx="484632" cy="824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5046191" y="3227456"/>
            <a:ext cx="484632" cy="784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5046191" y="4978873"/>
            <a:ext cx="484632" cy="775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5046191" y="6312942"/>
            <a:ext cx="484632" cy="230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5" idx="3"/>
            <a:endCxn id="7" idx="1"/>
          </p:cNvCxnSpPr>
          <p:nvPr/>
        </p:nvCxnSpPr>
        <p:spPr>
          <a:xfrm flipV="1">
            <a:off x="6550925" y="600501"/>
            <a:ext cx="1214652" cy="52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3"/>
            <a:endCxn id="6" idx="1"/>
          </p:cNvCxnSpPr>
          <p:nvPr/>
        </p:nvCxnSpPr>
        <p:spPr>
          <a:xfrm>
            <a:off x="6550925" y="1125941"/>
            <a:ext cx="1214652" cy="286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3"/>
          </p:cNvCxnSpPr>
          <p:nvPr/>
        </p:nvCxnSpPr>
        <p:spPr>
          <a:xfrm>
            <a:off x="6550925" y="2842146"/>
            <a:ext cx="1433016" cy="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0" idx="3"/>
            <a:endCxn id="11" idx="1"/>
          </p:cNvCxnSpPr>
          <p:nvPr/>
        </p:nvCxnSpPr>
        <p:spPr>
          <a:xfrm>
            <a:off x="6550925" y="4473906"/>
            <a:ext cx="1248769" cy="14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2" idx="3"/>
            <a:endCxn id="13" idx="1"/>
          </p:cNvCxnSpPr>
          <p:nvPr/>
        </p:nvCxnSpPr>
        <p:spPr>
          <a:xfrm>
            <a:off x="6550925" y="6005868"/>
            <a:ext cx="1238533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462669" y="1310185"/>
            <a:ext cx="461665" cy="40862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一维观测变量变换为质量指标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5364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483892" y="2074460"/>
                <a:ext cx="2402006" cy="928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𝑑𝑖𝑗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𝑑𝑖𝑗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892" y="2074460"/>
                <a:ext cx="2402006" cy="9280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下箭头 6"/>
          <p:cNvSpPr/>
          <p:nvPr/>
        </p:nvSpPr>
        <p:spPr>
          <a:xfrm>
            <a:off x="3514298" y="1637731"/>
            <a:ext cx="341194" cy="436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21726" y="1173707"/>
            <a:ext cx="461665" cy="40862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多维观测变量加权求和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042846" y="1265260"/>
                <a:ext cx="4380932" cy="2142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分子：</a:t>
                </a:r>
                <a:r>
                  <a:rPr lang="en-US" altLang="zh-CN" dirty="0" smtClean="0"/>
                  <a:t>f(x)=x/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[0,1]</a:t>
                </a:r>
                <a:r>
                  <a:rPr lang="zh-CN" altLang="en-US" dirty="0" smtClean="0"/>
                  <a:t>上，一阶导大于零，二阶导小于零。</a:t>
                </a:r>
                <a:endParaRPr lang="en-US" altLang="zh-CN" dirty="0" smtClean="0"/>
              </a:p>
              <a:p>
                <a:pPr algn="ctr"/>
                <a:r>
                  <a:rPr lang="zh-CN" altLang="en-US" dirty="0"/>
                  <a:t>质量</a:t>
                </a:r>
                <a:r>
                  <a:rPr lang="zh-CN" altLang="en-US" dirty="0" smtClean="0"/>
                  <a:t>好，区分度低；质量差，带来很明显的差异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46" y="1265260"/>
                <a:ext cx="4380932" cy="2142699"/>
              </a:xfrm>
              <a:prstGeom prst="rect">
                <a:avLst/>
              </a:prstGeom>
              <a:blipFill rotWithShape="0">
                <a:blip r:embed="rId3"/>
                <a:stretch>
                  <a:fillRect l="-3606" r="-3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任意多边形 18"/>
          <p:cNvSpPr/>
          <p:nvPr/>
        </p:nvSpPr>
        <p:spPr>
          <a:xfrm>
            <a:off x="9648967" y="1752600"/>
            <a:ext cx="1310185" cy="1168021"/>
          </a:xfrm>
          <a:custGeom>
            <a:avLst/>
            <a:gdLst>
              <a:gd name="connsiteX0" fmla="*/ 0 w 1310185"/>
              <a:gd name="connsiteY0" fmla="*/ 1168021 h 1168021"/>
              <a:gd name="connsiteX1" fmla="*/ 109182 w 1310185"/>
              <a:gd name="connsiteY1" fmla="*/ 594815 h 1168021"/>
              <a:gd name="connsiteX2" fmla="*/ 436729 w 1310185"/>
              <a:gd name="connsiteY2" fmla="*/ 239973 h 1168021"/>
              <a:gd name="connsiteX3" fmla="*/ 941696 w 1310185"/>
              <a:gd name="connsiteY3" fmla="*/ 21609 h 1168021"/>
              <a:gd name="connsiteX4" fmla="*/ 1310185 w 1310185"/>
              <a:gd name="connsiteY4" fmla="*/ 7961 h 1168021"/>
              <a:gd name="connsiteX5" fmla="*/ 1310185 w 1310185"/>
              <a:gd name="connsiteY5" fmla="*/ 7961 h 1168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185" h="1168021">
                <a:moveTo>
                  <a:pt x="0" y="1168021"/>
                </a:moveTo>
                <a:cubicBezTo>
                  <a:pt x="18197" y="958755"/>
                  <a:pt x="36394" y="749490"/>
                  <a:pt x="109182" y="594815"/>
                </a:cubicBezTo>
                <a:cubicBezTo>
                  <a:pt x="181970" y="440140"/>
                  <a:pt x="297977" y="335507"/>
                  <a:pt x="436729" y="239973"/>
                </a:cubicBezTo>
                <a:cubicBezTo>
                  <a:pt x="575481" y="144439"/>
                  <a:pt x="796120" y="60278"/>
                  <a:pt x="941696" y="21609"/>
                </a:cubicBezTo>
                <a:cubicBezTo>
                  <a:pt x="1087272" y="-17060"/>
                  <a:pt x="1310185" y="7961"/>
                  <a:pt x="1310185" y="7961"/>
                </a:cubicBezTo>
                <a:lnTo>
                  <a:pt x="1310185" y="796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9" idx="0"/>
          </p:cNvCxnSpPr>
          <p:nvPr/>
        </p:nvCxnSpPr>
        <p:spPr>
          <a:xfrm>
            <a:off x="9648967" y="2920621"/>
            <a:ext cx="2169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0"/>
          </p:cNvCxnSpPr>
          <p:nvPr/>
        </p:nvCxnSpPr>
        <p:spPr>
          <a:xfrm flipV="1">
            <a:off x="9648967" y="709684"/>
            <a:ext cx="0" cy="22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84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Peer-to-peer comparison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适用环境：多步骤的生产环节寻找故障点。</a:t>
            </a:r>
            <a:endParaRPr lang="en-US" altLang="zh-CN" dirty="0" smtClean="0"/>
          </a:p>
          <a:p>
            <a:r>
              <a:rPr lang="en-US" altLang="zh-CN" dirty="0" smtClean="0"/>
              <a:t>Peer</a:t>
            </a:r>
            <a:r>
              <a:rPr lang="zh-CN" altLang="en-US" dirty="0" smtClean="0"/>
              <a:t>定义：享受同样生产资源和环境的产品群体。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（现有群体符合单</a:t>
            </a:r>
            <a:r>
              <a:rPr lang="zh-CN" altLang="en-US" dirty="0"/>
              <a:t>峰</a:t>
            </a:r>
            <a:r>
              <a:rPr lang="zh-CN" altLang="en-US" dirty="0" smtClean="0"/>
              <a:t>右偏分布，且都是健康的，则该群体可认为是一个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4" t="15199" r="10159" b="30801"/>
          <a:stretch/>
        </p:blipFill>
        <p:spPr>
          <a:xfrm>
            <a:off x="341194" y="3016251"/>
            <a:ext cx="4640240" cy="36848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478440" y="3116595"/>
                <a:ext cx="5117911" cy="3161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Peer set type 1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M1.1</a:t>
                </a:r>
                <a:r>
                  <a:rPr lang="zh-CN" altLang="en-US" dirty="0" smtClean="0"/>
                  <a:t>步骤前后，所有产品都是一个</a:t>
                </a:r>
                <a:r>
                  <a:rPr lang="en-US" altLang="zh-CN" dirty="0" smtClean="0"/>
                  <a:t>peer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M2.x</a:t>
                </a:r>
                <a:r>
                  <a:rPr lang="zh-CN" altLang="en-US" dirty="0" smtClean="0"/>
                  <a:t>步骤之后，共有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peer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M2.x</a:t>
                </a:r>
                <a:r>
                  <a:rPr lang="zh-CN" altLang="en-US" dirty="0" smtClean="0"/>
                  <a:t>的质量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            (</a:t>
                </a:r>
                <a:r>
                  <a:rPr lang="zh-CN" altLang="en-US" dirty="0" smtClean="0"/>
                  <a:t>包含多个产品取均值？</a:t>
                </a:r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M1.1</a:t>
                </a:r>
                <a:r>
                  <a:rPr lang="zh-CN" altLang="en-US" dirty="0" smtClean="0"/>
                  <a:t>的质量</a:t>
                </a:r>
                <a:r>
                  <a:rPr lang="en-US" altLang="zh-CN" dirty="0" smtClean="0"/>
                  <a:t>Q=median(q1j,q2j,…,</a:t>
                </a:r>
                <a:r>
                  <a:rPr lang="en-US" altLang="zh-CN" dirty="0" err="1" smtClean="0"/>
                  <a:t>qnj</a:t>
                </a:r>
                <a:r>
                  <a:rPr lang="en-US" altLang="zh-CN" dirty="0" smtClean="0"/>
                  <a:t>)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M1.1</a:t>
                </a:r>
                <a:r>
                  <a:rPr lang="zh-CN" altLang="en-US" dirty="0" smtClean="0"/>
                  <a:t>的质量低于阈值，</a:t>
                </a:r>
                <a:r>
                  <a:rPr lang="en-US" altLang="zh-CN" dirty="0" smtClean="0"/>
                  <a:t>M1.1</a:t>
                </a:r>
                <a:r>
                  <a:rPr lang="zh-CN" altLang="en-US" dirty="0" smtClean="0"/>
                  <a:t>有问题。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Rj</a:t>
                </a:r>
                <a:r>
                  <a:rPr lang="en-US" altLang="zh-CN" dirty="0" smtClean="0"/>
                  <a:t>=</a:t>
                </a:r>
                <a:r>
                  <a:rPr lang="en-US" altLang="zh-CN" dirty="0" err="1" smtClean="0"/>
                  <a:t>qj</a:t>
                </a:r>
                <a:r>
                  <a:rPr lang="en-US" altLang="zh-CN" dirty="0" smtClean="0"/>
                  <a:t>-Q,(</a:t>
                </a:r>
                <a:r>
                  <a:rPr lang="en-US" altLang="zh-CN" dirty="0" err="1" smtClean="0"/>
                  <a:t>Rj</a:t>
                </a:r>
                <a:r>
                  <a:rPr lang="en-US" altLang="zh-CN" dirty="0" smtClean="0"/>
                  <a:t>&lt;0),</a:t>
                </a:r>
                <a:r>
                  <a:rPr lang="en-US" altLang="zh-CN" dirty="0" err="1" smtClean="0"/>
                  <a:t>Rj</a:t>
                </a:r>
                <a:r>
                  <a:rPr lang="zh-CN" altLang="en-US" dirty="0" smtClean="0"/>
                  <a:t>小于阈值，</a:t>
                </a:r>
                <a:r>
                  <a:rPr lang="en-US" altLang="zh-CN" dirty="0" smtClean="0"/>
                  <a:t>M2.j</a:t>
                </a:r>
                <a:r>
                  <a:rPr lang="zh-CN" altLang="en-US" dirty="0" smtClean="0"/>
                  <a:t>有问题。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440" y="3116595"/>
                <a:ext cx="5117911" cy="3161635"/>
              </a:xfrm>
              <a:prstGeom prst="rect">
                <a:avLst/>
              </a:prstGeom>
              <a:blipFill rotWithShape="0">
                <a:blip r:embed="rId3"/>
                <a:stretch>
                  <a:fillRect l="-1073" t="-1541" b="-2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82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若</a:t>
            </a:r>
            <a:r>
              <a:rPr lang="zh-CN" altLang="en-US" dirty="0" smtClean="0"/>
              <a:t>有高相关系数的变量，高的</a:t>
            </a:r>
            <a:r>
              <a:rPr lang="en-US" altLang="zh-CN" dirty="0" smtClean="0"/>
              <a:t>fisher</a:t>
            </a:r>
            <a:r>
              <a:rPr lang="zh-CN" altLang="en-US" dirty="0" smtClean="0"/>
              <a:t>得分的那个变量选入</a:t>
            </a:r>
            <a:r>
              <a:rPr lang="zh-CN" altLang="en-US" dirty="0" smtClean="0"/>
              <a:t>模型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069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183</Words>
  <Application>Microsoft Office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Cambria Math</vt:lpstr>
      <vt:lpstr>Office 主题</vt:lpstr>
      <vt:lpstr>Density-based quality metric</vt:lpstr>
      <vt:lpstr>PowerPoint 演示文稿</vt:lpstr>
      <vt:lpstr>PowerPoint 演示文稿</vt:lpstr>
      <vt:lpstr>Peer-to-peer comparison</vt:lpstr>
      <vt:lpstr>变量选择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阮琳雄</dc:creator>
  <cp:lastModifiedBy>阮琳雄</cp:lastModifiedBy>
  <cp:revision>14</cp:revision>
  <dcterms:created xsi:type="dcterms:W3CDTF">2018-10-08T01:26:46Z</dcterms:created>
  <dcterms:modified xsi:type="dcterms:W3CDTF">2018-10-11T03:01:52Z</dcterms:modified>
</cp:coreProperties>
</file>