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8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6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2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7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5D8030-3419-467A-9F55-2E333CB859F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0BEDD0-E9DF-406F-BAD9-17E84CBD0C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7C92-4F07-8D64-0504-B549A303C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487"/>
            <a:ext cx="9144000" cy="139824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SALES DATASET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557471-1923-EF56-145B-EE9F65D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90" y="4447804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en-IN" sz="2000" b="1" dirty="0">
                <a:solidFill>
                  <a:schemeClr val="tx1"/>
                </a:solidFill>
              </a:rPr>
              <a:t>VEENA SRI PM</a:t>
            </a:r>
          </a:p>
          <a:p>
            <a:pPr algn="r"/>
            <a:r>
              <a:rPr lang="en-IN" sz="2000" b="1" dirty="0">
                <a:solidFill>
                  <a:schemeClr val="tx1"/>
                </a:solidFill>
              </a:rPr>
              <a:t>DATA ANALYTICS &amp; DATA SCIENCE</a:t>
            </a:r>
          </a:p>
          <a:p>
            <a:pPr algn="r"/>
            <a:r>
              <a:rPr lang="en-IN" sz="2000" b="1" dirty="0">
                <a:solidFill>
                  <a:schemeClr val="tx1"/>
                </a:solidFill>
              </a:rPr>
              <a:t>RP33</a:t>
            </a:r>
          </a:p>
        </p:txBody>
      </p:sp>
    </p:spTree>
    <p:extLst>
      <p:ext uri="{BB962C8B-B14F-4D97-AF65-F5344CB8AC3E}">
        <p14:creationId xmlns:p14="http://schemas.microsoft.com/office/powerpoint/2010/main" val="385764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3036-979F-F224-6AA3-A639937F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985661"/>
            <a:ext cx="5457164" cy="736282"/>
          </a:xfrm>
        </p:spPr>
        <p:txBody>
          <a:bodyPr>
            <a:normAutofit/>
          </a:bodyPr>
          <a:lstStyle/>
          <a:p>
            <a:r>
              <a:rPr lang="en-US" sz="2400" b="1" dirty="0"/>
              <a:t>INSIGHTS</a:t>
            </a:r>
            <a:endParaRPr lang="en-IN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AE43B-60AE-6EB5-283D-27FD2C97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1810139"/>
            <a:ext cx="5742059" cy="4062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Highest revenue - Point of Sale channel type.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/>
              <a:t>Aptamil</a:t>
            </a:r>
            <a:r>
              <a:rPr lang="en-US" sz="1800" dirty="0"/>
              <a:t> Stage2 follow on milk powder 800gm-$39,19,900.00 - count of 740 units.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Baby activity Toys &amp; games &amp; gifts - color wonder paw patrol -low sales of $950.00 - only 2 units sold.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 err="1"/>
              <a:t>Aptamil</a:t>
            </a:r>
            <a:r>
              <a:rPr lang="en-US" sz="1800" dirty="0"/>
              <a:t> organic baby rice 100gm 4</a:t>
            </a:r>
            <a:r>
              <a:rPr lang="en-US" sz="1800" baseline="30000" dirty="0"/>
              <a:t>th</a:t>
            </a:r>
            <a:r>
              <a:rPr lang="en-US" sz="1800" dirty="0"/>
              <a:t>+ generated negative revenue in online sale by -$300.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Sales increased in the year 2023, second quarter respectively.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02A4C3-BC16-375C-3544-2B9DB07E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5282" y="978058"/>
            <a:ext cx="4120398" cy="736282"/>
          </a:xfrm>
        </p:spPr>
        <p:txBody>
          <a:bodyPr>
            <a:normAutofit/>
          </a:bodyPr>
          <a:lstStyle/>
          <a:p>
            <a:r>
              <a:rPr lang="en-US" sz="2400" b="1" dirty="0"/>
              <a:t>FUTURE RECOMMENDATION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1A018-7EA2-BBB8-817E-9AD8C2FB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35282" y="1810139"/>
            <a:ext cx="4028957" cy="3378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Proposing directions to enhance its sales with price elasticity.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Promotional activity.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Introducing new product launches.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Potential areas like Regional analysis should be considered.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895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208DD8-B8B5-46B1-3411-342A62A2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771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B83AC6-EA2C-BFEE-8923-BB9D7EDF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cap="none" dirty="0">
                <a:solidFill>
                  <a:schemeClr val="tx1"/>
                </a:solidFill>
                <a:latin typeface="+mn-lt"/>
              </a:rPr>
              <a:t>Sales dataset is analyzed and an interactive dashboard is created for better </a:t>
            </a:r>
            <a:r>
              <a:rPr lang="en-US" sz="2000" cap="none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understanding</a:t>
            </a:r>
            <a:r>
              <a:rPr lang="en-US" sz="2000" cap="none" dirty="0">
                <a:solidFill>
                  <a:schemeClr val="tx1"/>
                </a:solidFill>
                <a:latin typeface="+mn-lt"/>
              </a:rPr>
              <a:t> of performance, </a:t>
            </a:r>
            <a:r>
              <a:rPr lang="en-US" dirty="0">
                <a:solidFill>
                  <a:schemeClr val="tx1"/>
                </a:solidFill>
              </a:rPr>
              <a:t>impacts of strategies</a:t>
            </a:r>
            <a:r>
              <a:rPr lang="en-US" sz="2000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sz="2000" cap="none" dirty="0">
                <a:solidFill>
                  <a:schemeClr val="tx1"/>
                </a:solidFill>
                <a:latin typeface="+mn-lt"/>
              </a:rPr>
              <a:t> implementing future recommendations will improve overall sales.</a:t>
            </a:r>
          </a:p>
          <a:p>
            <a:pPr algn="just"/>
            <a:endParaRPr lang="en-US" cap="none" dirty="0">
              <a:solidFill>
                <a:schemeClr val="tx1"/>
              </a:solidFill>
              <a:latin typeface="+mn-lt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0F5E8-4E6D-3AB8-B551-41AAA054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3612800"/>
            <a:ext cx="3303037" cy="20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8A201B-0F77-F071-DDC3-B892B85D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024958"/>
            <a:ext cx="4937760" cy="570578"/>
          </a:xfrm>
        </p:spPr>
        <p:txBody>
          <a:bodyPr>
            <a:normAutofit/>
          </a:bodyPr>
          <a:lstStyle/>
          <a:p>
            <a:r>
              <a:rPr lang="en-IN" sz="2400" b="1" dirty="0"/>
              <a:t>OBJECTIVE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ADAA448-8B0A-95D4-85F9-0076C859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231" y="1772816"/>
            <a:ext cx="9969447" cy="952013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IN" sz="1800" dirty="0"/>
              <a:t>    To examine and assemble applicable data’s from the dataset, understanding sales performance and strategies to deliver informative observations and uncover opportunities with data driven decisions to improve sales.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759618-1220-E126-8965-F2B05C495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8720" y="2724829"/>
            <a:ext cx="4937760" cy="736282"/>
          </a:xfrm>
        </p:spPr>
        <p:txBody>
          <a:bodyPr>
            <a:normAutofit/>
          </a:bodyPr>
          <a:lstStyle/>
          <a:p>
            <a:r>
              <a:rPr lang="en-IN" sz="2400" b="1" dirty="0"/>
              <a:t>GOALS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2FF113-CC13-6F34-6520-BDDE0B2BE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6231" y="3461111"/>
            <a:ext cx="10058402" cy="194946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/>
              <a:t>Analyse sales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/>
              <a:t>Extract data accuracy.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/>
              <a:t>Determine highest sales.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/>
              <a:t>Create collective dashboard.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/>
              <a:t>Identify solutions to increase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8C59-BA94-601F-B792-913879F6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015752"/>
            <a:ext cx="4937760" cy="402626"/>
          </a:xfrm>
        </p:spPr>
        <p:txBody>
          <a:bodyPr>
            <a:noAutofit/>
          </a:bodyPr>
          <a:lstStyle/>
          <a:p>
            <a:r>
              <a:rPr lang="en-IN" sz="2400" b="1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D367C-EBB1-06C7-A796-62BDE2486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903444"/>
            <a:ext cx="4937760" cy="40570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Data- Formatting, Freeze row, Blanks, Remove duplicates.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Data validation for date column.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86749-8B10-7BA9-CE24-3B12E0DE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066122"/>
            <a:ext cx="4937760" cy="402626"/>
          </a:xfrm>
        </p:spPr>
        <p:txBody>
          <a:bodyPr>
            <a:noAutofit/>
          </a:bodyPr>
          <a:lstStyle/>
          <a:p>
            <a:r>
              <a:rPr lang="en-IN" sz="2400" b="1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5664C-7A5E-1BA6-C48C-F47E9CBA8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03444"/>
            <a:ext cx="4937760" cy="405708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Ranges between the year 2020-2023.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Details-Order ID, Sale ID, Net quantity,  Product, Product type, Gross sales, Returns, Discounts, Net sales are present.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Strategies - clearly categorized.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Deals - baby relevant products and product type.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CBC68D-E093-A50F-A1B7-6D474506B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1" r="15369" b="8135"/>
          <a:stretch/>
        </p:blipFill>
        <p:spPr>
          <a:xfrm>
            <a:off x="3287605" y="4281022"/>
            <a:ext cx="2567785" cy="18101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87CC38-20D3-FF48-1618-A1A84B8D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9" b="4946"/>
          <a:stretch/>
        </p:blipFill>
        <p:spPr>
          <a:xfrm>
            <a:off x="8526935" y="4281023"/>
            <a:ext cx="2567785" cy="18101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CFC44-FC79-04BF-5B38-835C9CF9023D}"/>
              </a:ext>
            </a:extLst>
          </p:cNvPr>
          <p:cNvSpPr txBox="1"/>
          <p:nvPr/>
        </p:nvSpPr>
        <p:spPr>
          <a:xfrm>
            <a:off x="1517540" y="4784112"/>
            <a:ext cx="159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RAW DATA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FB090-7F2D-0A0C-F361-1102F82E0D4C}"/>
              </a:ext>
            </a:extLst>
          </p:cNvPr>
          <p:cNvSpPr txBox="1"/>
          <p:nvPr/>
        </p:nvSpPr>
        <p:spPr>
          <a:xfrm>
            <a:off x="6614160" y="4827346"/>
            <a:ext cx="191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FORMATTED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2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F68F-D48C-86D3-BA94-FA1C674A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905387"/>
            <a:ext cx="4937760" cy="736282"/>
          </a:xfrm>
        </p:spPr>
        <p:txBody>
          <a:bodyPr>
            <a:normAutofit/>
          </a:bodyPr>
          <a:lstStyle/>
          <a:p>
            <a:r>
              <a:rPr lang="en-IN" sz="2400" b="1" dirty="0"/>
              <a:t>KEY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3370E-4D30-1F7C-C229-B84357EE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54545"/>
            <a:ext cx="4937760" cy="42290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Sum Of Gross Sales 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Sum Of Net Sales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Sum Of Adjusted Sales 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Count Of Net Sales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Adjusted Sale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00D64-AE39-779B-5CAF-0479C1FF8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9624" y="937440"/>
            <a:ext cx="5235096" cy="736282"/>
          </a:xfrm>
        </p:spPr>
        <p:txBody>
          <a:bodyPr>
            <a:normAutofit/>
          </a:bodyPr>
          <a:lstStyle/>
          <a:p>
            <a:r>
              <a:rPr lang="en-US" sz="2400" b="1" dirty="0"/>
              <a:t>FORMULAS</a:t>
            </a:r>
            <a:endParaRPr lang="en-IN" sz="2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ED09-81B3-CAD0-7667-D8070FBE6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59624" y="1854546"/>
            <a:ext cx="5296056" cy="42290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Average If</a:t>
            </a:r>
            <a:r>
              <a:rPr lang="en-US" sz="1800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Count Ifs 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Count If </a:t>
            </a:r>
            <a:endParaRPr lang="en-US" sz="1800" b="1" dirty="0"/>
          </a:p>
          <a:p>
            <a:pPr marL="0" indent="0" algn="just">
              <a:buNone/>
            </a:pPr>
            <a:r>
              <a:rPr lang="en-US" sz="2000" dirty="0"/>
              <a:t> 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4F56D-64DB-1481-A1A9-A0A0291D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24405" r="46353" b="63129"/>
          <a:stretch/>
        </p:blipFill>
        <p:spPr>
          <a:xfrm>
            <a:off x="958499" y="4176114"/>
            <a:ext cx="4823302" cy="854874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9A39E5A4-50DA-CF73-2553-D32941B7B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8" t="41846" r="10268" b="14481"/>
          <a:stretch/>
        </p:blipFill>
        <p:spPr>
          <a:xfrm>
            <a:off x="5859623" y="3789522"/>
            <a:ext cx="5296057" cy="2131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61740-C827-18A8-0419-24F29EDA8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18775" r="59500" b="77143"/>
          <a:stretch/>
        </p:blipFill>
        <p:spPr>
          <a:xfrm>
            <a:off x="5859625" y="3071751"/>
            <a:ext cx="529605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E952CB-D207-5F2F-368A-E685ACEF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1027073"/>
            <a:ext cx="4937760" cy="506214"/>
          </a:xfrm>
        </p:spPr>
        <p:txBody>
          <a:bodyPr>
            <a:normAutofit/>
          </a:bodyPr>
          <a:lstStyle/>
          <a:p>
            <a:r>
              <a:rPr lang="en-IN" sz="2400" b="1" dirty="0"/>
              <a:t>PIVOT TABLE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6D700-3EF0-0D91-4021-7E3FE815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92694"/>
            <a:ext cx="4937760" cy="390779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Easy to summarize, analyse and organise large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Identify patterns and trends.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Compares sales among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Major role in creating dashboards.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Visual representation of pivot table is pivot chart.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3D0EA6-9356-3FEE-A0BF-8BC979D75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969556"/>
            <a:ext cx="4937760" cy="621248"/>
          </a:xfrm>
        </p:spPr>
        <p:txBody>
          <a:bodyPr>
            <a:normAutofit/>
          </a:bodyPr>
          <a:lstStyle/>
          <a:p>
            <a:r>
              <a:rPr lang="en-IN" sz="2400" b="1" dirty="0"/>
              <a:t>VISUALS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427DFE5-2633-137E-D497-A503C53BC0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21456" r="16912" b="7122"/>
          <a:stretch/>
        </p:blipFill>
        <p:spPr>
          <a:xfrm>
            <a:off x="6328643" y="2276670"/>
            <a:ext cx="4766077" cy="2668554"/>
          </a:xfrm>
        </p:spPr>
      </p:pic>
    </p:spTree>
    <p:extLst>
      <p:ext uri="{BB962C8B-B14F-4D97-AF65-F5344CB8AC3E}">
        <p14:creationId xmlns:p14="http://schemas.microsoft.com/office/powerpoint/2010/main" val="14668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00920A-4DB9-E217-D494-F931BDC5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240" y="1171549"/>
            <a:ext cx="4937760" cy="399489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76F256-26F6-0F73-C22D-1540005B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50098"/>
            <a:ext cx="10052802" cy="401043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Displays key information in visual format, helping in decision making at a glance.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Monitoring, Measuring and analysing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Visual filtering tools - KPIs and Slicers.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Combination of charts, slicers and KPIs.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5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8DEB8-CE6B-081B-091C-17A9AC3C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25034" r="43291" b="11157"/>
          <a:stretch/>
        </p:blipFill>
        <p:spPr>
          <a:xfrm>
            <a:off x="790294" y="531846"/>
            <a:ext cx="10462121" cy="54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0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2E83-B2CB-5663-4010-C9AA5876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897466"/>
            <a:ext cx="4937760" cy="736282"/>
          </a:xfrm>
        </p:spPr>
        <p:txBody>
          <a:bodyPr>
            <a:normAutofit/>
          </a:bodyPr>
          <a:lstStyle/>
          <a:p>
            <a:r>
              <a:rPr lang="en-IN" sz="2400" b="1" dirty="0"/>
              <a:t>WHAT IF-ANALYSIS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2BB8-C9E6-53DE-246B-F6845192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38131"/>
            <a:ext cx="4937760" cy="41224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Aids in outlook of how changing cell values affects the outcome of a formula.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Sensitivity analysis.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Scenario manager, Goal seek, Data tables.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08212E-9272-7E00-DBC6-DD9CC2D24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897466"/>
            <a:ext cx="4937760" cy="736282"/>
          </a:xfrm>
        </p:spPr>
        <p:txBody>
          <a:bodyPr>
            <a:normAutofit/>
          </a:bodyPr>
          <a:lstStyle/>
          <a:p>
            <a:r>
              <a:rPr lang="en-IN" sz="2400" b="1" dirty="0"/>
              <a:t>GOAL SEEK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4710F6-FFD3-E734-96CB-BEF3A969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38131"/>
            <a:ext cx="4937760" cy="412240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Tool that helps in finding the input value needed to produces a desired result in a formula.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Trial and error method.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Back solve a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FEBBE4-4731-C710-44D3-0785F253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2" t="32364" r="15911" b="44231"/>
          <a:stretch/>
        </p:blipFill>
        <p:spPr>
          <a:xfrm>
            <a:off x="6337162" y="3657601"/>
            <a:ext cx="4818518" cy="230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3DCD5-46DB-611F-CCEC-66E9DE22D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t="30187" r="46157" b="42623"/>
          <a:stretch/>
        </p:blipFill>
        <p:spPr>
          <a:xfrm>
            <a:off x="933061" y="3573626"/>
            <a:ext cx="5101979" cy="222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7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31CD51-6D0C-5778-FF3F-98121A21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022884"/>
            <a:ext cx="4937760" cy="610863"/>
          </a:xfrm>
        </p:spPr>
        <p:txBody>
          <a:bodyPr>
            <a:normAutofit/>
          </a:bodyPr>
          <a:lstStyle/>
          <a:p>
            <a:r>
              <a:rPr lang="en-IN" sz="2400" b="1" dirty="0"/>
              <a:t>MACROS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C23B6B-2205-3236-6DA6-03EC63EF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19469"/>
            <a:ext cx="4937760" cy="41410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Set of actions that can be recorded and run automatically across sheets to perform repeating tasks.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Actions like Cleaning, Formatting, Freezing panes - automated with macros.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Assigning and accessing macros to buttons helps effortless functioning across sheets.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F93AF7-165E-E7A8-9608-75CE6C0D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022884"/>
            <a:ext cx="4937760" cy="610864"/>
          </a:xfrm>
        </p:spPr>
        <p:txBody>
          <a:bodyPr>
            <a:normAutofit/>
          </a:bodyPr>
          <a:lstStyle/>
          <a:p>
            <a:r>
              <a:rPr lang="en-IN" sz="2400" b="1" dirty="0"/>
              <a:t>Automation benefits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FDD8B3-BB23-077D-6FE8-5527B895C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19469"/>
            <a:ext cx="4937760" cy="414106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Saves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/>
              <a:t>Reduce errors.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CEA9E-2053-4E9D-B934-E4019CF8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t="21601" r="4796" b="6060"/>
          <a:stretch/>
        </p:blipFill>
        <p:spPr>
          <a:xfrm>
            <a:off x="6405464" y="2995127"/>
            <a:ext cx="4750216" cy="29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6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SALES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veena !</dc:creator>
  <cp:lastModifiedBy>veena !</cp:lastModifiedBy>
  <cp:revision>61</cp:revision>
  <dcterms:created xsi:type="dcterms:W3CDTF">2025-02-09T16:53:38Z</dcterms:created>
  <dcterms:modified xsi:type="dcterms:W3CDTF">2025-04-16T12:31:40Z</dcterms:modified>
</cp:coreProperties>
</file>