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74" autoAdjust="0"/>
  </p:normalViewPr>
  <p:slideViewPr>
    <p:cSldViewPr>
      <p:cViewPr varScale="1">
        <p:scale>
          <a:sx n="74" d="100"/>
          <a:sy n="74" d="100"/>
        </p:scale>
        <p:origin x="-1690"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AD46D-27A0-4EA5-A423-99FE9678A6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39CEC1-10E4-43A7-8AE9-1B894902B24F}">
      <dgm:prSet/>
      <dgm:spPr/>
      <dgm:t>
        <a:bodyPr/>
        <a:lstStyle/>
        <a:p>
          <a:pPr rtl="0"/>
          <a:r>
            <a:rPr lang="en-US" dirty="0" smtClean="0"/>
            <a:t>                       </a:t>
          </a:r>
          <a:r>
            <a:rPr lang="en-US" dirty="0" smtClean="0">
              <a:solidFill>
                <a:schemeClr val="accent6">
                  <a:lumMod val="75000"/>
                </a:schemeClr>
              </a:solidFill>
            </a:rPr>
            <a:t>MINOR PROJECT-</a:t>
          </a:r>
          <a:r>
            <a:rPr lang="en-US" dirty="0" smtClean="0"/>
            <a:t/>
          </a:r>
          <a:br>
            <a:rPr lang="en-US" dirty="0" smtClean="0"/>
          </a:br>
          <a:r>
            <a:rPr lang="en-US" dirty="0" smtClean="0"/>
            <a:t>     </a:t>
          </a:r>
          <a:r>
            <a:rPr lang="en-US" b="1" dirty="0" smtClean="0">
              <a:solidFill>
                <a:schemeClr val="accent2">
                  <a:lumMod val="75000"/>
                </a:schemeClr>
              </a:solidFill>
            </a:rPr>
            <a:t>COLLEGE MANAGEMENT SYSTEM</a:t>
          </a:r>
          <a:r>
            <a:rPr lang="en-US" dirty="0" smtClean="0"/>
            <a:t/>
          </a:r>
          <a:br>
            <a:rPr lang="en-US" dirty="0" smtClean="0"/>
          </a:br>
          <a:endParaRPr lang="en-US" dirty="0"/>
        </a:p>
      </dgm:t>
    </dgm:pt>
    <dgm:pt modelId="{B04E06F0-F6CA-4A45-BB60-FB267F750F56}" type="parTrans" cxnId="{109AD944-DEF0-4BB5-83EB-0AB7C102F63B}">
      <dgm:prSet/>
      <dgm:spPr/>
      <dgm:t>
        <a:bodyPr/>
        <a:lstStyle/>
        <a:p>
          <a:endParaRPr lang="en-US"/>
        </a:p>
      </dgm:t>
    </dgm:pt>
    <dgm:pt modelId="{2EFCDE71-F999-4D24-B1B7-CB5E21484A78}" type="sibTrans" cxnId="{109AD944-DEF0-4BB5-83EB-0AB7C102F63B}">
      <dgm:prSet/>
      <dgm:spPr/>
      <dgm:t>
        <a:bodyPr/>
        <a:lstStyle/>
        <a:p>
          <a:endParaRPr lang="en-US"/>
        </a:p>
      </dgm:t>
    </dgm:pt>
    <dgm:pt modelId="{24A26904-AF1A-4B87-84B1-CF543604C782}" type="pres">
      <dgm:prSet presAssocID="{57DAD46D-27A0-4EA5-A423-99FE9678A6EB}" presName="linear" presStyleCnt="0">
        <dgm:presLayoutVars>
          <dgm:animLvl val="lvl"/>
          <dgm:resizeHandles val="exact"/>
        </dgm:presLayoutVars>
      </dgm:prSet>
      <dgm:spPr/>
      <dgm:t>
        <a:bodyPr/>
        <a:lstStyle/>
        <a:p>
          <a:endParaRPr lang="en-US"/>
        </a:p>
      </dgm:t>
    </dgm:pt>
    <dgm:pt modelId="{795F0AF6-C4E5-462C-BE37-D6CBCB597E35}" type="pres">
      <dgm:prSet presAssocID="{4039CEC1-10E4-43A7-8AE9-1B894902B24F}" presName="parentText" presStyleLbl="node1" presStyleIdx="0" presStyleCnt="1">
        <dgm:presLayoutVars>
          <dgm:chMax val="0"/>
          <dgm:bulletEnabled val="1"/>
        </dgm:presLayoutVars>
      </dgm:prSet>
      <dgm:spPr/>
      <dgm:t>
        <a:bodyPr/>
        <a:lstStyle/>
        <a:p>
          <a:endParaRPr lang="en-US"/>
        </a:p>
      </dgm:t>
    </dgm:pt>
  </dgm:ptLst>
  <dgm:cxnLst>
    <dgm:cxn modelId="{109AD944-DEF0-4BB5-83EB-0AB7C102F63B}" srcId="{57DAD46D-27A0-4EA5-A423-99FE9678A6EB}" destId="{4039CEC1-10E4-43A7-8AE9-1B894902B24F}" srcOrd="0" destOrd="0" parTransId="{B04E06F0-F6CA-4A45-BB60-FB267F750F56}" sibTransId="{2EFCDE71-F999-4D24-B1B7-CB5E21484A78}"/>
    <dgm:cxn modelId="{B50AB276-2DE5-4183-8279-536251AEBAA3}" type="presOf" srcId="{4039CEC1-10E4-43A7-8AE9-1B894902B24F}" destId="{795F0AF6-C4E5-462C-BE37-D6CBCB597E35}" srcOrd="0" destOrd="0" presId="urn:microsoft.com/office/officeart/2005/8/layout/vList2"/>
    <dgm:cxn modelId="{28B02D2B-E921-499F-AECF-F2AC62D85F60}" type="presOf" srcId="{57DAD46D-27A0-4EA5-A423-99FE9678A6EB}" destId="{24A26904-AF1A-4B87-84B1-CF543604C782}" srcOrd="0" destOrd="0" presId="urn:microsoft.com/office/officeart/2005/8/layout/vList2"/>
    <dgm:cxn modelId="{1F64824A-36F5-4AD8-A6BB-6A5E538A74D4}" type="presParOf" srcId="{24A26904-AF1A-4B87-84B1-CF543604C782}" destId="{795F0AF6-C4E5-462C-BE37-D6CBCB597E3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5418AF-5709-4AD7-9E7F-43B51735212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A2E654E0-0803-4C87-8CE9-12AC75DF4ADD}">
      <dgm:prSet/>
      <dgm:spPr/>
      <dgm:t>
        <a:bodyPr/>
        <a:lstStyle/>
        <a:p>
          <a:pPr rtl="0"/>
          <a:r>
            <a:rPr lang="en-US" b="1" dirty="0" smtClean="0">
              <a:solidFill>
                <a:srgbClr val="FFFF00"/>
              </a:solidFill>
            </a:rPr>
            <a:t>Learning Objectives</a:t>
          </a:r>
          <a:endParaRPr lang="en-US" b="1" dirty="0">
            <a:solidFill>
              <a:srgbClr val="FFFF00"/>
            </a:solidFill>
          </a:endParaRPr>
        </a:p>
      </dgm:t>
    </dgm:pt>
    <dgm:pt modelId="{FE27FA2B-541C-4006-950D-1B96BA4E1CBF}" type="parTrans" cxnId="{C21B4619-1E06-47CE-9BA0-BB483FD67BFD}">
      <dgm:prSet/>
      <dgm:spPr/>
      <dgm:t>
        <a:bodyPr/>
        <a:lstStyle/>
        <a:p>
          <a:endParaRPr lang="en-US"/>
        </a:p>
      </dgm:t>
    </dgm:pt>
    <dgm:pt modelId="{A77C0217-EB8D-494D-9CB0-0C34D8AEB9F8}" type="sibTrans" cxnId="{C21B4619-1E06-47CE-9BA0-BB483FD67BFD}">
      <dgm:prSet/>
      <dgm:spPr/>
      <dgm:t>
        <a:bodyPr/>
        <a:lstStyle/>
        <a:p>
          <a:endParaRPr lang="en-US"/>
        </a:p>
      </dgm:t>
    </dgm:pt>
    <dgm:pt modelId="{7EA4E616-4CC4-47EE-9892-0E513365D115}">
      <dgm:prSet/>
      <dgm:spPr/>
      <dgm:t>
        <a:bodyPr/>
        <a:lstStyle/>
        <a:p>
          <a:pPr rtl="0"/>
          <a:r>
            <a:rPr lang="en-US" b="1" dirty="0" smtClean="0">
              <a:solidFill>
                <a:schemeClr val="accent6">
                  <a:lumMod val="50000"/>
                </a:schemeClr>
              </a:solidFill>
            </a:rPr>
            <a:t>Develop menu –driven applications in c++</a:t>
          </a:r>
          <a:endParaRPr lang="en-US" b="1" dirty="0">
            <a:solidFill>
              <a:schemeClr val="accent6">
                <a:lumMod val="50000"/>
              </a:schemeClr>
            </a:solidFill>
          </a:endParaRPr>
        </a:p>
      </dgm:t>
    </dgm:pt>
    <dgm:pt modelId="{DD914737-68C2-483F-8710-B5BD4D613711}" type="parTrans" cxnId="{B39C44D2-8AA9-4CD6-BFB8-75743CFAB178}">
      <dgm:prSet/>
      <dgm:spPr/>
      <dgm:t>
        <a:bodyPr/>
        <a:lstStyle/>
        <a:p>
          <a:endParaRPr lang="en-US"/>
        </a:p>
      </dgm:t>
    </dgm:pt>
    <dgm:pt modelId="{61423899-5EDE-46D5-A1CA-D34B2CF0A316}" type="sibTrans" cxnId="{B39C44D2-8AA9-4CD6-BFB8-75743CFAB178}">
      <dgm:prSet/>
      <dgm:spPr/>
      <dgm:t>
        <a:bodyPr/>
        <a:lstStyle/>
        <a:p>
          <a:endParaRPr lang="en-US"/>
        </a:p>
      </dgm:t>
    </dgm:pt>
    <dgm:pt modelId="{6BF4752F-4476-4AD8-9F86-0630628366D1}">
      <dgm:prSet/>
      <dgm:spPr/>
      <dgm:t>
        <a:bodyPr/>
        <a:lstStyle/>
        <a:p>
          <a:pPr rtl="0"/>
          <a:r>
            <a:rPr lang="en-US" b="1" dirty="0" smtClean="0">
              <a:solidFill>
                <a:schemeClr val="accent6">
                  <a:lumMod val="50000"/>
                </a:schemeClr>
              </a:solidFill>
            </a:rPr>
            <a:t>Apply authentication in menu-driven project</a:t>
          </a:r>
          <a:endParaRPr lang="en-US" dirty="0">
            <a:solidFill>
              <a:schemeClr val="accent6">
                <a:lumMod val="50000"/>
              </a:schemeClr>
            </a:solidFill>
          </a:endParaRPr>
        </a:p>
      </dgm:t>
    </dgm:pt>
    <dgm:pt modelId="{3949D6B6-F19C-443E-868F-A3CEAD56CB17}" type="parTrans" cxnId="{86EDA154-D1B1-43AB-9C3E-76B22B07B729}">
      <dgm:prSet/>
      <dgm:spPr/>
      <dgm:t>
        <a:bodyPr/>
        <a:lstStyle/>
        <a:p>
          <a:endParaRPr lang="en-US"/>
        </a:p>
      </dgm:t>
    </dgm:pt>
    <dgm:pt modelId="{073894EE-4393-40A8-983C-983B7A5229B8}" type="sibTrans" cxnId="{86EDA154-D1B1-43AB-9C3E-76B22B07B729}">
      <dgm:prSet/>
      <dgm:spPr/>
      <dgm:t>
        <a:bodyPr/>
        <a:lstStyle/>
        <a:p>
          <a:endParaRPr lang="en-US"/>
        </a:p>
      </dgm:t>
    </dgm:pt>
    <dgm:pt modelId="{C6D4D383-9ACE-4CE3-8501-C54C62B5D4EF}">
      <dgm:prSet/>
      <dgm:spPr/>
      <dgm:t>
        <a:bodyPr/>
        <a:lstStyle/>
        <a:p>
          <a:pPr rtl="0"/>
          <a:r>
            <a:rPr lang="en-US" b="1" dirty="0" smtClean="0">
              <a:solidFill>
                <a:schemeClr val="accent6">
                  <a:lumMod val="50000"/>
                </a:schemeClr>
              </a:solidFill>
            </a:rPr>
            <a:t>Apply the file-handling concepts</a:t>
          </a:r>
          <a:endParaRPr lang="en-US" dirty="0">
            <a:solidFill>
              <a:schemeClr val="accent6">
                <a:lumMod val="50000"/>
              </a:schemeClr>
            </a:solidFill>
          </a:endParaRPr>
        </a:p>
      </dgm:t>
    </dgm:pt>
    <dgm:pt modelId="{DA5CA32E-9D62-4FCF-A76A-0738FED96B40}" type="parTrans" cxnId="{DBEB880D-C52E-4606-BC2E-A36B4304411B}">
      <dgm:prSet/>
      <dgm:spPr/>
      <dgm:t>
        <a:bodyPr/>
        <a:lstStyle/>
        <a:p>
          <a:endParaRPr lang="en-US"/>
        </a:p>
      </dgm:t>
    </dgm:pt>
    <dgm:pt modelId="{C53D4840-7B66-41DE-9773-B468D976DC06}" type="sibTrans" cxnId="{DBEB880D-C52E-4606-BC2E-A36B4304411B}">
      <dgm:prSet/>
      <dgm:spPr/>
      <dgm:t>
        <a:bodyPr/>
        <a:lstStyle/>
        <a:p>
          <a:endParaRPr lang="en-US"/>
        </a:p>
      </dgm:t>
    </dgm:pt>
    <dgm:pt modelId="{72B6AA7D-5F9C-4DBF-B071-93F76125B230}" type="pres">
      <dgm:prSet presAssocID="{F25418AF-5709-4AD7-9E7F-43B51735212D}" presName="Name0" presStyleCnt="0">
        <dgm:presLayoutVars>
          <dgm:chPref val="3"/>
          <dgm:dir/>
          <dgm:animLvl val="lvl"/>
          <dgm:resizeHandles/>
        </dgm:presLayoutVars>
      </dgm:prSet>
      <dgm:spPr/>
      <dgm:t>
        <a:bodyPr/>
        <a:lstStyle/>
        <a:p>
          <a:endParaRPr lang="en-US"/>
        </a:p>
      </dgm:t>
    </dgm:pt>
    <dgm:pt modelId="{4C16BDF5-713D-4F6A-8A07-962C53EBEDA1}" type="pres">
      <dgm:prSet presAssocID="{A2E654E0-0803-4C87-8CE9-12AC75DF4ADD}" presName="horFlow" presStyleCnt="0"/>
      <dgm:spPr/>
    </dgm:pt>
    <dgm:pt modelId="{851B4A35-D6C8-47FD-A8F6-69CADF864D7B}" type="pres">
      <dgm:prSet presAssocID="{A2E654E0-0803-4C87-8CE9-12AC75DF4ADD}" presName="bigChev" presStyleLbl="node1" presStyleIdx="0" presStyleCnt="4" custScaleX="353713"/>
      <dgm:spPr/>
      <dgm:t>
        <a:bodyPr/>
        <a:lstStyle/>
        <a:p>
          <a:endParaRPr lang="en-US"/>
        </a:p>
      </dgm:t>
    </dgm:pt>
    <dgm:pt modelId="{EE1D19A6-1D31-4A1B-97D7-4D6801CDAD52}" type="pres">
      <dgm:prSet presAssocID="{A2E654E0-0803-4C87-8CE9-12AC75DF4ADD}" presName="vSp" presStyleCnt="0"/>
      <dgm:spPr/>
    </dgm:pt>
    <dgm:pt modelId="{09F87D25-AA7A-481D-AE6E-E7ECDF4B3D9E}" type="pres">
      <dgm:prSet presAssocID="{7EA4E616-4CC4-47EE-9892-0E513365D115}" presName="horFlow" presStyleCnt="0"/>
      <dgm:spPr/>
    </dgm:pt>
    <dgm:pt modelId="{8FE9F062-5959-4EC3-8945-14E09358E4D8}" type="pres">
      <dgm:prSet presAssocID="{7EA4E616-4CC4-47EE-9892-0E513365D115}" presName="bigChev" presStyleLbl="node1" presStyleIdx="1" presStyleCnt="4" custScaleX="353713"/>
      <dgm:spPr/>
      <dgm:t>
        <a:bodyPr/>
        <a:lstStyle/>
        <a:p>
          <a:endParaRPr lang="en-US"/>
        </a:p>
      </dgm:t>
    </dgm:pt>
    <dgm:pt modelId="{78915380-F76F-423F-82D8-7392C8F197E6}" type="pres">
      <dgm:prSet presAssocID="{7EA4E616-4CC4-47EE-9892-0E513365D115}" presName="vSp" presStyleCnt="0"/>
      <dgm:spPr/>
    </dgm:pt>
    <dgm:pt modelId="{5F94002A-B755-4B67-A7A9-D6B6254564B5}" type="pres">
      <dgm:prSet presAssocID="{6BF4752F-4476-4AD8-9F86-0630628366D1}" presName="horFlow" presStyleCnt="0"/>
      <dgm:spPr/>
    </dgm:pt>
    <dgm:pt modelId="{20D24377-ED58-44E2-85BB-9CD62B846CD6}" type="pres">
      <dgm:prSet presAssocID="{6BF4752F-4476-4AD8-9F86-0630628366D1}" presName="bigChev" presStyleLbl="node1" presStyleIdx="2" presStyleCnt="4" custScaleX="353713"/>
      <dgm:spPr/>
      <dgm:t>
        <a:bodyPr/>
        <a:lstStyle/>
        <a:p>
          <a:endParaRPr lang="en-US"/>
        </a:p>
      </dgm:t>
    </dgm:pt>
    <dgm:pt modelId="{277BC787-6C68-46A1-B534-2FFC24DFE78E}" type="pres">
      <dgm:prSet presAssocID="{6BF4752F-4476-4AD8-9F86-0630628366D1}" presName="vSp" presStyleCnt="0"/>
      <dgm:spPr/>
    </dgm:pt>
    <dgm:pt modelId="{5DCA0F9F-09CE-4C27-B4A7-635BFD083396}" type="pres">
      <dgm:prSet presAssocID="{C6D4D383-9ACE-4CE3-8501-C54C62B5D4EF}" presName="horFlow" presStyleCnt="0"/>
      <dgm:spPr/>
    </dgm:pt>
    <dgm:pt modelId="{D2FCCA65-7626-40E8-9989-9B698B41D1DB}" type="pres">
      <dgm:prSet presAssocID="{C6D4D383-9ACE-4CE3-8501-C54C62B5D4EF}" presName="bigChev" presStyleLbl="node1" presStyleIdx="3" presStyleCnt="4" custScaleX="353713"/>
      <dgm:spPr/>
      <dgm:t>
        <a:bodyPr/>
        <a:lstStyle/>
        <a:p>
          <a:endParaRPr lang="en-US"/>
        </a:p>
      </dgm:t>
    </dgm:pt>
  </dgm:ptLst>
  <dgm:cxnLst>
    <dgm:cxn modelId="{72D4880D-CC7A-494C-94AD-DFD0C552196E}" type="presOf" srcId="{A2E654E0-0803-4C87-8CE9-12AC75DF4ADD}" destId="{851B4A35-D6C8-47FD-A8F6-69CADF864D7B}" srcOrd="0" destOrd="0" presId="urn:microsoft.com/office/officeart/2005/8/layout/lProcess3"/>
    <dgm:cxn modelId="{AD8861BC-175B-41AA-8F78-5D39B774AEA9}" type="presOf" srcId="{7EA4E616-4CC4-47EE-9892-0E513365D115}" destId="{8FE9F062-5959-4EC3-8945-14E09358E4D8}" srcOrd="0" destOrd="0" presId="urn:microsoft.com/office/officeart/2005/8/layout/lProcess3"/>
    <dgm:cxn modelId="{B39C44D2-8AA9-4CD6-BFB8-75743CFAB178}" srcId="{F25418AF-5709-4AD7-9E7F-43B51735212D}" destId="{7EA4E616-4CC4-47EE-9892-0E513365D115}" srcOrd="1" destOrd="0" parTransId="{DD914737-68C2-483F-8710-B5BD4D613711}" sibTransId="{61423899-5EDE-46D5-A1CA-D34B2CF0A316}"/>
    <dgm:cxn modelId="{DBEB880D-C52E-4606-BC2E-A36B4304411B}" srcId="{F25418AF-5709-4AD7-9E7F-43B51735212D}" destId="{C6D4D383-9ACE-4CE3-8501-C54C62B5D4EF}" srcOrd="3" destOrd="0" parTransId="{DA5CA32E-9D62-4FCF-A76A-0738FED96B40}" sibTransId="{C53D4840-7B66-41DE-9773-B468D976DC06}"/>
    <dgm:cxn modelId="{C21B4619-1E06-47CE-9BA0-BB483FD67BFD}" srcId="{F25418AF-5709-4AD7-9E7F-43B51735212D}" destId="{A2E654E0-0803-4C87-8CE9-12AC75DF4ADD}" srcOrd="0" destOrd="0" parTransId="{FE27FA2B-541C-4006-950D-1B96BA4E1CBF}" sibTransId="{A77C0217-EB8D-494D-9CB0-0C34D8AEB9F8}"/>
    <dgm:cxn modelId="{60D9BE91-0274-4F76-AA6E-09F1B35AAFED}" type="presOf" srcId="{C6D4D383-9ACE-4CE3-8501-C54C62B5D4EF}" destId="{D2FCCA65-7626-40E8-9989-9B698B41D1DB}" srcOrd="0" destOrd="0" presId="urn:microsoft.com/office/officeart/2005/8/layout/lProcess3"/>
    <dgm:cxn modelId="{86EDA154-D1B1-43AB-9C3E-76B22B07B729}" srcId="{F25418AF-5709-4AD7-9E7F-43B51735212D}" destId="{6BF4752F-4476-4AD8-9F86-0630628366D1}" srcOrd="2" destOrd="0" parTransId="{3949D6B6-F19C-443E-868F-A3CEAD56CB17}" sibTransId="{073894EE-4393-40A8-983C-983B7A5229B8}"/>
    <dgm:cxn modelId="{6DBCE355-D7CA-42AD-A12F-1719D5807628}" type="presOf" srcId="{F25418AF-5709-4AD7-9E7F-43B51735212D}" destId="{72B6AA7D-5F9C-4DBF-B071-93F76125B230}" srcOrd="0" destOrd="0" presId="urn:microsoft.com/office/officeart/2005/8/layout/lProcess3"/>
    <dgm:cxn modelId="{B4A7547A-5E31-4CAB-8EB5-240E35B9635A}" type="presOf" srcId="{6BF4752F-4476-4AD8-9F86-0630628366D1}" destId="{20D24377-ED58-44E2-85BB-9CD62B846CD6}" srcOrd="0" destOrd="0" presId="urn:microsoft.com/office/officeart/2005/8/layout/lProcess3"/>
    <dgm:cxn modelId="{87A1C979-8236-4BA8-96EE-1938697FDB97}" type="presParOf" srcId="{72B6AA7D-5F9C-4DBF-B071-93F76125B230}" destId="{4C16BDF5-713D-4F6A-8A07-962C53EBEDA1}" srcOrd="0" destOrd="0" presId="urn:microsoft.com/office/officeart/2005/8/layout/lProcess3"/>
    <dgm:cxn modelId="{E3369F39-1F35-457C-A5E3-EBD42F1F9363}" type="presParOf" srcId="{4C16BDF5-713D-4F6A-8A07-962C53EBEDA1}" destId="{851B4A35-D6C8-47FD-A8F6-69CADF864D7B}" srcOrd="0" destOrd="0" presId="urn:microsoft.com/office/officeart/2005/8/layout/lProcess3"/>
    <dgm:cxn modelId="{5CCF5C7A-6752-4D3E-86F7-C1E65E407921}" type="presParOf" srcId="{72B6AA7D-5F9C-4DBF-B071-93F76125B230}" destId="{EE1D19A6-1D31-4A1B-97D7-4D6801CDAD52}" srcOrd="1" destOrd="0" presId="urn:microsoft.com/office/officeart/2005/8/layout/lProcess3"/>
    <dgm:cxn modelId="{578BFF70-5759-44FC-A6ED-318790F832EA}" type="presParOf" srcId="{72B6AA7D-5F9C-4DBF-B071-93F76125B230}" destId="{09F87D25-AA7A-481D-AE6E-E7ECDF4B3D9E}" srcOrd="2" destOrd="0" presId="urn:microsoft.com/office/officeart/2005/8/layout/lProcess3"/>
    <dgm:cxn modelId="{81DF1D77-127D-4E2F-9D36-864D119BE587}" type="presParOf" srcId="{09F87D25-AA7A-481D-AE6E-E7ECDF4B3D9E}" destId="{8FE9F062-5959-4EC3-8945-14E09358E4D8}" srcOrd="0" destOrd="0" presId="urn:microsoft.com/office/officeart/2005/8/layout/lProcess3"/>
    <dgm:cxn modelId="{BAC42D17-2C53-460B-80A0-9F69E4191652}" type="presParOf" srcId="{72B6AA7D-5F9C-4DBF-B071-93F76125B230}" destId="{78915380-F76F-423F-82D8-7392C8F197E6}" srcOrd="3" destOrd="0" presId="urn:microsoft.com/office/officeart/2005/8/layout/lProcess3"/>
    <dgm:cxn modelId="{DF0104EF-4871-426B-B548-0B5393BC819F}" type="presParOf" srcId="{72B6AA7D-5F9C-4DBF-B071-93F76125B230}" destId="{5F94002A-B755-4B67-A7A9-D6B6254564B5}" srcOrd="4" destOrd="0" presId="urn:microsoft.com/office/officeart/2005/8/layout/lProcess3"/>
    <dgm:cxn modelId="{E903A922-B533-4F41-8499-273C72D60830}" type="presParOf" srcId="{5F94002A-B755-4B67-A7A9-D6B6254564B5}" destId="{20D24377-ED58-44E2-85BB-9CD62B846CD6}" srcOrd="0" destOrd="0" presId="urn:microsoft.com/office/officeart/2005/8/layout/lProcess3"/>
    <dgm:cxn modelId="{246853D0-E5F6-4A4B-B3A6-C8BAC7FFB774}" type="presParOf" srcId="{72B6AA7D-5F9C-4DBF-B071-93F76125B230}" destId="{277BC787-6C68-46A1-B534-2FFC24DFE78E}" srcOrd="5" destOrd="0" presId="urn:microsoft.com/office/officeart/2005/8/layout/lProcess3"/>
    <dgm:cxn modelId="{6290E937-5DC1-48A8-A6C7-2271DD94C4A5}" type="presParOf" srcId="{72B6AA7D-5F9C-4DBF-B071-93F76125B230}" destId="{5DCA0F9F-09CE-4C27-B4A7-635BFD083396}" srcOrd="6" destOrd="0" presId="urn:microsoft.com/office/officeart/2005/8/layout/lProcess3"/>
    <dgm:cxn modelId="{9C6667CE-EEF5-4473-9925-B86814907C47}" type="presParOf" srcId="{5DCA0F9F-09CE-4C27-B4A7-635BFD083396}" destId="{D2FCCA65-7626-40E8-9989-9B698B41D1DB}" srcOrd="0"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5F0AF6-C4E5-462C-BE37-D6CBCB597E35}">
      <dsp:nvSpPr>
        <dsp:cNvPr id="0" name=""/>
        <dsp:cNvSpPr/>
      </dsp:nvSpPr>
      <dsp:spPr>
        <a:xfrm>
          <a:off x="0" y="235664"/>
          <a:ext cx="7772400" cy="181467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smtClean="0"/>
            <a:t>                       </a:t>
          </a:r>
          <a:r>
            <a:rPr lang="en-US" sz="3300" kern="1200" dirty="0" smtClean="0">
              <a:solidFill>
                <a:schemeClr val="accent6">
                  <a:lumMod val="75000"/>
                </a:schemeClr>
              </a:solidFill>
            </a:rPr>
            <a:t>MINOR PROJECT-</a:t>
          </a:r>
          <a:r>
            <a:rPr lang="en-US" sz="3300" kern="1200" dirty="0" smtClean="0"/>
            <a:t/>
          </a:r>
          <a:br>
            <a:rPr lang="en-US" sz="3300" kern="1200" dirty="0" smtClean="0"/>
          </a:br>
          <a:r>
            <a:rPr lang="en-US" sz="3300" kern="1200" dirty="0" smtClean="0"/>
            <a:t>     </a:t>
          </a:r>
          <a:r>
            <a:rPr lang="en-US" sz="3300" b="1" kern="1200" dirty="0" smtClean="0">
              <a:solidFill>
                <a:schemeClr val="accent2">
                  <a:lumMod val="75000"/>
                </a:schemeClr>
              </a:solidFill>
            </a:rPr>
            <a:t>COLLEGE MANAGEMENT SYSTEM</a:t>
          </a:r>
          <a:r>
            <a:rPr lang="en-US" sz="3300" kern="1200" dirty="0" smtClean="0"/>
            <a:t/>
          </a:r>
          <a:br>
            <a:rPr lang="en-US" sz="3300" kern="1200" dirty="0" smtClean="0"/>
          </a:br>
          <a:endParaRPr lang="en-US" sz="3300" kern="1200" dirty="0"/>
        </a:p>
      </dsp:txBody>
      <dsp:txXfrm>
        <a:off x="0" y="235664"/>
        <a:ext cx="7772400" cy="18146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51B4A35-D6C8-47FD-A8F6-69CADF864D7B}">
      <dsp:nvSpPr>
        <dsp:cNvPr id="0" name=""/>
        <dsp:cNvSpPr/>
      </dsp:nvSpPr>
      <dsp:spPr>
        <a:xfrm>
          <a:off x="3" y="95841"/>
          <a:ext cx="7391393" cy="835863"/>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1" kern="1200" dirty="0" smtClean="0">
              <a:solidFill>
                <a:srgbClr val="FFFF00"/>
              </a:solidFill>
            </a:rPr>
            <a:t>Learning Objectives</a:t>
          </a:r>
          <a:endParaRPr lang="en-US" sz="2800" b="1" kern="1200" dirty="0">
            <a:solidFill>
              <a:srgbClr val="FFFF00"/>
            </a:solidFill>
          </a:endParaRPr>
        </a:p>
      </dsp:txBody>
      <dsp:txXfrm>
        <a:off x="3" y="95841"/>
        <a:ext cx="7391393" cy="835863"/>
      </dsp:txXfrm>
    </dsp:sp>
    <dsp:sp modelId="{8FE9F062-5959-4EC3-8945-14E09358E4D8}">
      <dsp:nvSpPr>
        <dsp:cNvPr id="0" name=""/>
        <dsp:cNvSpPr/>
      </dsp:nvSpPr>
      <dsp:spPr>
        <a:xfrm>
          <a:off x="3" y="1048726"/>
          <a:ext cx="7391393" cy="835863"/>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accent6">
                  <a:lumMod val="50000"/>
                </a:schemeClr>
              </a:solidFill>
            </a:rPr>
            <a:t>Develop menu –driven applications in c++</a:t>
          </a:r>
          <a:endParaRPr lang="en-US" sz="2800" b="1" kern="1200" dirty="0">
            <a:solidFill>
              <a:schemeClr val="accent6">
                <a:lumMod val="50000"/>
              </a:schemeClr>
            </a:solidFill>
          </a:endParaRPr>
        </a:p>
      </dsp:txBody>
      <dsp:txXfrm>
        <a:off x="3" y="1048726"/>
        <a:ext cx="7391393" cy="835863"/>
      </dsp:txXfrm>
    </dsp:sp>
    <dsp:sp modelId="{20D24377-ED58-44E2-85BB-9CD62B846CD6}">
      <dsp:nvSpPr>
        <dsp:cNvPr id="0" name=""/>
        <dsp:cNvSpPr/>
      </dsp:nvSpPr>
      <dsp:spPr>
        <a:xfrm>
          <a:off x="3" y="2001610"/>
          <a:ext cx="7391393" cy="835863"/>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accent6">
                  <a:lumMod val="50000"/>
                </a:schemeClr>
              </a:solidFill>
            </a:rPr>
            <a:t>Apply authentication in menu-driven project</a:t>
          </a:r>
          <a:endParaRPr lang="en-US" sz="2800" kern="1200" dirty="0">
            <a:solidFill>
              <a:schemeClr val="accent6">
                <a:lumMod val="50000"/>
              </a:schemeClr>
            </a:solidFill>
          </a:endParaRPr>
        </a:p>
      </dsp:txBody>
      <dsp:txXfrm>
        <a:off x="3" y="2001610"/>
        <a:ext cx="7391393" cy="835863"/>
      </dsp:txXfrm>
    </dsp:sp>
    <dsp:sp modelId="{D2FCCA65-7626-40E8-9989-9B698B41D1DB}">
      <dsp:nvSpPr>
        <dsp:cNvPr id="0" name=""/>
        <dsp:cNvSpPr/>
      </dsp:nvSpPr>
      <dsp:spPr>
        <a:xfrm>
          <a:off x="3" y="2954494"/>
          <a:ext cx="7391393" cy="835863"/>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accent6">
                  <a:lumMod val="50000"/>
                </a:schemeClr>
              </a:solidFill>
            </a:rPr>
            <a:t>Apply the file-handling concepts</a:t>
          </a:r>
          <a:endParaRPr lang="en-US" sz="2800" kern="1200" dirty="0">
            <a:solidFill>
              <a:schemeClr val="accent6">
                <a:lumMod val="50000"/>
              </a:schemeClr>
            </a:solidFill>
          </a:endParaRPr>
        </a:p>
      </dsp:txBody>
      <dsp:txXfrm>
        <a:off x="3" y="2954494"/>
        <a:ext cx="7391393" cy="8358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7/1/2022</a:t>
            </a:fld>
            <a:endParaRPr lang="en-US" dirty="0"/>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7/1/2022</a:t>
            </a:fld>
            <a:endParaRPr lang="en-US" dirty="0"/>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7/1/2022</a:t>
            </a:fld>
            <a:endParaRPr lang="en-US" dirty="0"/>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7/1/2022</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85800" y="152400"/>
          <a:ext cx="77724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914400" y="2438400"/>
          <a:ext cx="7391400" cy="388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p:cNvPicPr>
            <a:picLocks noChangeAspect="1" noChangeArrowheads="1"/>
          </p:cNvPicPr>
          <p:nvPr/>
        </p:nvPicPr>
        <p:blipFill>
          <a:blip r:embed="rId12" cstate="print"/>
          <a:srcRect/>
          <a:stretch>
            <a:fillRect/>
          </a:stretch>
        </p:blipFill>
        <p:spPr bwMode="auto">
          <a:xfrm>
            <a:off x="152400" y="0"/>
            <a:ext cx="2428875" cy="104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00600"/>
          </a:xfrm>
        </p:spPr>
        <p:txBody>
          <a:bodyPr>
            <a:normAutofit/>
          </a:bodyPr>
          <a:lstStyle/>
          <a:p>
            <a:r>
              <a:rPr lang="en-US" sz="3200" b="1" dirty="0" smtClean="0">
                <a:solidFill>
                  <a:schemeClr val="accent4">
                    <a:lumMod val="50000"/>
                  </a:schemeClr>
                </a:solidFill>
              </a:rPr>
              <a:t>INTRODUCTION-:</a:t>
            </a:r>
          </a:p>
          <a:p>
            <a:pPr>
              <a:buNone/>
            </a:pPr>
            <a:r>
              <a:rPr lang="en-US" sz="2400" b="1" dirty="0" smtClean="0">
                <a:solidFill>
                  <a:schemeClr val="bg2">
                    <a:lumMod val="50000"/>
                  </a:schemeClr>
                </a:solidFill>
              </a:rPr>
              <a:t>CMS  is a command –driven application that helps to maintain student and faculty records. It makes use of unique IDs and password  to restrict the access and usage of different areas of the portal to its correct target audience. The faculty portal allows the faculty user to update  profile, allocations subjects.</a:t>
            </a:r>
          </a:p>
          <a:p>
            <a:pPr>
              <a:buNone/>
            </a:pPr>
            <a:r>
              <a:rPr lang="en-US" sz="2400" b="1" dirty="0" smtClean="0">
                <a:solidFill>
                  <a:schemeClr val="bg2">
                    <a:lumMod val="50000"/>
                  </a:schemeClr>
                </a:solidFill>
              </a:rPr>
              <a:t>    Likewise, The student portal helps to maintain student profile information, allocations and de-allocations of students. The admin portal is used to administrative purposes. Its helps to make the user entry for the first time.</a:t>
            </a:r>
          </a:p>
          <a:p>
            <a:pPr>
              <a:buNone/>
            </a:pPr>
            <a:endParaRPr lang="en-US" sz="3200" b="1" dirty="0" smtClean="0">
              <a:solidFill>
                <a:schemeClr val="accent4">
                  <a:lumMod val="50000"/>
                </a:schemeClr>
              </a:solidFill>
            </a:endParaRPr>
          </a:p>
          <a:p>
            <a:pPr>
              <a:buNone/>
            </a:pPr>
            <a:endParaRPr lang="en-US" sz="2000" b="1" dirty="0">
              <a:solidFill>
                <a:schemeClr val="accent4">
                  <a:lumMod val="50000"/>
                </a:schemeClr>
              </a:solidFill>
            </a:endParaRPr>
          </a:p>
        </p:txBody>
      </p:sp>
      <p:sp>
        <p:nvSpPr>
          <p:cNvPr id="3" name="Title 2"/>
          <p:cNvSpPr>
            <a:spLocks noGrp="1"/>
          </p:cNvSpPr>
          <p:nvPr>
            <p:ph type="title"/>
          </p:nvPr>
        </p:nvSpPr>
        <p:spPr>
          <a:xfrm>
            <a:off x="304800" y="457200"/>
            <a:ext cx="8839200" cy="838200"/>
          </a:xfrm>
        </p:spPr>
        <p:txBody>
          <a:bodyPr>
            <a:normAutofit fontScale="90000"/>
          </a:bodyPr>
          <a:lstStyle/>
          <a:p>
            <a:r>
              <a:rPr lang="en-US" dirty="0" smtClean="0">
                <a:solidFill>
                  <a:srgbClr val="FF0000"/>
                </a:solidFill>
              </a:rPr>
              <a:t>COLLEGE MANAGEMENT SYSTEM(SMS)</a:t>
            </a:r>
            <a:endParaRPr lang="en-US"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1" y="0"/>
            <a:ext cx="1447799" cy="6245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solidFill>
                  <a:schemeClr val="bg1">
                    <a:lumMod val="95000"/>
                    <a:lumOff val="5000"/>
                  </a:schemeClr>
                </a:solidFill>
              </a:rPr>
              <a:t># Concept of Inheritance for code  reusability.</a:t>
            </a:r>
          </a:p>
          <a:p>
            <a:pPr>
              <a:buNone/>
            </a:pPr>
            <a:r>
              <a:rPr lang="en-US" b="1" dirty="0" smtClean="0">
                <a:solidFill>
                  <a:schemeClr val="bg1">
                    <a:lumMod val="95000"/>
                    <a:lumOff val="5000"/>
                  </a:schemeClr>
                </a:solidFill>
              </a:rPr>
              <a:t># Concept of function overloading that enhance the code readability.</a:t>
            </a:r>
          </a:p>
          <a:p>
            <a:pPr>
              <a:buNone/>
            </a:pPr>
            <a:r>
              <a:rPr lang="en-US" b="1" dirty="0" smtClean="0">
                <a:solidFill>
                  <a:schemeClr val="bg1">
                    <a:lumMod val="95000"/>
                    <a:lumOff val="5000"/>
                  </a:schemeClr>
                </a:solidFill>
              </a:rPr>
              <a:t># Handling of Simple exceptions</a:t>
            </a:r>
          </a:p>
          <a:p>
            <a:pPr>
              <a:buNone/>
            </a:pPr>
            <a:r>
              <a:rPr lang="en-US" b="1" dirty="0" smtClean="0">
                <a:solidFill>
                  <a:schemeClr val="bg1">
                    <a:lumMod val="95000"/>
                    <a:lumOff val="5000"/>
                  </a:schemeClr>
                </a:solidFill>
              </a:rPr>
              <a:t># Application of file –handling concepts for performing </a:t>
            </a:r>
          </a:p>
          <a:p>
            <a:pPr>
              <a:buNone/>
            </a:pPr>
            <a:r>
              <a:rPr lang="en-US" b="1" dirty="0" smtClean="0">
                <a:solidFill>
                  <a:schemeClr val="bg1">
                    <a:lumMod val="95000"/>
                    <a:lumOff val="5000"/>
                  </a:schemeClr>
                </a:solidFill>
              </a:rPr>
              <a:t>     operations, such as-read, write, append, check for </a:t>
            </a:r>
          </a:p>
          <a:p>
            <a:pPr>
              <a:buNone/>
            </a:pPr>
            <a:r>
              <a:rPr lang="en-US" b="1" dirty="0" smtClean="0">
                <a:solidFill>
                  <a:schemeClr val="bg1">
                    <a:lumMod val="95000"/>
                    <a:lumOff val="5000"/>
                  </a:schemeClr>
                </a:solidFill>
              </a:rPr>
              <a:t>         various I/O errors, etc.</a:t>
            </a:r>
          </a:p>
          <a:p>
            <a:pPr>
              <a:buNone/>
            </a:pPr>
            <a:r>
              <a:rPr lang="en-US" b="1" dirty="0" smtClean="0">
                <a:solidFill>
                  <a:schemeClr val="bg1">
                    <a:lumMod val="95000"/>
                    <a:lumOff val="5000"/>
                  </a:schemeClr>
                </a:solidFill>
              </a:rPr>
              <a:t># Use of various I/O manipulators to display the output in formatted manner</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1295400"/>
          </a:xfrm>
        </p:spPr>
        <p:txBody>
          <a:bodyPr/>
          <a:lstStyle/>
          <a:p>
            <a:r>
              <a:rPr lang="en-US" dirty="0" smtClean="0">
                <a:solidFill>
                  <a:srgbClr val="FF0000"/>
                </a:solidFill>
              </a:rPr>
              <a:t>CONCEPT AND FEATURES</a:t>
            </a:r>
            <a:endParaRPr lang="en-US"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1" y="0"/>
            <a:ext cx="1676399" cy="7231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524000" y="0"/>
            <a:ext cx="2295846" cy="59063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124200" y="381000"/>
            <a:ext cx="1800225" cy="381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l="8760" t="8108"/>
          <a:stretch>
            <a:fillRect/>
          </a:stretch>
        </p:blipFill>
        <p:spPr bwMode="auto">
          <a:xfrm>
            <a:off x="152400" y="990600"/>
            <a:ext cx="4572000" cy="2487168"/>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228600" y="3733800"/>
            <a:ext cx="4484211" cy="22002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4800600" y="914401"/>
            <a:ext cx="4054035" cy="5486399"/>
          </a:xfrm>
          <a:prstGeom prst="rect">
            <a:avLst/>
          </a:prstGeom>
          <a:noFill/>
          <a:ln w="9525">
            <a:noFill/>
            <a:miter lim="800000"/>
            <a:headEnd/>
            <a:tailEnd/>
          </a:ln>
          <a:effectLst/>
        </p:spPr>
      </p:pic>
      <p:sp>
        <p:nvSpPr>
          <p:cNvPr id="9" name="TextBox 8"/>
          <p:cNvSpPr txBox="1"/>
          <p:nvPr/>
        </p:nvSpPr>
        <p:spPr>
          <a:xfrm>
            <a:off x="5334000" y="152400"/>
            <a:ext cx="256802" cy="369332"/>
          </a:xfrm>
          <a:prstGeom prst="rect">
            <a:avLst/>
          </a:prstGeom>
          <a:noFill/>
        </p:spPr>
        <p:txBody>
          <a:bodyPr wrap="none" rtlCol="0">
            <a:spAutoFit/>
          </a:bodyPr>
          <a:lstStyle/>
          <a:p>
            <a:r>
              <a:rPr lang="en-US" dirty="0" smtClean="0"/>
              <a:t>1</a:t>
            </a:r>
            <a:endParaRPr lang="en-US" dirty="0"/>
          </a:p>
        </p:txBody>
      </p:sp>
      <p:pic>
        <p:nvPicPr>
          <p:cNvPr id="10" name="Picture 2"/>
          <p:cNvPicPr>
            <a:picLocks noChangeAspect="1" noChangeArrowheads="1"/>
          </p:cNvPicPr>
          <p:nvPr/>
        </p:nvPicPr>
        <p:blipFill>
          <a:blip r:embed="rId7" cstate="print"/>
          <a:srcRect/>
          <a:stretch>
            <a:fillRect/>
          </a:stretch>
        </p:blipFill>
        <p:spPr bwMode="auto">
          <a:xfrm>
            <a:off x="1" y="0"/>
            <a:ext cx="1676399" cy="7231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1371600"/>
            <a:ext cx="4391025" cy="2581275"/>
          </a:xfrm>
          <a:prstGeom prst="rect">
            <a:avLst/>
          </a:prstGeom>
          <a:noFill/>
          <a:ln w="9525">
            <a:noFill/>
            <a:miter lim="800000"/>
            <a:headEnd/>
            <a:tailEnd/>
          </a:ln>
          <a:effectLst/>
        </p:spPr>
      </p:pic>
      <p:pic>
        <p:nvPicPr>
          <p:cNvPr id="2051" name="Picture 3"/>
          <p:cNvPicPr>
            <a:picLocks noGrp="1" noChangeAspect="1" noChangeArrowheads="1"/>
          </p:cNvPicPr>
          <p:nvPr>
            <p:ph idx="1"/>
          </p:nvPr>
        </p:nvPicPr>
        <p:blipFill>
          <a:blip r:embed="rId3" cstate="print"/>
          <a:srcRect/>
          <a:stretch>
            <a:fillRect/>
          </a:stretch>
        </p:blipFill>
        <p:spPr bwMode="auto">
          <a:xfrm>
            <a:off x="4724400" y="152400"/>
            <a:ext cx="4164153" cy="5715000"/>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1" y="0"/>
            <a:ext cx="1676399" cy="7231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981200" y="2819400"/>
            <a:ext cx="5029200" cy="3365635"/>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0" y="0"/>
            <a:ext cx="1676399" cy="723153"/>
          </a:xfrm>
          <a:prstGeom prst="rect">
            <a:avLst/>
          </a:prstGeom>
          <a:noFill/>
          <a:ln w="9525">
            <a:noFill/>
            <a:miter lim="800000"/>
            <a:headEnd/>
            <a:tailEnd/>
          </a:ln>
          <a:effectLst/>
        </p:spPr>
      </p:pic>
      <p:pic>
        <p:nvPicPr>
          <p:cNvPr id="8" name="Picture 4"/>
          <p:cNvPicPr>
            <a:picLocks noChangeAspect="1" noChangeArrowheads="1"/>
          </p:cNvPicPr>
          <p:nvPr/>
        </p:nvPicPr>
        <p:blipFill>
          <a:blip r:embed="rId4" cstate="print"/>
          <a:srcRect/>
          <a:stretch>
            <a:fillRect/>
          </a:stretch>
        </p:blipFill>
        <p:spPr bwMode="auto">
          <a:xfrm>
            <a:off x="2209800" y="304800"/>
            <a:ext cx="4143375" cy="2447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914400" y="838200"/>
            <a:ext cx="7613023" cy="3810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0" y="0"/>
            <a:ext cx="1676399" cy="723153"/>
          </a:xfrm>
          <a:prstGeom prst="rect">
            <a:avLst/>
          </a:prstGeom>
          <a:noFill/>
          <a:ln w="9525">
            <a:noFill/>
            <a:miter lim="800000"/>
            <a:headEnd/>
            <a:tailEnd/>
          </a:ln>
          <a:effectLst/>
        </p:spPr>
      </p:pic>
      <p:sp>
        <p:nvSpPr>
          <p:cNvPr id="7" name="Rectangle 6"/>
          <p:cNvSpPr/>
          <p:nvPr/>
        </p:nvSpPr>
        <p:spPr>
          <a:xfrm>
            <a:off x="-1066800" y="5029200"/>
            <a:ext cx="10210800" cy="523220"/>
          </a:xfrm>
          <a:prstGeom prst="rect">
            <a:avLst/>
          </a:prstGeom>
          <a:noFill/>
        </p:spPr>
        <p:txBody>
          <a:bodyPr wrap="square" lIns="91440" tIns="45720" rIns="91440" bIns="45720">
            <a:spAutoFit/>
          </a:bodyPr>
          <a:lstStyle/>
          <a:p>
            <a:pPr algn="ctr"/>
            <a:r>
              <a:rPr lang="en-US" sz="2800" b="1" cap="all"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Presented by pankaj singh </a:t>
            </a:r>
            <a:endParaRPr lang="en-US" sz="28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91</TotalTime>
  <Words>197</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Paper</vt:lpstr>
      <vt:lpstr>Slide 1</vt:lpstr>
      <vt:lpstr>COLLEGE MANAGEMENT SYSTEM(SMS)</vt:lpstr>
      <vt:lpstr>CONCEPT AND FEATURES</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PANKAJ SINGH</dc:creator>
  <cp:lastModifiedBy>Windows User</cp:lastModifiedBy>
  <cp:revision>20</cp:revision>
  <dcterms:created xsi:type="dcterms:W3CDTF">2006-08-16T00:00:00Z</dcterms:created>
  <dcterms:modified xsi:type="dcterms:W3CDTF">2022-07-01T04:32:03Z</dcterms:modified>
</cp:coreProperties>
</file>