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2700" fontAlgn="auto">
              <a:spcBef>
                <a:spcPts val="0"/>
              </a:spcBef>
              <a:spcAft>
                <a:spcPts val="0"/>
              </a:spcAft>
              <a:defRPr/>
            </a:pPr>
            <a:r>
              <a:rPr lang="en-IN" b="1" spc="-5" dirty="0">
                <a:solidFill>
                  <a:srgbClr val="C00000"/>
                </a:solidFill>
                <a:latin typeface="Times New Roman"/>
                <a:cs typeface="Times New Roman"/>
              </a:rPr>
              <a:t>C</a:t>
            </a:r>
            <a:r>
              <a:rPr lang="en-IN" b="1" spc="-140" dirty="0">
                <a:solidFill>
                  <a:srgbClr val="C00000"/>
                </a:solidFill>
                <a:latin typeface="Times New Roman"/>
                <a:cs typeface="Times New Roman"/>
              </a:rPr>
              <a:t>r</a:t>
            </a:r>
            <a:r>
              <a:rPr lang="en-IN" b="1" spc="-25" dirty="0">
                <a:solidFill>
                  <a:srgbClr val="C00000"/>
                </a:solidFill>
                <a:latin typeface="Times New Roman"/>
                <a:cs typeface="Times New Roman"/>
              </a:rPr>
              <a:t>edit</a:t>
            </a:r>
            <a:r>
              <a:rPr lang="en-IN" b="1" spc="-5" dirty="0">
                <a:solidFill>
                  <a:srgbClr val="FFFFFF"/>
                </a:solidFill>
                <a:latin typeface="Times New Roman"/>
                <a:cs typeface="Times New Roman"/>
              </a:rPr>
              <a:t> </a:t>
            </a:r>
            <a:r>
              <a:rPr lang="en-IN" b="1" dirty="0">
                <a:solidFill>
                  <a:srgbClr val="C00000"/>
                </a:solidFill>
                <a:latin typeface="Times New Roman"/>
                <a:cs typeface="Times New Roman"/>
              </a:rPr>
              <a:t>EDA</a:t>
            </a:r>
            <a:r>
              <a:rPr lang="en-IN" b="1" spc="-340" dirty="0">
                <a:solidFill>
                  <a:srgbClr val="FFFFFF"/>
                </a:solidFill>
                <a:latin typeface="Times New Roman"/>
                <a:cs typeface="Times New Roman"/>
              </a:rPr>
              <a:t> </a:t>
            </a:r>
            <a:r>
              <a:rPr lang="en-IN" b="1" spc="-5" dirty="0">
                <a:solidFill>
                  <a:srgbClr val="C00000"/>
                </a:solidFill>
                <a:latin typeface="Times New Roman"/>
                <a:cs typeface="Times New Roman"/>
              </a:rPr>
              <a:t>Cas</a:t>
            </a:r>
            <a:r>
              <a:rPr lang="en-IN" b="1" dirty="0">
                <a:solidFill>
                  <a:srgbClr val="C00000"/>
                </a:solidFill>
                <a:latin typeface="Times New Roman"/>
                <a:cs typeface="Times New Roman"/>
              </a:rPr>
              <a:t>e</a:t>
            </a:r>
            <a:r>
              <a:rPr lang="en-IN" b="1" spc="5" dirty="0">
                <a:solidFill>
                  <a:srgbClr val="FFFFFF"/>
                </a:solidFill>
                <a:latin typeface="Times New Roman"/>
                <a:cs typeface="Times New Roman"/>
              </a:rPr>
              <a:t> </a:t>
            </a:r>
            <a:r>
              <a:rPr lang="en-IN" b="1" spc="-5" dirty="0">
                <a:solidFill>
                  <a:srgbClr val="C00000"/>
                </a:solidFill>
                <a:latin typeface="Times New Roman"/>
                <a:cs typeface="Times New Roman"/>
              </a:rPr>
              <a:t>S</a:t>
            </a:r>
            <a:r>
              <a:rPr lang="en-IN" b="1" spc="15" dirty="0">
                <a:solidFill>
                  <a:srgbClr val="C00000"/>
                </a:solidFill>
                <a:latin typeface="Times New Roman"/>
                <a:cs typeface="Times New Roman"/>
              </a:rPr>
              <a:t>t</a:t>
            </a:r>
            <a:r>
              <a:rPr lang="en-IN" b="1" spc="-5" dirty="0">
                <a:solidFill>
                  <a:srgbClr val="C00000"/>
                </a:solidFill>
                <a:latin typeface="Times New Roman"/>
                <a:cs typeface="Times New Roman"/>
              </a:rPr>
              <a:t>udy</a:t>
            </a:r>
            <a:endParaRPr lang="en-IN" dirty="0">
              <a:solidFill>
                <a:srgbClr val="C00000"/>
              </a:solidFill>
              <a:latin typeface="Times New Roman"/>
              <a:cs typeface="Times New Roman"/>
            </a:endParaRPr>
          </a:p>
        </p:txBody>
      </p:sp>
      <p:sp>
        <p:nvSpPr>
          <p:cNvPr id="3" name="Subtitle 2"/>
          <p:cNvSpPr>
            <a:spLocks noGrp="1"/>
          </p:cNvSpPr>
          <p:nvPr>
            <p:ph type="subTitle" idx="1"/>
          </p:nvPr>
        </p:nvSpPr>
        <p:spPr/>
        <p:txBody>
          <a:bodyPr/>
          <a:lstStyle/>
          <a:p>
            <a:r>
              <a:rPr lang="en-IN" dirty="0" smtClean="0"/>
              <a:t>By: </a:t>
            </a:r>
            <a:r>
              <a:rPr lang="en-IN" dirty="0"/>
              <a:t>V</a:t>
            </a:r>
            <a:r>
              <a:rPr lang="en-IN" dirty="0" smtClean="0"/>
              <a:t>eerabhadra Rao Kola</a:t>
            </a:r>
          </a:p>
          <a:p>
            <a:r>
              <a:rPr lang="en-IN" dirty="0" smtClean="0"/>
              <a:t>DSC 37 Batch</a:t>
            </a:r>
            <a:endParaRPr lang="en-IN" dirty="0"/>
          </a:p>
        </p:txBody>
      </p:sp>
    </p:spTree>
    <p:extLst>
      <p:ext uri="{BB962C8B-B14F-4D97-AF65-F5344CB8AC3E}">
        <p14:creationId xmlns:p14="http://schemas.microsoft.com/office/powerpoint/2010/main" val="119725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0314" y="631762"/>
            <a:ext cx="10538388" cy="369332"/>
          </a:xfrm>
          <a:prstGeom prst="rect">
            <a:avLst/>
          </a:prstGeom>
        </p:spPr>
        <p:txBody>
          <a:bodyPr wrap="square">
            <a:spAutoFit/>
          </a:bodyPr>
          <a:lstStyle/>
          <a:p>
            <a:r>
              <a:rPr lang="en-IN" b="1" dirty="0">
                <a:latin typeface="+mj-lt"/>
              </a:rPr>
              <a:t>Based on loan repayment status, the contract type is determined.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08" y="1122393"/>
            <a:ext cx="9088016" cy="5054472"/>
          </a:xfrm>
          <a:prstGeom prst="rect">
            <a:avLst/>
          </a:prstGeom>
        </p:spPr>
      </p:pic>
    </p:spTree>
    <p:extLst>
      <p:ext uri="{BB962C8B-B14F-4D97-AF65-F5344CB8AC3E}">
        <p14:creationId xmlns:p14="http://schemas.microsoft.com/office/powerpoint/2010/main" val="6763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5532" y="687746"/>
            <a:ext cx="3384966" cy="369332"/>
          </a:xfrm>
          <a:prstGeom prst="rect">
            <a:avLst/>
          </a:prstGeom>
        </p:spPr>
        <p:txBody>
          <a:bodyPr wrap="none">
            <a:spAutoFit/>
          </a:bodyPr>
          <a:lstStyle/>
          <a:p>
            <a:r>
              <a:rPr lang="en-IN" b="1" dirty="0">
                <a:solidFill>
                  <a:srgbClr val="000000"/>
                </a:solidFill>
                <a:latin typeface="+mj-lt"/>
              </a:rPr>
              <a:t>Categorical</a:t>
            </a:r>
            <a:r>
              <a:rPr lang="en-IN" b="1" dirty="0">
                <a:solidFill>
                  <a:srgbClr val="000000"/>
                </a:solidFill>
                <a:latin typeface="Helvetica Neue"/>
              </a:rPr>
              <a:t> </a:t>
            </a:r>
            <a:r>
              <a:rPr lang="en-IN" b="1" dirty="0">
                <a:solidFill>
                  <a:srgbClr val="000000"/>
                </a:solidFill>
                <a:latin typeface="+mj-lt"/>
              </a:rPr>
              <a:t>Univariate</a:t>
            </a:r>
            <a:r>
              <a:rPr lang="en-IN" b="1" dirty="0">
                <a:solidFill>
                  <a:srgbClr val="000000"/>
                </a:solidFill>
                <a:latin typeface="Helvetica Neue"/>
              </a:rPr>
              <a:t> </a:t>
            </a:r>
            <a:r>
              <a:rPr lang="en-IN" b="1" dirty="0" smtClean="0">
                <a:solidFill>
                  <a:srgbClr val="000000"/>
                </a:solidFill>
                <a:latin typeface="+mj-lt"/>
              </a:rPr>
              <a:t>Analysis:</a:t>
            </a:r>
            <a:endParaRPr lang="en-IN" b="1" i="0" dirty="0">
              <a:solidFill>
                <a:srgbClr val="000000"/>
              </a:solidFill>
              <a:effectLst/>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082" y="1057078"/>
            <a:ext cx="7660432" cy="5073134"/>
          </a:xfrm>
          <a:prstGeom prst="rect">
            <a:avLst/>
          </a:prstGeom>
        </p:spPr>
      </p:pic>
    </p:spTree>
    <p:extLst>
      <p:ext uri="{BB962C8B-B14F-4D97-AF65-F5344CB8AC3E}">
        <p14:creationId xmlns:p14="http://schemas.microsoft.com/office/powerpoint/2010/main" val="295732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387" y="641094"/>
            <a:ext cx="3484672" cy="369332"/>
          </a:xfrm>
          <a:prstGeom prst="rect">
            <a:avLst/>
          </a:prstGeom>
        </p:spPr>
        <p:txBody>
          <a:bodyPr wrap="square">
            <a:spAutoFit/>
          </a:bodyPr>
          <a:lstStyle/>
          <a:p>
            <a:r>
              <a:rPr lang="en-IN" b="1" dirty="0">
                <a:solidFill>
                  <a:srgbClr val="000000"/>
                </a:solidFill>
                <a:latin typeface="+mj-lt"/>
              </a:rPr>
              <a:t>Numerical Univariate Analysis</a:t>
            </a:r>
            <a:endParaRPr lang="en-IN" b="1" i="0" dirty="0">
              <a:solidFill>
                <a:srgbClr val="000000"/>
              </a:solidFill>
              <a:effectLst/>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8" y="1024459"/>
            <a:ext cx="8341567" cy="4947133"/>
          </a:xfrm>
          <a:prstGeom prst="rect">
            <a:avLst/>
          </a:prstGeom>
        </p:spPr>
      </p:pic>
    </p:spTree>
    <p:extLst>
      <p:ext uri="{BB962C8B-B14F-4D97-AF65-F5344CB8AC3E}">
        <p14:creationId xmlns:p14="http://schemas.microsoft.com/office/powerpoint/2010/main" val="165536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008" y="654150"/>
            <a:ext cx="4259051" cy="369332"/>
          </a:xfrm>
          <a:prstGeom prst="rect">
            <a:avLst/>
          </a:prstGeom>
        </p:spPr>
        <p:txBody>
          <a:bodyPr wrap="none">
            <a:spAutoFit/>
          </a:bodyPr>
          <a:lstStyle/>
          <a:p>
            <a:r>
              <a:rPr lang="en-IN" b="1" dirty="0">
                <a:solidFill>
                  <a:srgbClr val="000000"/>
                </a:solidFill>
                <a:latin typeface="+mj-lt"/>
              </a:rPr>
              <a:t>Bivariate Analysis on Numerical variables</a:t>
            </a:r>
            <a:endParaRPr lang="en-IN" b="1" dirty="0">
              <a:solidFill>
                <a:srgbClr val="000000"/>
              </a:solidFill>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08" y="1110342"/>
            <a:ext cx="10985604" cy="4926563"/>
          </a:xfrm>
          <a:prstGeom prst="rect">
            <a:avLst/>
          </a:prstGeom>
        </p:spPr>
      </p:pic>
    </p:spTree>
    <p:extLst>
      <p:ext uri="{BB962C8B-B14F-4D97-AF65-F5344CB8AC3E}">
        <p14:creationId xmlns:p14="http://schemas.microsoft.com/office/powerpoint/2010/main" val="355201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856" y="909540"/>
            <a:ext cx="2476500" cy="1847850"/>
          </a:xfrm>
          <a:prstGeom prst="rect">
            <a:avLst/>
          </a:prstGeom>
        </p:spPr>
      </p:pic>
      <p:sp>
        <p:nvSpPr>
          <p:cNvPr id="5" name="Rectangle 4"/>
          <p:cNvSpPr/>
          <p:nvPr/>
        </p:nvSpPr>
        <p:spPr>
          <a:xfrm>
            <a:off x="1184988" y="3144416"/>
            <a:ext cx="9890449" cy="1815882"/>
          </a:xfrm>
          <a:prstGeom prst="rect">
            <a:avLst/>
          </a:prstGeom>
        </p:spPr>
        <p:txBody>
          <a:bodyPr wrap="square">
            <a:spAutoFit/>
          </a:bodyPr>
          <a:lstStyle/>
          <a:p>
            <a:r>
              <a:rPr lang="en-IN" sz="2800" dirty="0"/>
              <a:t>Following the analysis of the datasets, there are a few characteristics of a client that the bank can use to determine whether or not they will repay the loan. The analysis consists of contributing factors and categorization.</a:t>
            </a:r>
          </a:p>
        </p:txBody>
      </p:sp>
    </p:spTree>
    <p:extLst>
      <p:ext uri="{BB962C8B-B14F-4D97-AF65-F5344CB8AC3E}">
        <p14:creationId xmlns:p14="http://schemas.microsoft.com/office/powerpoint/2010/main" val="220928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14" y="821094"/>
            <a:ext cx="6643396" cy="369332"/>
          </a:xfrm>
          <a:prstGeom prst="rect">
            <a:avLst/>
          </a:prstGeom>
        </p:spPr>
        <p:txBody>
          <a:bodyPr wrap="square">
            <a:spAutoFit/>
          </a:bodyPr>
          <a:lstStyle/>
          <a:p>
            <a:r>
              <a:rPr lang="en-IN" b="1" dirty="0">
                <a:latin typeface="+mj-lt"/>
              </a:rPr>
              <a:t>Factor that determines whether an applicant will </a:t>
            </a:r>
            <a:r>
              <a:rPr lang="en-IN" b="1" dirty="0" smtClean="0">
                <a:latin typeface="+mj-lt"/>
              </a:rPr>
              <a:t> Repayer the loan</a:t>
            </a:r>
            <a:endParaRPr lang="en-IN" b="1" dirty="0">
              <a:latin typeface="+mj-lt"/>
            </a:endParaRPr>
          </a:p>
        </p:txBody>
      </p:sp>
      <p:sp>
        <p:nvSpPr>
          <p:cNvPr id="3" name="Rectangle 2"/>
          <p:cNvSpPr/>
          <p:nvPr/>
        </p:nvSpPr>
        <p:spPr>
          <a:xfrm>
            <a:off x="1632859" y="1433023"/>
            <a:ext cx="8322906" cy="3693319"/>
          </a:xfrm>
          <a:prstGeom prst="rect">
            <a:avLst/>
          </a:prstGeom>
        </p:spPr>
        <p:txBody>
          <a:bodyPr wrap="square">
            <a:spAutoFit/>
          </a:bodyPr>
          <a:lstStyle/>
          <a:p>
            <a:pPr marL="285750" indent="-285750">
              <a:buFont typeface="Arial" panose="020B0604020202020204" pitchFamily="34" charset="0"/>
              <a:buChar char="•"/>
            </a:pPr>
            <a:r>
              <a:rPr lang="en-IN" dirty="0"/>
              <a:t>REGION RATING CLIENT</a:t>
            </a:r>
            <a:r>
              <a:rPr lang="en-IN" dirty="0" smtClean="0"/>
              <a:t>: </a:t>
            </a:r>
            <a:r>
              <a:rPr lang="en-IN" dirty="0"/>
              <a:t>RATING 1 is more </a:t>
            </a:r>
            <a:r>
              <a:rPr lang="en-IN" dirty="0" smtClean="0"/>
              <a:t>secure. </a:t>
            </a:r>
          </a:p>
          <a:p>
            <a:pPr marL="285750" indent="-285750">
              <a:buFont typeface="Arial" panose="020B0604020202020204" pitchFamily="34" charset="0"/>
              <a:buChar char="•"/>
            </a:pPr>
            <a:r>
              <a:rPr lang="en-IN" dirty="0" smtClean="0"/>
              <a:t>ORGANIZATION </a:t>
            </a:r>
            <a:r>
              <a:rPr lang="en-IN" dirty="0"/>
              <a:t>TYPE: Less than 3% of clients with Trade Types 4 and 5 and Industry Type 8 have defaulted</a:t>
            </a:r>
            <a:r>
              <a:rPr lang="en-IN" dirty="0" smtClean="0"/>
              <a:t>.</a:t>
            </a:r>
          </a:p>
          <a:p>
            <a:pPr marL="285750" indent="-285750">
              <a:buFont typeface="Arial" panose="020B0604020202020204" pitchFamily="34" charset="0"/>
              <a:buChar char="•"/>
            </a:pPr>
            <a:r>
              <a:rPr lang="en-IN" dirty="0" smtClean="0"/>
              <a:t>DAYS </a:t>
            </a:r>
            <a:r>
              <a:rPr lang="en-IN" dirty="0"/>
              <a:t>BIRTH: People over the age of 50 have a low likelihood of defaulting</a:t>
            </a:r>
            <a:r>
              <a:rPr lang="en-IN" dirty="0" smtClean="0"/>
              <a:t>.</a:t>
            </a:r>
          </a:p>
          <a:p>
            <a:pPr marL="285750" indent="-285750">
              <a:buFont typeface="Arial" panose="020B0604020202020204" pitchFamily="34" charset="0"/>
              <a:buChar char="•"/>
            </a:pPr>
            <a:r>
              <a:rPr lang="en-IN" dirty="0" smtClean="0"/>
              <a:t>DAYS </a:t>
            </a:r>
            <a:r>
              <a:rPr lang="en-IN" dirty="0"/>
              <a:t>EMPLOYED: Clients with 40+ years of experience have a default rate of less than 1</a:t>
            </a:r>
            <a:r>
              <a:rPr lang="en-IN" dirty="0" smtClean="0"/>
              <a:t>%.</a:t>
            </a:r>
          </a:p>
          <a:p>
            <a:pPr marL="285750" indent="-285750">
              <a:buFont typeface="Arial" panose="020B0604020202020204" pitchFamily="34" charset="0"/>
              <a:buChar char="•"/>
            </a:pPr>
            <a:r>
              <a:rPr lang="en-IN" dirty="0" smtClean="0"/>
              <a:t>NAME </a:t>
            </a:r>
            <a:r>
              <a:rPr lang="en-IN" dirty="0"/>
              <a:t>INCOME TYPE: There are no defaults for students or business owners</a:t>
            </a:r>
            <a:r>
              <a:rPr lang="en-IN" dirty="0" smtClean="0"/>
              <a:t>.</a:t>
            </a:r>
          </a:p>
          <a:p>
            <a:pPr marL="285750" indent="-285750">
              <a:buFont typeface="Arial" panose="020B0604020202020204" pitchFamily="34" charset="0"/>
              <a:buChar char="•"/>
            </a:pPr>
            <a:r>
              <a:rPr lang="en-IN" dirty="0" smtClean="0"/>
              <a:t>AMT </a:t>
            </a:r>
            <a:r>
              <a:rPr lang="en-IN" dirty="0"/>
              <a:t>INCOME TOTAL: Applicant with a total income of more than $700,000 is less likely to default</a:t>
            </a:r>
            <a:r>
              <a:rPr lang="en-IN" dirty="0" smtClean="0"/>
              <a:t>.</a:t>
            </a:r>
          </a:p>
          <a:p>
            <a:pPr marL="285750" indent="-285750">
              <a:buFont typeface="Arial" panose="020B0604020202020204" pitchFamily="34" charset="0"/>
              <a:buChar char="•"/>
            </a:pPr>
            <a:r>
              <a:rPr lang="en-IN" dirty="0" smtClean="0"/>
              <a:t>NAME </a:t>
            </a:r>
            <a:r>
              <a:rPr lang="en-IN" dirty="0"/>
              <a:t>CASH LOAN PURPOSE: Loans obtained for hobby purposes, such as purchasing a garage, are mostly repaid</a:t>
            </a:r>
            <a:r>
              <a:rPr lang="en-IN" dirty="0" smtClean="0"/>
              <a:t>.</a:t>
            </a:r>
          </a:p>
          <a:p>
            <a:pPr marL="285750" indent="-285750">
              <a:buFont typeface="Arial" panose="020B0604020202020204" pitchFamily="34" charset="0"/>
              <a:buChar char="•"/>
            </a:pPr>
            <a:r>
              <a:rPr lang="en-IN" dirty="0" smtClean="0"/>
              <a:t>CNT </a:t>
            </a:r>
            <a:r>
              <a:rPr lang="en-IN" dirty="0"/>
              <a:t>CHILDREN: People with 0 to 2 children are more likely to repay their </a:t>
            </a:r>
            <a:r>
              <a:rPr lang="en-IN" dirty="0" smtClean="0"/>
              <a:t>loans. There </a:t>
            </a:r>
            <a:r>
              <a:rPr lang="en-IN" dirty="0"/>
              <a:t>are fewer defaults for NAME EDUCATION TYPE: Academic degree.</a:t>
            </a:r>
          </a:p>
        </p:txBody>
      </p:sp>
    </p:spTree>
    <p:extLst>
      <p:ext uri="{BB962C8B-B14F-4D97-AF65-F5344CB8AC3E}">
        <p14:creationId xmlns:p14="http://schemas.microsoft.com/office/powerpoint/2010/main" val="248006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245" y="670546"/>
            <a:ext cx="7884367" cy="369332"/>
          </a:xfrm>
          <a:prstGeom prst="rect">
            <a:avLst/>
          </a:prstGeom>
        </p:spPr>
        <p:txBody>
          <a:bodyPr wrap="square">
            <a:spAutoFit/>
          </a:bodyPr>
          <a:lstStyle/>
          <a:p>
            <a:r>
              <a:rPr lang="en-IN" b="1" dirty="0">
                <a:latin typeface="+mj-lt"/>
              </a:rPr>
              <a:t>The following factors will determine whether an applicant will be a defaulter:</a:t>
            </a:r>
          </a:p>
        </p:txBody>
      </p:sp>
      <p:sp>
        <p:nvSpPr>
          <p:cNvPr id="3" name="Rectangle 2"/>
          <p:cNvSpPr/>
          <p:nvPr/>
        </p:nvSpPr>
        <p:spPr>
          <a:xfrm>
            <a:off x="1222310" y="1039878"/>
            <a:ext cx="9713167" cy="3970318"/>
          </a:xfrm>
          <a:prstGeom prst="rect">
            <a:avLst/>
          </a:prstGeom>
        </p:spPr>
        <p:txBody>
          <a:bodyPr wrap="square">
            <a:spAutoFit/>
          </a:bodyPr>
          <a:lstStyle/>
          <a:p>
            <a:pPr marL="285750" indent="-285750">
              <a:buFont typeface="Arial" panose="020B0604020202020204" pitchFamily="34" charset="0"/>
              <a:buChar char="•"/>
            </a:pPr>
            <a:r>
              <a:rPr lang="en-IN" dirty="0"/>
              <a:t>CODE GENDER: Men have a higher default rate than women</a:t>
            </a:r>
            <a:r>
              <a:rPr lang="en-IN" dirty="0" smtClean="0"/>
              <a:t>.</a:t>
            </a:r>
          </a:p>
          <a:p>
            <a:pPr marL="285750" indent="-285750">
              <a:buFont typeface="Arial" panose="020B0604020202020204" pitchFamily="34" charset="0"/>
              <a:buChar char="•"/>
            </a:pPr>
            <a:r>
              <a:rPr lang="en-IN" dirty="0" smtClean="0"/>
              <a:t>NAME </a:t>
            </a:r>
            <a:r>
              <a:rPr lang="en-IN" dirty="0"/>
              <a:t>FAMILY STATUS: People who are civilly married or single tend to default a lot</a:t>
            </a:r>
            <a:r>
              <a:rPr lang="en-IN" dirty="0" smtClean="0"/>
              <a:t>.</a:t>
            </a:r>
          </a:p>
          <a:p>
            <a:pPr marL="285750" indent="-285750">
              <a:buFont typeface="Arial" panose="020B0604020202020204" pitchFamily="34" charset="0"/>
              <a:buChar char="•"/>
            </a:pPr>
            <a:r>
              <a:rPr lang="en-IN" dirty="0" smtClean="0"/>
              <a:t>NAME </a:t>
            </a:r>
            <a:r>
              <a:rPr lang="en-IN" dirty="0"/>
              <a:t>EDUCATION TYPE: People who have completed their Lower Secondary and Secondary education</a:t>
            </a:r>
            <a:r>
              <a:rPr lang="en-IN" dirty="0" smtClean="0"/>
              <a:t>.</a:t>
            </a:r>
          </a:p>
          <a:p>
            <a:pPr marL="285750" indent="-285750">
              <a:buFont typeface="Arial" panose="020B0604020202020204" pitchFamily="34" charset="0"/>
              <a:buChar char="•"/>
            </a:pPr>
            <a:r>
              <a:rPr lang="en-IN" dirty="0" smtClean="0"/>
              <a:t>NAME </a:t>
            </a:r>
            <a:r>
              <a:rPr lang="en-IN" dirty="0"/>
              <a:t>INCOME TYPE: Clients on Maternity Leave OR Unemployed frequently default</a:t>
            </a:r>
            <a:r>
              <a:rPr lang="en-IN" dirty="0" smtClean="0"/>
              <a:t>.</a:t>
            </a:r>
          </a:p>
          <a:p>
            <a:pPr marL="285750" indent="-285750">
              <a:buFont typeface="Arial" panose="020B0604020202020204" pitchFamily="34" charset="0"/>
              <a:buChar char="•"/>
            </a:pPr>
            <a:r>
              <a:rPr lang="en-IN" dirty="0" smtClean="0"/>
              <a:t>REGION </a:t>
            </a:r>
            <a:r>
              <a:rPr lang="en-IN" dirty="0"/>
              <a:t>RATING CLIENT: People in Rating 3 have the highest defaults</a:t>
            </a:r>
            <a:r>
              <a:rPr lang="en-IN" dirty="0" smtClean="0"/>
              <a:t>.</a:t>
            </a:r>
          </a:p>
          <a:p>
            <a:pPr marL="285750" indent="-285750">
              <a:buFont typeface="Arial" panose="020B0604020202020204" pitchFamily="34" charset="0"/>
              <a:buChar char="•"/>
            </a:pPr>
            <a:r>
              <a:rPr lang="en-IN" dirty="0" smtClean="0"/>
              <a:t>OCCUPATION </a:t>
            </a:r>
            <a:r>
              <a:rPr lang="en-IN" dirty="0"/>
              <a:t>TYPE: Avoid low-skilled labourers, drivers, waiters/bartenders, security personnel, labourers, and cooks because their default rate is extremely high</a:t>
            </a:r>
            <a:r>
              <a:rPr lang="en-IN" dirty="0" smtClean="0"/>
              <a:t>.</a:t>
            </a:r>
          </a:p>
          <a:p>
            <a:pPr marL="285750" indent="-285750">
              <a:buFont typeface="Arial" panose="020B0604020202020204" pitchFamily="34" charset="0"/>
              <a:buChar char="•"/>
            </a:pPr>
            <a:r>
              <a:rPr lang="en-IN" dirty="0" smtClean="0"/>
              <a:t>ORGANIZATION </a:t>
            </a:r>
            <a:r>
              <a:rPr lang="en-IN" dirty="0"/>
              <a:t>TYPE: Transport: type 3 (16%), Industry: type 13 (13.5%), Industry: type 8 (12.5%), and Restaurant: type 3 (16%) are the organisations with the highest percentage of loans not repaid (less than 12 percent ). Self-employed people have a high default rate and should be avoided when applying for a loan or providing a loan with a higher interest rate to reduce the risk of default</a:t>
            </a:r>
            <a:r>
              <a:rPr lang="en-IN" dirty="0" smtClean="0"/>
              <a:t>.</a:t>
            </a:r>
          </a:p>
          <a:p>
            <a:pPr marL="285750" indent="-285750">
              <a:buFont typeface="Arial" panose="020B0604020202020204" pitchFamily="34" charset="0"/>
              <a:buChar char="•"/>
            </a:pPr>
            <a:r>
              <a:rPr lang="en-IN" dirty="0" smtClean="0"/>
              <a:t>DAYS </a:t>
            </a:r>
            <a:r>
              <a:rPr lang="en-IN" dirty="0"/>
              <a:t>BIRTH: Avoid young people between the ages of 20 and 40 because they are more likely to default.</a:t>
            </a:r>
          </a:p>
        </p:txBody>
      </p:sp>
      <p:sp>
        <p:nvSpPr>
          <p:cNvPr id="4" name="Rectangle 3"/>
          <p:cNvSpPr/>
          <p:nvPr/>
        </p:nvSpPr>
        <p:spPr>
          <a:xfrm>
            <a:off x="1222310" y="5010196"/>
            <a:ext cx="10095722" cy="1200329"/>
          </a:xfrm>
          <a:prstGeom prst="rect">
            <a:avLst/>
          </a:prstGeom>
        </p:spPr>
        <p:txBody>
          <a:bodyPr wrap="square">
            <a:spAutoFit/>
          </a:bodyPr>
          <a:lstStyle/>
          <a:p>
            <a:pPr marL="285750" indent="-285750">
              <a:buFont typeface="Arial" panose="020B0604020202020204" pitchFamily="34" charset="0"/>
              <a:buChar char="•"/>
            </a:pPr>
            <a:r>
              <a:rPr lang="en-IN" dirty="0"/>
              <a:t>DAYS EMPLOYED: People with less than five years of experience have a high default rate. </a:t>
            </a:r>
            <a:endParaRPr lang="en-IN" dirty="0" smtClean="0"/>
          </a:p>
          <a:p>
            <a:pPr marL="285750" indent="-285750">
              <a:buFont typeface="Arial" panose="020B0604020202020204" pitchFamily="34" charset="0"/>
              <a:buChar char="•"/>
            </a:pPr>
            <a:r>
              <a:rPr lang="en-IN" dirty="0" smtClean="0"/>
              <a:t>CNT </a:t>
            </a:r>
            <a:r>
              <a:rPr lang="en-IN" dirty="0"/>
              <a:t>CHILDREN AND CNT FAMILY MEMBERS: Clients with a total of 9 or more </a:t>
            </a:r>
            <a:r>
              <a:rPr lang="en-IN" dirty="0" smtClean="0"/>
              <a:t>children Their </a:t>
            </a:r>
            <a:r>
              <a:rPr lang="en-IN" dirty="0"/>
              <a:t>applications will be rejected because they have made a complete </a:t>
            </a:r>
            <a:r>
              <a:rPr lang="en-IN" dirty="0" smtClean="0"/>
              <a:t>default.</a:t>
            </a:r>
          </a:p>
          <a:p>
            <a:pPr marL="285750" indent="-285750">
              <a:buFont typeface="Arial" panose="020B0604020202020204" pitchFamily="34" charset="0"/>
              <a:buChar char="•"/>
            </a:pPr>
            <a:r>
              <a:rPr lang="en-IN" dirty="0" smtClean="0"/>
              <a:t>AMT </a:t>
            </a:r>
            <a:r>
              <a:rPr lang="en-IN" dirty="0"/>
              <a:t>GOODS PRICE: When the credit amount exceeds 3 lakhs, the number of defaulters increases.</a:t>
            </a:r>
          </a:p>
        </p:txBody>
      </p:sp>
    </p:spTree>
    <p:extLst>
      <p:ext uri="{BB962C8B-B14F-4D97-AF65-F5344CB8AC3E}">
        <p14:creationId xmlns:p14="http://schemas.microsoft.com/office/powerpoint/2010/main" val="150696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708" y="1008581"/>
            <a:ext cx="2619375" cy="1146790"/>
          </a:xfrm>
          <a:prstGeom prst="rect">
            <a:avLst/>
          </a:prstGeom>
        </p:spPr>
      </p:pic>
      <p:sp>
        <p:nvSpPr>
          <p:cNvPr id="5" name="Rectangle 4"/>
          <p:cNvSpPr/>
          <p:nvPr/>
        </p:nvSpPr>
        <p:spPr>
          <a:xfrm>
            <a:off x="3163077" y="2817844"/>
            <a:ext cx="5738326" cy="2585323"/>
          </a:xfrm>
          <a:prstGeom prst="rect">
            <a:avLst/>
          </a:prstGeom>
        </p:spPr>
        <p:txBody>
          <a:bodyPr wrap="square">
            <a:spAutoFit/>
          </a:bodyPr>
          <a:lstStyle/>
          <a:p>
            <a:r>
              <a:rPr lang="en-IN" dirty="0"/>
              <a:t>90% of the previously cancelled clients have actually repaid the loan. Record the reason for cancellation so that the bank can determine and negotiate terms with these repaying customers in the future to increase business opportunities</a:t>
            </a:r>
            <a:r>
              <a:rPr lang="en-IN" dirty="0" smtClean="0"/>
              <a:t>.</a:t>
            </a:r>
          </a:p>
          <a:p>
            <a:endParaRPr lang="en-IN" dirty="0"/>
          </a:p>
          <a:p>
            <a:r>
              <a:rPr lang="en-IN" dirty="0" smtClean="0"/>
              <a:t>88 % of </a:t>
            </a:r>
            <a:r>
              <a:rPr lang="en-IN" dirty="0"/>
              <a:t>clients who were previously denied a loan by a bank are now repaying clients. As a result, documenting the reason for rejection could help to mitigate the business loss, and these clients could be contacted for additional loans.</a:t>
            </a:r>
          </a:p>
        </p:txBody>
      </p:sp>
    </p:spTree>
    <p:extLst>
      <p:ext uri="{BB962C8B-B14F-4D97-AF65-F5344CB8AC3E}">
        <p14:creationId xmlns:p14="http://schemas.microsoft.com/office/powerpoint/2010/main" val="352722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3" y="329756"/>
            <a:ext cx="11243388" cy="6052384"/>
          </a:xfrm>
          <a:prstGeom prst="rect">
            <a:avLst/>
          </a:prstGeom>
        </p:spPr>
      </p:pic>
    </p:spTree>
    <p:extLst>
      <p:ext uri="{BB962C8B-B14F-4D97-AF65-F5344CB8AC3E}">
        <p14:creationId xmlns:p14="http://schemas.microsoft.com/office/powerpoint/2010/main" val="294898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20" y="746450"/>
            <a:ext cx="10655558" cy="369332"/>
          </a:xfrm>
          <a:prstGeom prst="rect">
            <a:avLst/>
          </a:prstGeom>
        </p:spPr>
        <p:txBody>
          <a:bodyPr wrap="square">
            <a:spAutoFit/>
          </a:bodyPr>
          <a:lstStyle/>
          <a:p>
            <a:r>
              <a:rPr lang="en-IN" b="1" dirty="0"/>
              <a:t>Exploratory</a:t>
            </a:r>
            <a:r>
              <a:rPr lang="en-IN" dirty="0"/>
              <a:t> </a:t>
            </a:r>
            <a:r>
              <a:rPr lang="en-IN" b="1" dirty="0"/>
              <a:t>Data</a:t>
            </a:r>
            <a:r>
              <a:rPr lang="en-IN" dirty="0"/>
              <a:t> </a:t>
            </a:r>
            <a:r>
              <a:rPr lang="en-IN" b="1" dirty="0"/>
              <a:t>Analysis</a:t>
            </a:r>
            <a:r>
              <a:rPr lang="en-IN" dirty="0"/>
              <a:t> </a:t>
            </a:r>
            <a:r>
              <a:rPr lang="en-IN" b="1" dirty="0"/>
              <a:t>Case</a:t>
            </a:r>
            <a:r>
              <a:rPr lang="en-IN" dirty="0"/>
              <a:t> </a:t>
            </a:r>
            <a:r>
              <a:rPr lang="en-IN" b="1" dirty="0"/>
              <a:t>Study</a:t>
            </a:r>
            <a:r>
              <a:rPr lang="en-IN" dirty="0"/>
              <a:t> </a:t>
            </a:r>
            <a:r>
              <a:rPr lang="en-IN" dirty="0" smtClean="0"/>
              <a:t>:</a:t>
            </a:r>
          </a:p>
        </p:txBody>
      </p:sp>
      <p:sp>
        <p:nvSpPr>
          <p:cNvPr id="3" name="Rectangle 2"/>
          <p:cNvSpPr/>
          <p:nvPr/>
        </p:nvSpPr>
        <p:spPr>
          <a:xfrm>
            <a:off x="737120" y="1763485"/>
            <a:ext cx="10655558" cy="1200329"/>
          </a:xfrm>
          <a:prstGeom prst="rect">
            <a:avLst/>
          </a:prstGeom>
        </p:spPr>
        <p:txBody>
          <a:bodyPr wrap="square">
            <a:spAutoFit/>
          </a:bodyPr>
          <a:lstStyle/>
          <a:p>
            <a:r>
              <a:rPr lang="en-IN" dirty="0"/>
              <a:t>This contextual analysis means to provide you with a thought of applying EDA in a genuine business situation. For this situation study, aside from applying the strategies that you have learnt in the EDA module, you will likewise foster a fundamental comprehension of hazard examination in banking and monetary administrations and see how information is utilized to limit the danger of losing cash while loaning to clients.</a:t>
            </a:r>
          </a:p>
        </p:txBody>
      </p:sp>
      <p:sp>
        <p:nvSpPr>
          <p:cNvPr id="4" name="Rectangle 3"/>
          <p:cNvSpPr/>
          <p:nvPr/>
        </p:nvSpPr>
        <p:spPr>
          <a:xfrm>
            <a:off x="737120" y="1246206"/>
            <a:ext cx="2428870" cy="369332"/>
          </a:xfrm>
          <a:prstGeom prst="rect">
            <a:avLst/>
          </a:prstGeom>
        </p:spPr>
        <p:txBody>
          <a:bodyPr wrap="none">
            <a:spAutoFit/>
          </a:bodyPr>
          <a:lstStyle/>
          <a:p>
            <a:r>
              <a:rPr lang="en-IN" b="1" dirty="0">
                <a:solidFill>
                  <a:srgbClr val="000000"/>
                </a:solidFill>
                <a:latin typeface="Helvetica Neue"/>
              </a:rPr>
              <a:t>Problem </a:t>
            </a:r>
            <a:r>
              <a:rPr lang="en-IN" b="1" dirty="0" smtClean="0">
                <a:solidFill>
                  <a:srgbClr val="000000"/>
                </a:solidFill>
                <a:latin typeface="Helvetica Neue"/>
              </a:rPr>
              <a:t>Statement :</a:t>
            </a:r>
            <a:endParaRPr lang="en-IN" b="1" i="0" dirty="0">
              <a:solidFill>
                <a:srgbClr val="000000"/>
              </a:solidFill>
              <a:effectLst/>
              <a:latin typeface="Helvetica Neue"/>
            </a:endParaRPr>
          </a:p>
        </p:txBody>
      </p:sp>
      <p:sp>
        <p:nvSpPr>
          <p:cNvPr id="5" name="Rectangle 4"/>
          <p:cNvSpPr/>
          <p:nvPr/>
        </p:nvSpPr>
        <p:spPr>
          <a:xfrm>
            <a:off x="737120" y="3111761"/>
            <a:ext cx="3044423" cy="369332"/>
          </a:xfrm>
          <a:prstGeom prst="rect">
            <a:avLst/>
          </a:prstGeom>
        </p:spPr>
        <p:txBody>
          <a:bodyPr wrap="none">
            <a:spAutoFit/>
          </a:bodyPr>
          <a:lstStyle/>
          <a:p>
            <a:r>
              <a:rPr lang="en-IN" b="1" dirty="0">
                <a:solidFill>
                  <a:srgbClr val="000000"/>
                </a:solidFill>
                <a:latin typeface="Helvetica Neue"/>
              </a:rPr>
              <a:t>Business </a:t>
            </a:r>
            <a:r>
              <a:rPr lang="en-IN" b="1" dirty="0" smtClean="0">
                <a:solidFill>
                  <a:srgbClr val="000000"/>
                </a:solidFill>
                <a:latin typeface="Helvetica Neue"/>
              </a:rPr>
              <a:t>Understanding :</a:t>
            </a:r>
          </a:p>
        </p:txBody>
      </p:sp>
      <p:sp>
        <p:nvSpPr>
          <p:cNvPr id="6" name="Rectangle 5"/>
          <p:cNvSpPr/>
          <p:nvPr/>
        </p:nvSpPr>
        <p:spPr>
          <a:xfrm>
            <a:off x="737120" y="3611517"/>
            <a:ext cx="10655558" cy="1477328"/>
          </a:xfrm>
          <a:prstGeom prst="rect">
            <a:avLst/>
          </a:prstGeom>
        </p:spPr>
        <p:txBody>
          <a:bodyPr wrap="square">
            <a:spAutoFit/>
          </a:bodyPr>
          <a:lstStyle/>
          <a:p>
            <a:r>
              <a:rPr lang="en-US" dirty="0">
                <a:solidFill>
                  <a:srgbClr val="000000"/>
                </a:solidFill>
              </a:rPr>
              <a:t>The loan providing companies find it hard to give loans to the people due to their insufficient or non-existent credit history. Because of that, some consumers use it as their advantage by becoming a defaulter. Suppose you work for a consumer finance company which </a:t>
            </a:r>
            <a:r>
              <a:rPr lang="en-US" dirty="0" smtClean="0">
                <a:solidFill>
                  <a:srgbClr val="000000"/>
                </a:solidFill>
              </a:rPr>
              <a:t>specializes </a:t>
            </a:r>
            <a:r>
              <a:rPr lang="en-US" dirty="0">
                <a:solidFill>
                  <a:srgbClr val="000000"/>
                </a:solidFill>
              </a:rPr>
              <a:t>in lending various types of loans to urban customers. You have to use EDA to </a:t>
            </a:r>
            <a:r>
              <a:rPr lang="en-US" dirty="0" smtClean="0">
                <a:solidFill>
                  <a:srgbClr val="000000"/>
                </a:solidFill>
              </a:rPr>
              <a:t>analyze </a:t>
            </a:r>
            <a:r>
              <a:rPr lang="en-US" dirty="0">
                <a:solidFill>
                  <a:srgbClr val="000000"/>
                </a:solidFill>
              </a:rPr>
              <a:t>the patterns present in the data. This will ensure that the applicants capable of repaying the loan are not rejected.</a:t>
            </a:r>
            <a:endParaRPr lang="en-IN" dirty="0"/>
          </a:p>
        </p:txBody>
      </p:sp>
    </p:spTree>
    <p:extLst>
      <p:ext uri="{BB962C8B-B14F-4D97-AF65-F5344CB8AC3E}">
        <p14:creationId xmlns:p14="http://schemas.microsoft.com/office/powerpoint/2010/main" val="402169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7118" y="662473"/>
            <a:ext cx="10786188" cy="3139321"/>
          </a:xfrm>
          <a:prstGeom prst="rect">
            <a:avLst/>
          </a:prstGeom>
        </p:spPr>
        <p:txBody>
          <a:bodyPr wrap="square">
            <a:spAutoFit/>
          </a:bodyPr>
          <a:lstStyle/>
          <a:p>
            <a:r>
              <a:rPr lang="en-US" dirty="0">
                <a:solidFill>
                  <a:srgbClr val="000000"/>
                </a:solidFill>
              </a:rPr>
              <a:t>When the company receives a loan application, the company has to decide for loan approval based on the applicant’s profile. Two types of risks are associated with the bank’s decision:</a:t>
            </a:r>
          </a:p>
          <a:p>
            <a:r>
              <a:rPr lang="en-US" dirty="0">
                <a:solidFill>
                  <a:srgbClr val="000000"/>
                </a:solidFill>
              </a:rPr>
              <a:t>If the applicant is likely to repay the loan, then not approving the loan results in a loss of business to the company</a:t>
            </a:r>
          </a:p>
          <a:p>
            <a:r>
              <a:rPr lang="en-US" dirty="0">
                <a:solidFill>
                  <a:srgbClr val="000000"/>
                </a:solidFill>
              </a:rPr>
              <a:t>If the applicant is not likely to repay the loan, i.e. he/she is likely to default, then approving the loan may lead to a financial loss for the company.</a:t>
            </a:r>
          </a:p>
          <a:p>
            <a:r>
              <a:rPr lang="en-US" dirty="0">
                <a:solidFill>
                  <a:srgbClr val="000000"/>
                </a:solidFill>
              </a:rPr>
              <a:t>The data given below contains the information about the loan application at the time of applying for the loan. It contains two types of scenarios:</a:t>
            </a:r>
          </a:p>
          <a:p>
            <a:r>
              <a:rPr lang="en-US" dirty="0">
                <a:solidFill>
                  <a:srgbClr val="000000"/>
                </a:solidFill>
              </a:rPr>
              <a:t>The client with payment difficulties: he/she had late payment more than X days on at least one of the first Y instalments of the loan in our sample,</a:t>
            </a:r>
          </a:p>
          <a:p>
            <a:endParaRPr lang="en-US" dirty="0" smtClean="0">
              <a:solidFill>
                <a:srgbClr val="000000"/>
              </a:solidFill>
            </a:endParaRPr>
          </a:p>
          <a:p>
            <a:r>
              <a:rPr lang="en-US" dirty="0" smtClean="0">
                <a:solidFill>
                  <a:srgbClr val="000000"/>
                </a:solidFill>
              </a:rPr>
              <a:t>All </a:t>
            </a:r>
            <a:r>
              <a:rPr lang="en-US" dirty="0">
                <a:solidFill>
                  <a:srgbClr val="000000"/>
                </a:solidFill>
              </a:rPr>
              <a:t>other cases: All other cases when the payment is paid on time.</a:t>
            </a:r>
            <a:endParaRPr lang="en-US" b="0" i="0" dirty="0">
              <a:solidFill>
                <a:srgbClr val="000000"/>
              </a:solidFill>
              <a:effectLst/>
            </a:endParaRPr>
          </a:p>
        </p:txBody>
      </p:sp>
      <p:sp>
        <p:nvSpPr>
          <p:cNvPr id="5" name="Rectangle 4"/>
          <p:cNvSpPr/>
          <p:nvPr/>
        </p:nvSpPr>
        <p:spPr>
          <a:xfrm>
            <a:off x="737118" y="3801794"/>
            <a:ext cx="10786188" cy="1200329"/>
          </a:xfrm>
          <a:prstGeom prst="rect">
            <a:avLst/>
          </a:prstGeom>
        </p:spPr>
        <p:txBody>
          <a:bodyPr wrap="square">
            <a:spAutoFit/>
          </a:bodyPr>
          <a:lstStyle/>
          <a:p>
            <a:r>
              <a:rPr lang="en-US" dirty="0">
                <a:solidFill>
                  <a:srgbClr val="000000"/>
                </a:solidFill>
                <a:latin typeface="Garamond" panose="02020404030301010803" pitchFamily="18" charset="0"/>
              </a:rPr>
              <a:t>When a client applies for a loan, there are four types of decisions that could be taken by the client/company):</a:t>
            </a:r>
          </a:p>
          <a:p>
            <a:r>
              <a:rPr lang="en-US" dirty="0">
                <a:solidFill>
                  <a:srgbClr val="000000"/>
                </a:solidFill>
                <a:latin typeface="Garamond" panose="02020404030301010803" pitchFamily="18" charset="0"/>
              </a:rPr>
              <a:t>Approved: The Company has approved loan Application</a:t>
            </a:r>
          </a:p>
          <a:p>
            <a:r>
              <a:rPr lang="en-US" dirty="0">
                <a:solidFill>
                  <a:srgbClr val="000000"/>
                </a:solidFill>
                <a:latin typeface="Garamond" panose="02020404030301010803" pitchFamily="18" charset="0"/>
              </a:rPr>
              <a:t>Cancelled: The client cancelled the application sometime during approval. Either the client changed her/his mind about the loan or in some cases due to a higher risk of the client he received worse pricing which he did not want.</a:t>
            </a:r>
            <a:endParaRPr lang="en-US" b="0" i="0" dirty="0">
              <a:solidFill>
                <a:srgbClr val="000000"/>
              </a:solidFill>
              <a:effectLst/>
              <a:latin typeface="Garamond" panose="02020404030301010803" pitchFamily="18" charset="0"/>
            </a:endParaRPr>
          </a:p>
        </p:txBody>
      </p:sp>
      <p:sp>
        <p:nvSpPr>
          <p:cNvPr id="6" name="Rectangle 5"/>
          <p:cNvSpPr/>
          <p:nvPr/>
        </p:nvSpPr>
        <p:spPr>
          <a:xfrm>
            <a:off x="737118" y="5002123"/>
            <a:ext cx="10786188" cy="1200329"/>
          </a:xfrm>
          <a:prstGeom prst="rect">
            <a:avLst/>
          </a:prstGeom>
        </p:spPr>
        <p:txBody>
          <a:bodyPr wrap="square">
            <a:spAutoFit/>
          </a:bodyPr>
          <a:lstStyle/>
          <a:p>
            <a:r>
              <a:rPr lang="en-US" dirty="0">
                <a:solidFill>
                  <a:srgbClr val="000000"/>
                </a:solidFill>
                <a:latin typeface="Garamond" panose="02020404030301010803" pitchFamily="18" charset="0"/>
              </a:rPr>
              <a:t>Refused: The company had rejected the loan (because the client does not meet their requirements etc.).</a:t>
            </a:r>
          </a:p>
          <a:p>
            <a:r>
              <a:rPr lang="en-US" dirty="0">
                <a:solidFill>
                  <a:srgbClr val="000000"/>
                </a:solidFill>
                <a:latin typeface="Garamond" panose="02020404030301010803" pitchFamily="18" charset="0"/>
              </a:rPr>
              <a:t>Unused offer: Loan has been cancelled by the client but on different stages of the process.</a:t>
            </a:r>
          </a:p>
          <a:p>
            <a:r>
              <a:rPr lang="en-US" dirty="0">
                <a:solidFill>
                  <a:srgbClr val="000000"/>
                </a:solidFill>
                <a:latin typeface="Garamond" panose="02020404030301010803" pitchFamily="18" charset="0"/>
              </a:rPr>
              <a:t>In this case study, you will use EDA to understand how consumer attributes and loan attributes influence the tendency of default.</a:t>
            </a:r>
            <a:endParaRPr lang="en-US" b="0" i="0" dirty="0">
              <a:solidFill>
                <a:srgbClr val="000000"/>
              </a:solidFill>
              <a:effectLst/>
              <a:latin typeface="Garamond" panose="02020404030301010803" pitchFamily="18" charset="0"/>
            </a:endParaRPr>
          </a:p>
        </p:txBody>
      </p:sp>
    </p:spTree>
    <p:extLst>
      <p:ext uri="{BB962C8B-B14F-4D97-AF65-F5344CB8AC3E}">
        <p14:creationId xmlns:p14="http://schemas.microsoft.com/office/powerpoint/2010/main" val="109929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102" y="783772"/>
            <a:ext cx="10664890" cy="1015663"/>
          </a:xfrm>
          <a:prstGeom prst="rect">
            <a:avLst/>
          </a:prstGeom>
        </p:spPr>
        <p:txBody>
          <a:bodyPr wrap="square">
            <a:spAutoFit/>
          </a:bodyPr>
          <a:lstStyle/>
          <a:p>
            <a:r>
              <a:rPr lang="en-IN" b="1" dirty="0"/>
              <a:t>Hazardous</a:t>
            </a:r>
            <a:r>
              <a:rPr lang="en-IN" dirty="0"/>
              <a:t> </a:t>
            </a:r>
            <a:r>
              <a:rPr lang="en-IN" sz="2400" b="1" dirty="0" smtClean="0"/>
              <a:t>Applicants</a:t>
            </a:r>
            <a:r>
              <a:rPr lang="en-IN" dirty="0" smtClean="0"/>
              <a:t>:</a:t>
            </a:r>
            <a:endParaRPr lang="en-IN" dirty="0"/>
          </a:p>
          <a:p>
            <a:endParaRPr lang="en-IN" dirty="0" smtClean="0"/>
          </a:p>
          <a:p>
            <a:r>
              <a:rPr lang="en-IN" dirty="0" smtClean="0"/>
              <a:t>Following </a:t>
            </a:r>
            <a:r>
              <a:rPr lang="en-IN" dirty="0"/>
              <a:t>are the sorts of candidates with high danger factor implied:</a:t>
            </a:r>
          </a:p>
        </p:txBody>
      </p:sp>
      <p:sp>
        <p:nvSpPr>
          <p:cNvPr id="3" name="Rectangle 2"/>
          <p:cNvSpPr/>
          <p:nvPr/>
        </p:nvSpPr>
        <p:spPr>
          <a:xfrm>
            <a:off x="793102" y="1772816"/>
            <a:ext cx="10599576" cy="2862322"/>
          </a:xfrm>
          <a:prstGeom prst="rect">
            <a:avLst/>
          </a:prstGeom>
        </p:spPr>
        <p:txBody>
          <a:bodyPr wrap="square">
            <a:spAutoFit/>
          </a:bodyPr>
          <a:lstStyle/>
          <a:p>
            <a:pPr marL="285750" indent="-285750">
              <a:buFont typeface="Arial" panose="020B0604020202020204" pitchFamily="34" charset="0"/>
              <a:buChar char="•"/>
            </a:pPr>
            <a:r>
              <a:rPr lang="en-IN" dirty="0"/>
              <a:t>Those who have been in the workforce for less than three </a:t>
            </a:r>
            <a:r>
              <a:rPr lang="en-IN" dirty="0" smtClean="0"/>
              <a:t>years. </a:t>
            </a:r>
            <a:endParaRPr lang="en-IN" dirty="0"/>
          </a:p>
          <a:p>
            <a:pPr marL="285750" indent="-285750">
              <a:buFont typeface="Arial" panose="020B0604020202020204" pitchFamily="34" charset="0"/>
              <a:buChar char="•"/>
            </a:pPr>
            <a:r>
              <a:rPr lang="en-IN" dirty="0"/>
              <a:t>O</a:t>
            </a:r>
            <a:r>
              <a:rPr lang="en-IN" dirty="0" smtClean="0"/>
              <a:t>n average, Men </a:t>
            </a:r>
            <a:r>
              <a:rPr lang="en-IN" dirty="0"/>
              <a:t>with a lower secondary education, in their thirties, earning less than one lakh, and living in a rented </a:t>
            </a:r>
            <a:r>
              <a:rPr lang="en-IN" dirty="0" smtClean="0"/>
              <a:t>apartment</a:t>
            </a:r>
          </a:p>
          <a:p>
            <a:pPr marL="285750" indent="-285750">
              <a:buFont typeface="Arial" panose="020B0604020202020204" pitchFamily="34" charset="0"/>
              <a:buChar char="•"/>
            </a:pPr>
            <a:r>
              <a:rPr lang="en-IN" dirty="0" smtClean="0"/>
              <a:t>Those </a:t>
            </a:r>
            <a:r>
              <a:rPr lang="en-IN" dirty="0"/>
              <a:t>who have a region rating of 3 and a score of less than </a:t>
            </a:r>
            <a:r>
              <a:rPr lang="en-IN" dirty="0" smtClean="0"/>
              <a:t>0.5</a:t>
            </a:r>
          </a:p>
          <a:p>
            <a:pPr marL="285750" indent="-285750">
              <a:buFont typeface="Arial" panose="020B0604020202020204" pitchFamily="34" charset="0"/>
              <a:buChar char="•"/>
            </a:pPr>
            <a:r>
              <a:rPr lang="en-IN" dirty="0" smtClean="0"/>
              <a:t>Unemployed </a:t>
            </a:r>
            <a:r>
              <a:rPr lang="en-IN" dirty="0"/>
              <a:t>people Pensioners under the age of 30 are more likely to face payment </a:t>
            </a:r>
            <a:r>
              <a:rPr lang="en-IN" dirty="0" smtClean="0"/>
              <a:t>difficulties. </a:t>
            </a:r>
          </a:p>
          <a:p>
            <a:pPr marL="285750" indent="-285750">
              <a:buFont typeface="Arial" panose="020B0604020202020204" pitchFamily="34" charset="0"/>
              <a:buChar char="•"/>
            </a:pPr>
            <a:r>
              <a:rPr lang="en-IN" dirty="0" smtClean="0"/>
              <a:t>Lower </a:t>
            </a:r>
            <a:r>
              <a:rPr lang="en-IN" dirty="0"/>
              <a:t>secondary education-Civil Marriage &amp; </a:t>
            </a:r>
            <a:r>
              <a:rPr lang="en-IN" dirty="0" smtClean="0"/>
              <a:t>Singles, People </a:t>
            </a:r>
            <a:r>
              <a:rPr lang="en-IN" dirty="0"/>
              <a:t>who live in rented </a:t>
            </a:r>
            <a:r>
              <a:rPr lang="en-IN" dirty="0" smtClean="0"/>
              <a:t>apartments</a:t>
            </a:r>
          </a:p>
          <a:p>
            <a:pPr marL="285750" indent="-285750">
              <a:buFont typeface="Arial" panose="020B0604020202020204" pitchFamily="34" charset="0"/>
              <a:buChar char="•"/>
            </a:pPr>
            <a:r>
              <a:rPr lang="en-IN" dirty="0" smtClean="0"/>
              <a:t>The </a:t>
            </a:r>
            <a:r>
              <a:rPr lang="en-IN" dirty="0"/>
              <a:t>age group 30 living in rented apartments has a higher risk of </a:t>
            </a:r>
            <a:r>
              <a:rPr lang="en-IN" dirty="0" smtClean="0"/>
              <a:t>exhibiting monetary difficulty</a:t>
            </a:r>
          </a:p>
          <a:p>
            <a:pPr marL="285750" indent="-285750">
              <a:buFont typeface="Arial" panose="020B0604020202020204" pitchFamily="34" charset="0"/>
              <a:buChar char="•"/>
            </a:pPr>
            <a:r>
              <a:rPr lang="en-IN" dirty="0" smtClean="0"/>
              <a:t>Low-skilled workers, </a:t>
            </a:r>
          </a:p>
          <a:p>
            <a:pPr marL="285750" indent="-285750">
              <a:buFont typeface="Arial" panose="020B0604020202020204" pitchFamily="34" charset="0"/>
              <a:buChar char="•"/>
            </a:pPr>
            <a:r>
              <a:rPr lang="en-IN" dirty="0" smtClean="0"/>
              <a:t>Male </a:t>
            </a:r>
            <a:r>
              <a:rPr lang="en-IN" dirty="0"/>
              <a:t>real estate </a:t>
            </a:r>
            <a:r>
              <a:rPr lang="en-IN" dirty="0" smtClean="0"/>
              <a:t>agents</a:t>
            </a:r>
          </a:p>
          <a:p>
            <a:pPr marL="285750" indent="-285750">
              <a:buFont typeface="Arial" panose="020B0604020202020204" pitchFamily="34" charset="0"/>
              <a:buChar char="•"/>
            </a:pPr>
            <a:r>
              <a:rPr lang="en-IN" dirty="0" smtClean="0"/>
              <a:t>Female </a:t>
            </a:r>
            <a:r>
              <a:rPr lang="en-IN" dirty="0"/>
              <a:t>waitresses and bartenders</a:t>
            </a:r>
          </a:p>
        </p:txBody>
      </p:sp>
    </p:spTree>
    <p:extLst>
      <p:ext uri="{BB962C8B-B14F-4D97-AF65-F5344CB8AC3E}">
        <p14:creationId xmlns:p14="http://schemas.microsoft.com/office/powerpoint/2010/main" val="21667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240" y="705048"/>
            <a:ext cx="4279902" cy="400110"/>
          </a:xfrm>
          <a:prstGeom prst="rect">
            <a:avLst/>
          </a:prstGeom>
        </p:spPr>
        <p:txBody>
          <a:bodyPr wrap="square">
            <a:spAutoFit/>
          </a:bodyPr>
          <a:lstStyle/>
          <a:p>
            <a:r>
              <a:rPr lang="en-IN" b="1" dirty="0">
                <a:solidFill>
                  <a:srgbClr val="000000"/>
                </a:solidFill>
              </a:rPr>
              <a:t>Case Study </a:t>
            </a:r>
            <a:r>
              <a:rPr lang="en-IN" sz="2000" b="1" dirty="0" smtClean="0">
                <a:solidFill>
                  <a:srgbClr val="000000"/>
                </a:solidFill>
              </a:rPr>
              <a:t>Summary</a:t>
            </a:r>
            <a:r>
              <a:rPr lang="en-IN" b="1" dirty="0" smtClean="0">
                <a:solidFill>
                  <a:srgbClr val="000000"/>
                </a:solidFill>
              </a:rPr>
              <a:t>:</a:t>
            </a:r>
            <a:endParaRPr lang="en-IN" b="1" i="0" dirty="0">
              <a:solidFill>
                <a:srgbClr val="000000"/>
              </a:solidFill>
              <a:effectLst/>
            </a:endParaRPr>
          </a:p>
        </p:txBody>
      </p:sp>
      <p:sp>
        <p:nvSpPr>
          <p:cNvPr id="3" name="Rectangle 2"/>
          <p:cNvSpPr/>
          <p:nvPr/>
        </p:nvSpPr>
        <p:spPr>
          <a:xfrm>
            <a:off x="945240" y="1097338"/>
            <a:ext cx="2296013" cy="369332"/>
          </a:xfrm>
          <a:prstGeom prst="rect">
            <a:avLst/>
          </a:prstGeom>
        </p:spPr>
        <p:txBody>
          <a:bodyPr wrap="none">
            <a:spAutoFit/>
          </a:bodyPr>
          <a:lstStyle/>
          <a:p>
            <a:r>
              <a:rPr lang="en-IN" sz="1600" b="1" dirty="0" smtClean="0">
                <a:solidFill>
                  <a:srgbClr val="000000"/>
                </a:solidFill>
              </a:rPr>
              <a:t>Defaulters</a:t>
            </a:r>
            <a:r>
              <a:rPr lang="en-IN" b="1" dirty="0" smtClean="0">
                <a:solidFill>
                  <a:srgbClr val="000000"/>
                </a:solidFill>
              </a:rPr>
              <a:t> </a:t>
            </a:r>
            <a:r>
              <a:rPr lang="en-IN" sz="1600" b="1" dirty="0" smtClean="0">
                <a:solidFill>
                  <a:srgbClr val="000000"/>
                </a:solidFill>
              </a:rPr>
              <a:t>demography</a:t>
            </a:r>
            <a:r>
              <a:rPr lang="en-IN" b="1" dirty="0" smtClean="0">
                <a:solidFill>
                  <a:srgbClr val="000000"/>
                </a:solidFill>
              </a:rPr>
              <a:t>:</a:t>
            </a:r>
            <a:endParaRPr lang="en-IN" b="1" i="0" dirty="0">
              <a:solidFill>
                <a:srgbClr val="000000"/>
              </a:solidFill>
              <a:effectLst/>
            </a:endParaRPr>
          </a:p>
        </p:txBody>
      </p:sp>
      <p:sp>
        <p:nvSpPr>
          <p:cNvPr id="4" name="Rectangle 3"/>
          <p:cNvSpPr/>
          <p:nvPr/>
        </p:nvSpPr>
        <p:spPr>
          <a:xfrm>
            <a:off x="945240" y="1466670"/>
            <a:ext cx="10447437" cy="2585323"/>
          </a:xfrm>
          <a:prstGeom prst="rect">
            <a:avLst/>
          </a:prstGeom>
        </p:spPr>
        <p:txBody>
          <a:bodyPr wrap="square">
            <a:spAutoFit/>
          </a:bodyPr>
          <a:lstStyle/>
          <a:p>
            <a:r>
              <a:rPr lang="en-US" dirty="0">
                <a:solidFill>
                  <a:srgbClr val="000000"/>
                </a:solidFill>
              </a:rPr>
              <a:t>All the beneath factors were set up in examination of Application </a:t>
            </a:r>
            <a:r>
              <a:rPr lang="en-US" dirty="0" smtClean="0">
                <a:solidFill>
                  <a:srgbClr val="000000"/>
                </a:solidFill>
              </a:rPr>
              <a:t>data frame </a:t>
            </a:r>
            <a:r>
              <a:rPr lang="en-US" dirty="0">
                <a:solidFill>
                  <a:srgbClr val="000000"/>
                </a:solidFill>
              </a:rPr>
              <a:t>as prompting default. Checked these against the Approved advances which have defaults, and it ends up being right -Medium pay -25-35 years </a:t>
            </a:r>
            <a:r>
              <a:rPr lang="en-US" dirty="0" smtClean="0">
                <a:solidFill>
                  <a:srgbClr val="000000"/>
                </a:solidFill>
              </a:rPr>
              <a:t>olds </a:t>
            </a:r>
            <a:r>
              <a:rPr lang="en-US" dirty="0">
                <a:solidFill>
                  <a:srgbClr val="000000"/>
                </a:solidFill>
              </a:rPr>
              <a:t>, followed by 35-45 years age bunch -Male -Jobless -Workers, Salesman, Drivers -Business type 3 -Own House - No Other IMPORTANT Factors to be thought of -Days last telephone number changed - Lower figure focuses at concern -No of Bureau Hits in the week before. Month and so forth – zero hits is great -Sum pay not correspondingly comparable to Good Bought – Income low and great worth high is a worry -Past applications with Refused, Cancelled, Unused credits likewise have default which involves concern. This shows that the monetary organization had Refused/Cancelled past application however has endorsed the current and is confronting default on these.</a:t>
            </a:r>
            <a:endParaRPr lang="en-IN" dirty="0"/>
          </a:p>
        </p:txBody>
      </p:sp>
      <p:sp>
        <p:nvSpPr>
          <p:cNvPr id="5" name="Rectangle 4"/>
          <p:cNvSpPr/>
          <p:nvPr/>
        </p:nvSpPr>
        <p:spPr>
          <a:xfrm>
            <a:off x="945240" y="4051993"/>
            <a:ext cx="3618683" cy="369332"/>
          </a:xfrm>
          <a:prstGeom prst="rect">
            <a:avLst/>
          </a:prstGeom>
        </p:spPr>
        <p:txBody>
          <a:bodyPr wrap="none">
            <a:spAutoFit/>
          </a:bodyPr>
          <a:lstStyle/>
          <a:p>
            <a:r>
              <a:rPr lang="en-IN" b="1" dirty="0">
                <a:solidFill>
                  <a:srgbClr val="000000"/>
                </a:solidFill>
                <a:latin typeface="+mj-lt"/>
              </a:rPr>
              <a:t>Dependable Applications </a:t>
            </a:r>
            <a:r>
              <a:rPr lang="en-IN" b="1" dirty="0" smtClean="0">
                <a:solidFill>
                  <a:srgbClr val="000000"/>
                </a:solidFill>
                <a:latin typeface="+mj-lt"/>
              </a:rPr>
              <a:t>declined:</a:t>
            </a:r>
            <a:endParaRPr lang="en-IN" b="1" i="0" dirty="0">
              <a:solidFill>
                <a:srgbClr val="000000"/>
              </a:solidFill>
              <a:effectLst/>
              <a:latin typeface="+mj-lt"/>
            </a:endParaRPr>
          </a:p>
        </p:txBody>
      </p:sp>
      <p:sp>
        <p:nvSpPr>
          <p:cNvPr id="6" name="Rectangle 5"/>
          <p:cNvSpPr/>
          <p:nvPr/>
        </p:nvSpPr>
        <p:spPr>
          <a:xfrm>
            <a:off x="945240" y="4348065"/>
            <a:ext cx="10447437" cy="1477328"/>
          </a:xfrm>
          <a:prstGeom prst="rect">
            <a:avLst/>
          </a:prstGeom>
        </p:spPr>
        <p:txBody>
          <a:bodyPr wrap="square">
            <a:spAutoFit/>
          </a:bodyPr>
          <a:lstStyle/>
          <a:p>
            <a:r>
              <a:rPr lang="en-US" dirty="0">
                <a:solidFill>
                  <a:srgbClr val="000000"/>
                </a:solidFill>
              </a:rPr>
              <a:t>Unused applications have lower advance sum. Is this the justification behind no use? -Female candidates ought to be given extra weightage as defaults are lesser. -60% of defaulters are Working candidates. This doesn't mean working candidates should be declined. Appropriate investigation of different boundaries required -Past applications with Refused, </a:t>
            </a:r>
            <a:r>
              <a:rPr lang="en-US" dirty="0" smtClean="0">
                <a:solidFill>
                  <a:srgbClr val="000000"/>
                </a:solidFill>
              </a:rPr>
              <a:t>Cancelled, Unused </a:t>
            </a:r>
            <a:r>
              <a:rPr lang="en-US" dirty="0">
                <a:solidFill>
                  <a:srgbClr val="000000"/>
                </a:solidFill>
              </a:rPr>
              <a:t>advances additionally have situations where installments are coming on schedule in current application. This demonstrates that potentially off-base choices were done in those cases.</a:t>
            </a:r>
            <a:endParaRPr lang="en-IN" dirty="0"/>
          </a:p>
        </p:txBody>
      </p:sp>
    </p:spTree>
    <p:extLst>
      <p:ext uri="{BB962C8B-B14F-4D97-AF65-F5344CB8AC3E}">
        <p14:creationId xmlns:p14="http://schemas.microsoft.com/office/powerpoint/2010/main" val="149125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094" y="979714"/>
            <a:ext cx="10692882" cy="2717154"/>
          </a:xfrm>
          <a:prstGeom prst="rect">
            <a:avLst/>
          </a:prstGeom>
        </p:spPr>
        <p:txBody>
          <a:bodyPr wrap="square">
            <a:spAutoFit/>
          </a:bodyPr>
          <a:lstStyle/>
          <a:p>
            <a:pPr>
              <a:lnSpc>
                <a:spcPct val="80000"/>
              </a:lnSpc>
            </a:pPr>
            <a:r>
              <a:rPr lang="en-US" altLang="en-US" dirty="0">
                <a:cs typeface="Times New Roman" panose="02020603050405020304" pitchFamily="18" charset="0"/>
              </a:rPr>
              <a:t>Customers with the higher rejection ratio and default in the current application (on the lower bottom of graph 1(age group -20 -50 ) are with high risk profiles hence could be rejected the loans if their external credit score is less and income levels are relatively low and credit amount applied is high,</a:t>
            </a:r>
          </a:p>
          <a:p>
            <a:pPr>
              <a:lnSpc>
                <a:spcPct val="80000"/>
              </a:lnSpc>
              <a:spcBef>
                <a:spcPts val="1000"/>
              </a:spcBef>
            </a:pPr>
            <a:r>
              <a:rPr lang="en-US" altLang="en-US" dirty="0">
                <a:cs typeface="Times New Roman" panose="02020603050405020304" pitchFamily="18" charset="0"/>
              </a:rPr>
              <a:t>More than 25% people who have made no default in the current loan have a lower rejection ratio(higher approval ratio, &gt;.75) across all  age groups, They are low risk customers who could be given higher credit loans in future applications. One thing to be mindful here is the number of approved loans a particular customer holding till date,</a:t>
            </a:r>
          </a:p>
          <a:p>
            <a:pPr>
              <a:lnSpc>
                <a:spcPts val="2688"/>
              </a:lnSpc>
              <a:spcBef>
                <a:spcPts val="975"/>
              </a:spcBef>
            </a:pPr>
            <a:r>
              <a:rPr lang="en-US" altLang="en-US" dirty="0">
                <a:cs typeface="Times New Roman" panose="02020603050405020304" pitchFamily="18" charset="0"/>
              </a:rPr>
              <a:t>Customers who had a higher approval ratio but defaulted with the current application could be granted with loans with lesser credit amount since a higher credit amount would attract higher interest charges and that would further stress the customer financially.</a:t>
            </a:r>
            <a:endParaRPr lang="en-US" altLang="en-US" dirty="0">
              <a:cs typeface="Times New Roman" panose="02020603050405020304" pitchFamily="18" charset="0"/>
            </a:endParaRPr>
          </a:p>
        </p:txBody>
      </p:sp>
      <p:sp>
        <p:nvSpPr>
          <p:cNvPr id="3" name="Rectangle 2"/>
          <p:cNvSpPr/>
          <p:nvPr/>
        </p:nvSpPr>
        <p:spPr>
          <a:xfrm>
            <a:off x="821094" y="3696868"/>
            <a:ext cx="10692882" cy="2254463"/>
          </a:xfrm>
          <a:prstGeom prst="rect">
            <a:avLst/>
          </a:prstGeom>
        </p:spPr>
        <p:txBody>
          <a:bodyPr wrap="square">
            <a:spAutoFit/>
          </a:bodyPr>
          <a:lstStyle/>
          <a:p>
            <a:pPr>
              <a:lnSpc>
                <a:spcPts val="3025"/>
              </a:lnSpc>
            </a:pPr>
            <a:r>
              <a:rPr lang="en-US" altLang="en-US" dirty="0">
                <a:cs typeface="Times New Roman" panose="02020603050405020304" pitchFamily="18" charset="0"/>
              </a:rPr>
              <a:t>Males exhibited more payment difficulty although there were more female applicants,</a:t>
            </a:r>
          </a:p>
          <a:p>
            <a:pPr>
              <a:spcBef>
                <a:spcPts val="625"/>
              </a:spcBef>
            </a:pPr>
            <a:r>
              <a:rPr lang="en-US" altLang="en-US" dirty="0">
                <a:cs typeface="Times New Roman" panose="02020603050405020304" pitchFamily="18" charset="0"/>
              </a:rPr>
              <a:t>Low skilled </a:t>
            </a:r>
            <a:r>
              <a:rPr lang="en-US" altLang="en-US" dirty="0" smtClean="0">
                <a:cs typeface="Times New Roman" panose="02020603050405020304" pitchFamily="18" charset="0"/>
              </a:rPr>
              <a:t>labors </a:t>
            </a:r>
            <a:r>
              <a:rPr lang="en-US" altLang="en-US" dirty="0">
                <a:cs typeface="Times New Roman" panose="02020603050405020304" pitchFamily="18" charset="0"/>
              </a:rPr>
              <a:t>are more likely to payment default,</a:t>
            </a:r>
          </a:p>
          <a:p>
            <a:pPr>
              <a:lnSpc>
                <a:spcPts val="3025"/>
              </a:lnSpc>
              <a:spcBef>
                <a:spcPts val="1050"/>
              </a:spcBef>
            </a:pPr>
            <a:r>
              <a:rPr lang="en-US" altLang="en-US" dirty="0">
                <a:cs typeface="Times New Roman" panose="02020603050405020304" pitchFamily="18" charset="0"/>
              </a:rPr>
              <a:t>As expected unemployed and lower income group exhibited higher payment default tendency.</a:t>
            </a:r>
          </a:p>
          <a:p>
            <a:pPr>
              <a:lnSpc>
                <a:spcPts val="3200"/>
              </a:lnSpc>
              <a:spcBef>
                <a:spcPts val="613"/>
              </a:spcBef>
            </a:pPr>
            <a:r>
              <a:rPr lang="en-US" altLang="en-US" dirty="0">
                <a:cs typeface="Times New Roman" panose="02020603050405020304" pitchFamily="18" charset="0"/>
              </a:rPr>
              <a:t>As the employment years of a person is more he is less likely to make</a:t>
            </a:r>
          </a:p>
          <a:p>
            <a:pPr>
              <a:lnSpc>
                <a:spcPts val="3175"/>
              </a:lnSpc>
            </a:pPr>
            <a:r>
              <a:rPr lang="en-US" altLang="en-US" dirty="0">
                <a:cs typeface="Times New Roman" panose="02020603050405020304" pitchFamily="18" charset="0"/>
              </a:rPr>
              <a:t>default,</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57292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747" y="867747"/>
            <a:ext cx="10403633" cy="369332"/>
          </a:xfrm>
          <a:prstGeom prst="rect">
            <a:avLst/>
          </a:prstGeom>
        </p:spPr>
        <p:txBody>
          <a:bodyPr wrap="square">
            <a:spAutoFit/>
          </a:bodyPr>
          <a:lstStyle/>
          <a:p>
            <a:r>
              <a:rPr lang="en-IN" b="1" dirty="0">
                <a:latin typeface="+mj-lt"/>
              </a:rPr>
              <a:t>Steps involved in EDA</a:t>
            </a:r>
            <a:r>
              <a:rPr lang="en-IN" dirty="0" smtClean="0"/>
              <a:t>:</a:t>
            </a:r>
          </a:p>
        </p:txBody>
      </p:sp>
      <p:sp>
        <p:nvSpPr>
          <p:cNvPr id="3" name="Rectangle 2"/>
          <p:cNvSpPr/>
          <p:nvPr/>
        </p:nvSpPr>
        <p:spPr>
          <a:xfrm>
            <a:off x="867747" y="1337568"/>
            <a:ext cx="10273004" cy="2031325"/>
          </a:xfrm>
          <a:prstGeom prst="rect">
            <a:avLst/>
          </a:prstGeom>
        </p:spPr>
        <p:txBody>
          <a:bodyPr wrap="square">
            <a:spAutoFit/>
          </a:bodyPr>
          <a:lstStyle/>
          <a:p>
            <a:pPr marL="285750" indent="-285750">
              <a:buFont typeface="Arial" panose="020B0604020202020204" pitchFamily="34" charset="0"/>
              <a:buChar char="•"/>
            </a:pPr>
            <a:r>
              <a:rPr lang="en-IN" dirty="0"/>
              <a:t>Data sourcing and comprehension.</a:t>
            </a:r>
          </a:p>
          <a:p>
            <a:pPr marL="285750" indent="-285750">
              <a:buFont typeface="Arial" panose="020B0604020202020204" pitchFamily="34" charset="0"/>
              <a:buChar char="•"/>
            </a:pPr>
            <a:r>
              <a:rPr lang="en-IN" dirty="0"/>
              <a:t>Inspect for issues with data quality and binning.</a:t>
            </a:r>
          </a:p>
          <a:p>
            <a:pPr marL="285750" indent="-285750">
              <a:buFont typeface="Arial" panose="020B0604020202020204" pitchFamily="34" charset="0"/>
              <a:buChar char="•"/>
            </a:pPr>
            <a:r>
              <a:rPr lang="en-IN" dirty="0"/>
              <a:t> Examine the data for imbalance and univariate, segmented univariate and bivariate analysis, as well as correlation.</a:t>
            </a:r>
          </a:p>
          <a:p>
            <a:pPr marL="285750" indent="-285750">
              <a:buFont typeface="Arial" panose="020B0604020202020204" pitchFamily="34" charset="0"/>
              <a:buChar char="•"/>
            </a:pPr>
            <a:r>
              <a:rPr lang="en-IN" dirty="0"/>
              <a:t> Application data merging with previous application data.</a:t>
            </a:r>
          </a:p>
          <a:p>
            <a:pPr marL="285750" indent="-285750">
              <a:buFont typeface="Arial" panose="020B0604020202020204" pitchFamily="34" charset="0"/>
              <a:buChar char="•"/>
            </a:pPr>
            <a:r>
              <a:rPr lang="en-IN" dirty="0"/>
              <a:t> Data analysis using univariate, segmented univariate, and bivariate analysis, as well as correlation.</a:t>
            </a:r>
          </a:p>
          <a:p>
            <a:pPr marL="285750" indent="-285750">
              <a:buFont typeface="Arial" panose="020B0604020202020204" pitchFamily="34" charset="0"/>
              <a:buChar char="•"/>
            </a:pPr>
            <a:r>
              <a:rPr lang="en-IN" dirty="0"/>
              <a:t> Suggestions and Risks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529" y="3469382"/>
            <a:ext cx="4872426" cy="2464041"/>
          </a:xfrm>
          <a:prstGeom prst="rect">
            <a:avLst/>
          </a:prstGeom>
        </p:spPr>
      </p:pic>
    </p:spTree>
    <p:extLst>
      <p:ext uri="{BB962C8B-B14F-4D97-AF65-F5344CB8AC3E}">
        <p14:creationId xmlns:p14="http://schemas.microsoft.com/office/powerpoint/2010/main" val="220513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433" y="783771"/>
            <a:ext cx="10748865" cy="369332"/>
          </a:xfrm>
          <a:prstGeom prst="rect">
            <a:avLst/>
          </a:prstGeom>
        </p:spPr>
        <p:txBody>
          <a:bodyPr wrap="square">
            <a:spAutoFit/>
          </a:bodyPr>
          <a:lstStyle/>
          <a:p>
            <a:r>
              <a:rPr lang="en-IN" b="1" dirty="0">
                <a:latin typeface="+mj-lt"/>
              </a:rPr>
              <a:t>The percentage of the imbalance in relation to the defaulter and the repayer</a:t>
            </a:r>
            <a:r>
              <a:rPr lang="en-IN" dirty="0"/>
              <a:t>.</a:t>
            </a:r>
          </a:p>
        </p:txBody>
      </p:sp>
      <p:sp>
        <p:nvSpPr>
          <p:cNvPr id="3" name="Rectangle 2"/>
          <p:cNvSpPr/>
          <p:nvPr/>
        </p:nvSpPr>
        <p:spPr>
          <a:xfrm>
            <a:off x="802433" y="1228725"/>
            <a:ext cx="10748865" cy="923330"/>
          </a:xfrm>
          <a:prstGeom prst="rect">
            <a:avLst/>
          </a:prstGeom>
        </p:spPr>
        <p:txBody>
          <a:bodyPr wrap="square">
            <a:spAutoFit/>
          </a:bodyPr>
          <a:lstStyle/>
          <a:p>
            <a:pPr marL="285750" indent="-285750">
              <a:buFont typeface="Arial" panose="020B0604020202020204" pitchFamily="34" charset="0"/>
              <a:buChar char="•"/>
            </a:pPr>
            <a:r>
              <a:rPr lang="en-IN" dirty="0"/>
              <a:t>The repayment rate is 91.93 percent</a:t>
            </a:r>
            <a:r>
              <a:rPr lang="en-IN" dirty="0" smtClean="0"/>
              <a:t>.</a:t>
            </a:r>
          </a:p>
          <a:p>
            <a:pPr marL="285750" indent="-285750">
              <a:buFont typeface="Arial" panose="020B0604020202020204" pitchFamily="34" charset="0"/>
              <a:buChar char="•"/>
            </a:pPr>
            <a:r>
              <a:rPr lang="en-IN" dirty="0" smtClean="0"/>
              <a:t> </a:t>
            </a:r>
            <a:r>
              <a:rPr lang="en-IN" dirty="0"/>
              <a:t>The defaulter rate is 8.07 </a:t>
            </a:r>
            <a:r>
              <a:rPr lang="en-IN" dirty="0" smtClean="0"/>
              <a:t>percent. </a:t>
            </a:r>
          </a:p>
          <a:p>
            <a:pPr marL="285750" indent="-285750">
              <a:buFont typeface="Arial" panose="020B0604020202020204" pitchFamily="34" charset="0"/>
              <a:buChar char="•"/>
            </a:pPr>
            <a:r>
              <a:rPr lang="en-IN" dirty="0" smtClean="0"/>
              <a:t>Imbalance </a:t>
            </a:r>
            <a:r>
              <a:rPr lang="en-IN" dirty="0"/>
              <a:t>The ratio between the repayer and the defaulter is 11.39/1. (approx.)</a:t>
            </a:r>
          </a:p>
        </p:txBody>
      </p:sp>
      <p:sp>
        <p:nvSpPr>
          <p:cNvPr id="4" name="AutoShape 2" descr="data:image/png;base64,iVBORw0KGgoAAAANSUhEUgAAA9IAAAGdCAYAAAD+AktOAAAAOXRFWHRTb2Z0d2FyZQBNYXRwbG90bGliIHZlcnNpb24zLjMuNCwgaHR0cHM6Ly9tYXRwbG90bGliLm9yZy8QVMy6AAAACXBIWXMAAAsTAAALEwEAmpwYAAA7VElEQVR4nO3dd9gsZX3/8feHA6IUEaWDcrCCFSz8NDGKYm+gYo9CNKLGaNQYNdEoxpbYk9jFeCzYe4k1iqhRERAQoohSBOkCSpX2/f0xszzLw+4+M+c8e559znm/rmuu3Z2Ze/a7s/fs7nfve+5JVSFJkiRJkrrZYKkDkCRJkiRpOTGRliRJkiSpBxNpSZIkSZJ6MJGWJEmSJKkHE2lJkiRJknowkZYkSZIkqQcTaWk9kuSgJNVOK5c4hlOW4vnbGAb74IClimE5SnLo0L4bni5PclqSLyTZL0lGlF05tP5eaz/6fpIcMIh3qWNZDEle2b6et49YtmrM+3pFkrOTfCfJC5JstgShq4MkOye5pn3f/r1n2f9ty52WZKq/C4ePq3nTpUnOTHJcko8meV6SbacZy7y4HpLk60nOTXJ1G9PRa+v5FzL02btqqWPpIsn72nhfvNSxSNNkIi1JWlMbAzsB+wCfBr6W5EZrM4Akp7Q/3A5aYL1B0njo2ols6SXZGngx8CfgjT2KbgRsA9wPeBtwbJLbLH6EWlNVdSrw/fbhE5Ks6FIuyS7AvdqHh1TVNdOIr4MbAdsBdwCeAvwHcFp7vG45zSdOsi/wNeDBwFYss9/GM/qn3xuAq4B/THKTJY5Fmppl9WEhSZoJvwU2H5q2AR4BHNMufzDQq1VMU/VKmvfp4Ko6Y4F1h9/XHYAHAIe1y3YBPjftVkutto+2t9vSvG9d/OWI8mvLw5irazehqV97Af8MnELzR87+NH/g3G6KcbysvT0e2BPYso3pXmNLaKKqOpmmPt0UeOkShyNNjV+GkqS+qqouHprOraqv0rRcnteu8/QkOyxhjGukqlZVVarqet3Ul5MkWwHPbB++Y6H1572vZ1bV/9C8r0e2q9wReOB0otUa+jRNrwNoWnW7eHJ7e3RVHbf4IU102VBd+0NVnVJV36uq1wK3Bl7XrrcT8KUkN55SHHdqb99fVT+tqgvbmC6b0vOtLwafN89LsvmSRiJNiYm0JGlRVNUFzP14WgHcdwnDUeNpNF3vf1ZVv1ydDbTdfd88NOveixGYFldVXQh8pX346CSbTFo/yd2BXduHH5liaL1V1dVV9QqaUwoAbgv83ZSebrCf/jCl7a+XqupI4ERgU+CJSxyONBUm0pKuNTwIV5INkjw3yRFJ/pjkvHYwlnvNK/PAJP+d5KwklyU5Oskzxz3HiOfcI8knkvyuHbTq5CT/3p7XOa7MVkn2T/KZdv3L28FqfpPkg0n2WIN9cMMkD28HSzkuycXtoEtnJPlSez7dpPLXOVc3yeOTfC/JBW2MP0vy/IXOYUzjcUk+1w4CdHk7EM5RSd6c5K4Tyt4tyQfa/XFp+/4dlWbAqWm16gwcP3R/p76Fk9w/yaeSnJ7kT0l+n+Swti5uNGL9Ve25gTu3s16V6w9ktNfgPEKarqIA9x2x3kFD2x173mHmDZyWZOMkL01ybJJLklyY5H+SPLTD631Akq+1r/OSJMe379Mm7bbXdHDAZ7S3H1vN8gMnDN3fZtxKSXZI8m9Jjknyh/Yz4ddJ3p3klhPKXXvctHX/GUl+1O7Li5L8OMlfJ9cfyG5oG3dK8oq2vpyb5Mr2uPtJO/8mI8rcsF2nkrxq0g5IcqP2NY1dd3WOvRH1adN2/WPa8pVk90mxDRkkxJvRjFkwyaDV+mrg4yPiumWS/0zyf23dvLw9Lo9M8xl9v44xrYmXA+e395+fZMNRKyVZkeTpSb6RZoC8wUB5X0ny6BHrX3tsDc3+4LzPg5VD6986yYuSfCvNoGhXtHXhmLa+bz/uBaTjAJtDz3vApPWG1l/Zxv/BEdsYTIeOKbt3ko8l+W37vl7YHm8vSLLxmDLX+TxKsnWSNyX5ZVs/asQxNqhXf93lNUnLTlU5OTmtJxNwEFDttHLE8sGyZwJfH3o8PP0JeEi7/j+PWaeA1y8Qwyk0P/QuH1P+bOD2Y7bxswnPWzSDnDx7wn4YrHfAiGVvW2DbRfNjNWO2fUq7zkHAuyds45AJ8W1NM3DQpBhOGVEuwL8B10wodyqw22rWn0PHPffQOo8eeq6XDM1fOTR/rxHlNgDeucBrPhrYfl65VR3er72AAzqsd9DQdq9df0Ssw6/lkcBPJmzzwAn76hUTyh0L7Dv0+HrHa4f3a7eh8neasN61+3DCOncd2ta/jllnP+CSCa/pMuCxHY6bj0/YxueADUeUv0uH9/dk4DYjyr6rXf4bxhzX7XpPade7Zv77wRoce/Pq037AL0aU3b3je74RzekVBXxlwnorgDPb9b4xYvnewKUL7M+jV6NOHjBU/nqfA2PKDH8u3H3E8h2BoxaI9RBgo6Eye3WoLyvbdbfosO55wD3HxH8QC3xutusNtnXAiGWHtstWjak346ZD523nBjTfX5PKHMO8z9kR++xBwO9GlL3JvDJ/NrTs5n3ri5PTrE+2SEsa5Z9ovjRfDtyGZiTTRwKn03wRvzfJfsC/0PwbfjfgZsDdgR+023hpkjtMeI4taH7Anww8iqaV65Y0A79c3j7+ckaP/vw7mi7ED6M5v23rtuzDaf4AWAG8IxNabSe4GPgkTVe0u9EMuLQj8OfAe2iS9L8EnrfAdp4GPItm9Nm70OyfuwHfbpc/OcnD5xdKckPgGzTdZws4uH3urWlGtd2L5gf72SOe89XAS2h+1K9qy23VvoYn0+zrWwBfyfTOWdtt6P5CA1sNewXwN+39bwH3oYl9N5rXezXNfvxyrtsy/SyagYF+2z5+A9cdMGtzmj8lPtreP6Rd7wcj1nt9j3gH/p2me+wLaergVjT18qR2+duSXK8FN8mjgNe0D48GHkLzHt8K+Eea4+4tqxHPsL9oby8F/m8NtzU82NMv5i9M8gCa42YTmv39KJp6txVNUnYocEPgY5ncY2R/mmNvFbBHW/6ewBfb5Y9mbr8NK+DHNKOT35tmP25F8/nwfJr6sRL4xIhW7f9qb2/J3D4bFxvA96rqlHnLFuvYeztwc5oBmm5DUyfuT8djqaquBD7VPnxwmnPkR9mb5vME5g0ylmYwuQ/SjKT9a5o/EG5N8xl2e5q6+g7gnC4xLYL/Hbp/z+EFSTal+bzYA/g9zXG4K80gV7enOaavpnkPXjdU9PvMHfcDz+a6nwenDi07FngVzefv7Wj2xW7AX9EcWzcDPt3Gs7ac2sb57KF58z/T5veKeT/N99dVNH8a350m9p1pPkvPA+4MfDaTe039F82fNs9uy25L8xvh8nnrHdU+FzSf6dK6ZakzeScnp7U30b1FuoB9Ryy//9DyK4G3jFjnpjTnmhUjWq7mxfBbYKsR6zxmaJ1/WI3X+bG27EfHLB/7z3+HbR/Ylj2NEa1XzLWsFfDiEctv1JYt4FMjlg+3Uv7VhDg2nPd4V5ofjAW8fEyZ7YCz2nVeuhqv/VAmtKzQdCcdtFJcA9xiaNnKode117xy2wNXtMu+BqwYse3nDJW/Xm+Dof1+0AKvYRUjWmpGrHfA4PlGLBt+LVcyoiWKJoEbrPM3I5af0C47AbjxiOWPHSo/8njt8H4NWp5+0HGfXO+1tss3AI5gruVtk/l1keZHfdH8kbXBiG2sAP5n8B4vcNy8a8Ty0CTTg32+Q899sR1NF+ECHjBi+THtsg+MKb/j0PG1/7xla3TszatP1wB7932v523vXpPqXrvOh9rlFwObzVt256Hyd16TWEY87wFD296rY5k9h8q8bt6y17fzLwJut8BzXgnsNGL5an8ftOU3pTkXuIC/HrH8IKbQIj1qny6w/QcNPcdTxqxze+Z6Ijxh3rK9hspfxpgeYyO2Oegt8N7FrEtOTrMw2SItaZTDquoL82dW1XeAc9uHl9P8Qz9/nfNpWgig+QE0yWur6rz5M6vqc8xdcueAbiFfx6CFZe/VKNt12zvRDIAzzqnAW+fPrGYk2M+0D+8xvKxtKXtu+/C/q+qD4zZeVVfNm/VcmoTnl4xpWa2qs5gbDOzJo9ZZHe15pn9B05I+GKn7k1X12wnFhv0lTesGwPOr6ur5K1TVu5m7vNYz5i9fQp+oqh/Pn1lVP6dpaYbrv8/3ZK7uHFRVfxxR/rPAD9cwttu3tydNXOu6sW02NG2fZG/guzS9KS6l6Zp96bxi+9C0thbw9BpxLeL2PR18Xjw4yU3HhHAZTYv8/PJF09pYNIl711GpB+XPYq43yKjPhcGx9riMHqTrqTTH18XMHb8Di3nsfbWakdJXW1X9iKabOozYT20vn8F5w5+vqovnrTLcEtmnV8m0DA8Cdm29ac+XHrTGvq6qTmCEqlpF07K+IfC4xQ6uqi4BPt8+nMZ3zmIZ9KL6RlUdMmqFqvo/5sZTmFRPD27X7WLw+TOph5q0LJlISxrlmxOWndze/njED7CBwY+47cYsH/jihGWDHya7Jdly/sIkd07yzqEBea4ZGjzmq4PnX50uzEm2TfKqJD9MMwjUlUPbvmRo1UmJ9LdHJRStE9vbbefNvz1z+6zvKLr3b2+/B2w6LyG6dmKui+8dk9yg53MM7Dw8oA1N8nMYzflw0HSxffbY0tc3GAX62Ko6ccJ6gwRmj7XchXKSb0xYNu59Huyn4bo6ypdWN6jWYMC+C3qUuWhoOoMm+bwPTYv0bavqeyPKDOreL4A/Tqh7g0QnNOdcj3JoVY0cPbmqTqLpYgtN1+nrSDNA4pOSfKEdROmyefV0kESNOm4/StMrYnOaHjHzPa29/XSbOA1bzGPva2Pm9zX4w+/Pcv1B3vZhrkvzqGtHn8BcF90PJrnVIsW0uoa74tfQ/T1orvkM8INx+73d94N6c7fVDiJ5WJqBMX8zNLjWoG79Q7vapO+EJdN2075v+/B7C+yrwWXQJu2rPvV08Pkz7jQDadkaOfqhpPXeWROWXdZjnVHnNw9cUFWjzvMdGFyqJzStXdcmA0leBLyR67acjLMFTVLQSZL70iTx10vex2x7nDMnLBu06M3fP8M/WI+hn8EPuGe100I2oDk3blKcffyRpgvfx2i6H17Zo+zO7e1CLRyDEcFX0HS1/VWvCKdjdd7nwes9a1Rr9JCRLWw9DH649kmkx7k7zWkHzxmxbHD+9O3pfqyNG5V/oUt0/ZLmXPmdh2e2f5h9hW7nYV7vuK2q85J8maZL/f4MJZhJ9mTu3P9VI7a3mMfeySPmrY6PMtcD4MnAa4eW/WV7O9xKf62qujTJK2guefYI4BFJjqc5r/h7wLeq6veLFGcXw+/XcF0ePm//+x23NfZqEOO0Ld+HAI/vsPqk74SltD1zf568nm7jQUzaV33q6WDU9d77Xpp1tkhLGuV6XWtXc52xl6rhui27owy3dm927QaTe9MMwrSCZvTu/YE70nxJDwZYGR7Eq/Mfhu2lOz5Lk0SfRTNw0Z40P0K2aLc9fAmbSdvusn/mG24975P8b7pALOOMvMxJB7/lugPa3KCqtqiq+1XV+3sm0TD3/o7r4TAwvE+mNVhaX6tzHAxa0/scA2tFVWUw0Qz4tx9zf1g8O8mBI4qtTvIwru513SebzZv/NpokumgG6HsIsAtNV+BBPR10WR13rAwGHbt/kpsPzd+/vT2JeQnbFI69y8bM76Wqfk3TMwSGune3g489qH348VGnUbTl30LTgn9EO+sONL1MPg6cmeSjSRbqcbRYbjN0f/jPh8Wsd5O8jLkk+rM0LfqDwdcGdetf2+Wz2kC1OvtqUo+lRamn0nI3qwe8pHXfQl1zh38oDycUgy7DJwF/VlXzRwllDbos70fz4+hq4H5Vdb3WsRHXyVxMq5soXkYzSNEGwAur6u2LGdQINaFb/+oYlxzNN7y88x8NM2iQLPY5BlbHeTQjQI87H3miqjqXZvTe/6U533sb4I1JPl1Vwy2Dg9fzxarad/XDBbrvk2vrX5vMDlpZ31BVLx9VsMPpAN+gGSxvR5pzol/ffpY8sV2+qj1Xe9jaPvb6+AjNKNe7JrlrVR0FPIG58Qgmnj5SVZ8BPtMmzH9OM6L5I2lGN38KcK8ku1fVtI/Few3d/9HQ/eE/Xbasqgun9PyDXgYfr6qR5w1n9NUlBubXmVHlp/17fHhfPXrUGChTNPj8OXfiWtIyZIu0pKWyZUZcFmjIru1tMXdpI2hGlAX40qgkunXH1YxpsO2fj0qi13DbXfx6RCwLas/FHlyqZdKlhWbVKe3tbpNWYm6wmqtpEp7lavBebZfkxhPWW9PzLQc/XLucpjBWVZ1J0zsDmpatv5+3ymAwocWoe7t2XD58aaLbMdfS+CnGm3jstq2zH24fDlqhH0mTCNTQsuEys3zsfZJmpGqYa5Ue3B5fVT/rspGqOquqPltVL6BpiX1Ru+iWzP2BMRVpLgc4+CPjXOYG8IPrDqI3lX3fDoq3U/vwkxNWnVS3Bt9Tk5Lt7fvEtRrOGIpjbdfTweePibTWOSbSkpbSvh2W/WJe69fgB/PI86Pbka+fOGpZBxO33Vq00a5H+AVzXRef2rPsYKT0fabcaj4Ng2uP3znJrSest197+7MRAz4NEoaFzpvvut40Da6LG5prTo/zqDV8nsE554sxWNQhQ9v72yTDXUUHde8WSe63hs+z17xtXyvJLsz9wTQ8ovlwd91xnwt70m0/DLp33zbJvZhLqL9bVaeOKTOTx157HvNgUKgntcfWoHV31CBjXbZZVfU25kbSXuiPjzX1GuZaNP99Xlf0HzPXM+WAKT1/l7q1I3MDeY0yGE9k6wn144H9Q7vWtafSZMy1n6vqCuauhPGUtdACPmww2N3xE9eSliETaUlL6RVJbjZ/ZpLHMPfDZNW8xYNBTh40pgv3S1j9y2wMtr3rqIQuyZ8Dz1zNbS+o7Tb6zvbhw5M8bdy6I34I/QdNF9MtgIOTbHT9UteWXTEDI/EO+yjNj8EAb09yve+mJM8Cdm8ffmDENgaDHy3UstN1vWn6CXMjer+qHSn3OpLsy9xo5qtrcD7v7mv6w7lteX1N+3AL4G+HFn+W5troAO9NMn+U8utIcrsJi28EvGFEmdCcBx3gKprEfuCUofuPHFF2E+Bdk2IaaM8tHuy3fwAe2t5fNaHYLB97g+7b2wPvb+8X191/15Fkx0nd4NueRINTT6Yy6Fi7nw5irvfDCTT7+Vptcjh4X5+aZD8mSLJNRlwBYgHnMtctelTdWgG8h8mnSv50sDrwpBHb2BL4555xDRt+DyZ9rr2tvb0V8Jb2mBopycZJdh63vKu2R8Gd2oddB4STlg0TaUlL5UKaH2PfT/LIJFsnWZnkJcz9yDuJucRy4NPt7e2ALyb5f0m2Sns5LJpBX36xmjF9juYH8UbAV5M8Isl2SXZJ8mLg68wlQNPyZppB1KC59Mx7k9wzyc3aH4L3TvJa5lpxAaiq44FXtw8fC/wozaWAdk5ykyQ3T7J3ktfRdCF/4ZRfR2ftNXYHSdrDafb9vdvXfLskr2euHhzJ6ET6qPZ2n/Z13jjJhu2UEevdKsmz2no3WG+tfCe2f5i8tH24K83laB7Uvt7BMfAxelz/eYzBD9cbsTinJHyKuWPr79oEdZDQHEDT5f42wM+SvCDJbm3d2649Tl+Y5Mdc/zrMw04BnpPkg0nukuSmbWvy52kGeQJ4c1Vde33jtuv54Hj4pyT/lOTW7Xv7sHbZHnQf5X3QKv1omgTpIpo/C0aa8WPvy8y1Hu/V3n6vqk4bvTrQtI6e3n727JvkVu3r2DnJY2lG+t6A5g+Nsfulgxtl7rJLWyS5RZL7JPknmvfqVTTJ52+BR445F/s1wM/b9T6Z5H3tNrZp686uSZ6Y5BCautXrT4yquoq5SzEekOTNbb2+WZK9aM6rfwQTvnPa6y0PBm17c5JnprnE4rbt/vwRzffO6jp6qPxBbX3bqP1Mu7aFuqq+ztz10p8PfDvJPu0fJzdpP3seluRtNKcrLMY1t/dg7k+GwyatKC1LVeXk5LSeTMBBNK0RBawcsXyw7IAJ2zi0XWdVh+c5ZdIymu7bfxp63uHpbOD2I8qvoEloR5Upmi6fD1/d10lziZ9x2z6D5hI/k8qf0i47aML+OWCwjTHLt6H5cTUujnH7Nm38Vy1QtoC3rEb9OXTcc3cou3LoufcasXwDmmR5UsxHA9uP2f6daa4DPKrcXkPr3Yim58Go9Q4aWm/se7TQaxlab1W7zqFjlr9qwmv9Oc31jAePd1rNY/74tvxLO8Q5sj7OW/fJQzG9YN6yh9FcnmihunfkpOMG+MSEsp8HNhxR/o4TnvsamvN6J74fQ9valCZ5HpQ/uMN+We1jr2t9Wt2JpiV6+PmfvsD6B3R4DVcCz1yNWLpsezD9iSbxu8kC29yWJklbaHvXAHcZUX6w/IAx29+BJpkft923M+E7r93G3WguETiq/Jlt/R0bBwt87zL+mDl03nobsfDn7GB63ryyew0tW9nx/X5Vu/7hi12vnZxmYbJFWtKSqWbk0D+jaWU+iyYROgX4T+BO1fyTP7/M1TRd7P6R5pzNP9G0uBxB0w1wLxa+hM6kmF5L80/8D9rtXErTrfAtwB6jYlpsVXUOzSi5fwn8N82fCle2t0cCb2LE+eXVeC3NoF1vB46l+fF2NU2ScSTw1nbbL55ffilV1TVV9Vxgb5oWyzNoXvMFNC2rfwvco5rWx1Hlj6V5779IU5euGrPeZTSjD7+fpsX3T4v6QnqoqlcDD6Zp1bqQZgToX9K0st2LoXMfWf1Ryg9ub6/XpXQ1fYK561v/fYZOr6iq/6a55NQ/0hw/v6epexfTtNh9mKbe/vkCz/EkmtH5D6epv5e0958JPKaaVsLrqKrjaK51/RGa9/9KmgTlC8D9q+qtXV9gNeffDw9atqpDmVk+9oZH576cyT0CoHntj6TpSn04cDrN/ryE5jP3XcCdq+r9Y7fQ35+Ac9rtH0LTYnrzqvqrWmA07qo6m+ZUoEfTfJec1m7vCppBCb8J/B1wi6o6pm9g1fR+uAfN6z6NZl+c0273MdUMwrbQNo6kuZTiJ9qyg++6d9B8rxzXN655DqBJ5o9l7vr1o+K4sv2cvRvwXppj+WKaz8vzaP7AfW0b03+uYUwwN6bIwRPXkpapVNVSxyBJkuZJ8gKa8xovArao1fjCTjMGwe9oBk26w9r4I2h1JDkF2Bl4dVUdtLTRQJJ3AM8Ffl1Vt1lofUnXleSuNH8gXULTk2g5X7JQGskWaUmSZtNgcKOjVieJBqhm5Ob3tQ+fuyhRreOSbMxcC/6qJQxFWs4GAxK+wyRa6yoTaUmSlkCaa9SOW/ZY4P7tw0+PW6+j19C0aj8jyQ5ruK31wZNpLrl0FXODM0nqKMlKmks4nk8zAKi0TjKRliRpafwwybvbEZ23a0cZvmuSN9GcSwnNwGir1uRJqupcmvPqN2ZutHANSXO5pRsmuS9zl9/6eA2NDi6ps3+kGa37DQud4y4tZ54jLUnSEhg6L3icM4GHtAOprdOW+hzpEe/FBTQDap2+tmORJC0PtkhLkrQ0ngO8BziGuZHZL6AZKfmfgd3WhyR6xpwPfBX4C5NoSdIktkhLkiRJktSDLdKSJEmSJPVgIi1JkiRJUg8m0pIkSZIk9WAiLUmSJElSDybSkiRJkiT1YCItSZIkSVIPJtKSJEmSJPVgIi1JkiRJUg8m0pIkSZIk9WAiLUmSJElSDybSkiRJkiT1YCItSZIkSVIPGy51AMvVVlttVStXrlzqMCRJkiRJU3DkkUeeV1Vbj1pmIr2aVq5cyRFHHLHUYUiSJEmSpiDJqeOW2bVbkiRJkqQeTKQlSZIkSerBRFqSJEmSpB5MpCVJkiRJ6sFEWpIkSZKkHkykJUmSJEnqwURakiRJkqQeTKQlSZIkSerBRFqSJEmSpB5MpCVJkiRJ6sFEWpIkSZKkHkykJUmSJEnqwURakiRJkqQeTKQlSZIkSephw6UOYLn6+c+vYJddTlnqMCRJkiRp2Tj55JVLHcKisEV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TKQlSZIkSerBRFqSJEmSpB5MpCVJkiRJ6sFEWpIkSZKkHkykJUmSJEnqwURakiRJkqQeNlzKJ09yNfDzNo6TgadW1YVLGZMkSZIkSZMsdYv0ZVW1e1XdETgfeO4Sx3OtJCuWOgZJkiRJ0uxZ6kR62I+AHQGS3CrJ15McmeT7SXZt569K8p523q+SPKKdv7Kdd1Q7/Vk7/yNJ9hk8QZJDkjwqyYokb0ry0yTHJnlWu3yvJN9N8jGalnJJkiRJkq5jSbt2D7Stv3sDH2hnvQ94dlWdmOT/Ae8C7t8uWwncF7gV8N0ktwbOAR5YVZcnuQ3wceDuwMHAC4EvJtkC+DNgf+AZwB+q6h5JNgZ+mOSb7fb3BO5YVSePiPNA4ECAFSt2WMxdIEmSJElaJpY6kb5RkqNpkuMjgW8l2Ywm4f10ksF6Gw+V+VRVXQOcmOQkYFea86vfkWR34GrgtgBV9b0k70yyDfAY4LNVdVWSBwF3TrJfu80tgNsAVwCHj0qi2+29jybJZ+ON71yL8PolSZIkScvMUifSl1XV7m1r8VdozpFeBVxYVbuPKTM/gS2aVuezgbvQdFe/fGj5R4CnAE8Ent7OC/C8qvrG8IaS7AVcsnovRZIkSZK0PpiJc6Sr6g/A84EXA5cBJyd5HEAadxla/XFJNkhyK+CWwAk0Lcpnti3VTwWGBwpbBbygfZ7j23nfAJ6TZKP2OW6bZNMpvTxJkiRJ0jqkUyKd5Pwx889ZrECq6mfAMTQtx08BnpHkGOB4YJ+hVU8Avgd8jeY86stpzqHeP8mPabp1XzK03bOBXwAfHNrGwcD/AUclOQ54L0vfOi9JkiRJWgZStfCpvkkuqqrN583bCDirqm42reBGxLEK+EpVfaZHmU1oRuC+a9vyvSg23vjOtcMOX1qszUmSJEnSOu/kk1cudQidJTmyqu4+atnEVtgk36c5B/mGSQ6bt3gn4H8XJ8TpSPIA4L+Aty5mEi1JkiRJWn8t1J35YJqBue7B3KWpoEmuzwa+M6W4RqqqA3qu/23gFtOJRpIkSZK0PpqYSFfVhwCS/Liqfrl2QpIkSZIkaXZ1GmCrqn7ZXnt5d2CzecteOYW4JEmSJEmaSZ0S6STvAB4PfBe4dGjRwiOVSZIkSZK0Dul6yacnAbtX1WnTDEaSJEmSpFnX6TrSwO+BC6cYhyRJkiRJy0LXFum3AIckeQPNaN3XqqqTFj0qSZIkSZJmVNdE+t3t7SPmzS9gxeKFI0mSJEnSbOs6anfXLuCSJEmSJK3TeiXISW6e5J7TCkaSJEmSpFnXKZFOcoskPwR+CXy7nbdfkoOnGZwkSZIkSbOma4v0e4GvApsDV7bzvgU8cBpBSZIkSZI0q7oONrYn8PCquiZJAVTVH5JsMb3QJEmSJEmaPV1bpM8Gbj08I8ntgd8uekSSJEmSJM2wron0m4GvJPkrYMMkTwI+Cfzb1CKTJEmSJGkGdb381X8lOR84EDgN2B/456r6whRjkyRJkiRp5nQ9R5o2af7C1CKRJEmSJGkZ6JxIJ/kLYA9gs+H5VfX6xQ5KkiRJkqRZ1SmRTvKfwOOB7wOXDS2qaQQlSZIkSdKs6toi/RTgjlV1xjSDkSRJkiRp1nUdtfs04E/TDESSJEmSpOWga4v0M4D3J/k4zTWlr1VVhy16VJIkSZIkzaiuifTdgIcC9+H650jfYrGDkiRJkiRpVnVNpF8PPLKqvj3NYCRJkiRJmnVdz5G+BLALtyRJkiRpvdc1kX4l8PYk2yXZYHiaZnCSJEmSJM2arl27/6u9fdbQvNCcI71iUSOSJEmSJGmGdU2kd5lqFJIkSZIkLRNdE+ktqurYqUYiSZIkSdIy0PUc5/9JckySFyfZfqoRSZIkSZI0w7om0tvTDDj2/4ATk3wzyV8m2WR6oUmSJEmSNHs6JdJVdVVVfbGqHgfsCHwKeAlwdpIPJ/nzaQYpSZIkSdKs6HX5qiSbAfsCTwR2Aj4BnAgckuSdix6dJEmSJEkzptNgY0keDjwVeCjwQ+Bg4AtVdXm7/J3Ab4HnTilOSZIkSZJmQtdRu/8V+DDwwqo6c/7Cqjo/yQsWMzBJkiRJkmZRp0S6qu7UYZ2D1zwcSZIkSZJmW9cWaZLsDvwFsBWQwfyqeuXihyVJkiRJ0mzqNNhYkgNpzo2+P/BS4E7A3wO3nl5okiRJkiTNnq6jdr8EeEhVPRq4rL3dD7hyapFJkiRJkjSDuibS21TV99v71yTZoKq+BjxySnFJkiRJkjSTup4jfXqSlVV1CvArYJ8k5wFXTC0ySZIkSZJmUNdE+o3AbsApwL8AnwFuADx/OmFJkiRJkjSbul7+atXQ/a8l2RK4QVVdPK3AJEmSJEmaRX0uf3UT4OHADsAZwFenFJMkSZIkSTOr6+Wv7k/Trfv5wD2A5wGnJNl7eqFJkiRJkjR7urZIvwM4sKo+NZiR5HHAO4FdpxGYJEmSJEmzqOvlr3YAPjtv3ueB7RY3HEmSJEmSZlvXRPrDwHPnzXtOO1+SJEmSpPVG167ddwWek+QlwO+AHYFtgJ8kOWywUlXdZ/FDlCRJkiRpdnRNpN/fTpIkSZIkrde6Xkf6Q9MORJIkSZKk5aDr5a+S5JlJvpPk2HbefZI8frrhSZIkSZI0W7oONvYvwDOA9wG3aOedDrx0GkFJkiRJkjSruibSBwCPqKpPANXOOxm45TSCkiRJkiRpVnVNpFcAF7f3B4n0ZkPzJEmSJElaL3RNpP8beGuSjaE5Zxp4DfDlaQUmSZIkSdIs6ppIvwjYAfgDsAVNS/TOeI60JEmSJGk90/XyV38E9k2yDU0CfVpVnZVkK+CiaQYoSZIkSdIs6ZRIJ7kZcEFVnQOck2TbJG8FnglsPs0AZ9Wd7nQDjjhi5VKHIUmSJElayyZ27U5yzySnAecAZ7XXjn4hcCKwE7D3WohRkiRJkqSZsVCL9JuBDwGHAPsDnwWOA+5RVSdMOTZJkiRJkmbOQon07YH7VNU1SV4JvBh4bFWdP/3QJEmSJEmaPQuN2r1hVV0DUFVXAH80iZYkSZIkrc8WapG+YZIPDz3edN5jquppix+WJEmSJEmzaaFE+nXzHr9+WoFIkiRJkrQcTEykq+rVaysQSZIkSZKWg4XOkZYkSZIkSUNMpCVJkiRJ6sFEWpIkSZKkHkykJUmSJEnqYaFRu6+V5EHA7sBmw/Or6pWLHJMkSZIkSTOrUyKd5B3A44HvApcOLappBCVJkiRJ0qzq2iL9JGD3qjptmsFIkiRJkjTrup4j/XvgwinGIUmSJEnSstC1RfotwCFJ3gCcPbygqk5a9KgkSZIkSZpRXRPpd7e3j5g3v4AVixeOJEmSJEmzrVMiXVVeJkuSJEmSJLyOtCRJkiRJvXS9/NWGwN8A9wW2AjJYVlX3mU5okiRJkiTNnq4t0m8DngUcBtwN+CywDfCdKcUlSZIkSdJM6ppIPwZ4aFX9O3BVe7svcL9pBSZJkiRJ0izqmkhvApzW3r8sySZV9Utgj+mEJUmSJEnSbOp6+atfAPcADgeOAA5K8kfgd9MKTJIkSZKkWdQ1kf474Or2/otoriu9OXDgNIKSJEmSJGlWdb2O9E+H7p8IPGBqEUmSJEmSNMO6tkiT5H7AU4Edabp0f7SqHLVbkiRJkrRe6TTYWJK/Bj4JnAV8DjgT+FiSZ04xNkmSJEmSZk7XFumXAA+sqmMGM5J8kuZ60u+fRmCSJEmSJM2irpe/uhnwf/PmnQDcdHHDkSRJkiRptnVNpH8AvDXJJgBJNgXeBPzvtAKTJEmSJGkWdU2knw3cGfhDkrOBC4G7AM+aUlySJEmSJM2kVFX3lZOdgB2AM2hG7r7f+jpy94bbblibP3nzpQ5jWbjgbRcsdQiSJEmS1EuSI6vq7qOWdb78FUBVnQ6c3m50Y+BbwIo1jlCSJEmSpGWia9fucbIoUUiSJEmStEysaSLdvV+4JEmSJEnrgIldu5NMSrTt0i1JkiRJWu8sdI70VYxvdc6EZZIkSZIkrZMWSqR3WStRSJIkSZK0TExMpKvq1LUViCRJkiRJy8GaDjYmSZIkSdJ6xURakiRJkqQexibSSbZcm4FIkiRJkrQcTGqRvvb86CTfXguxSJIkSZI08yYl0pcmuWOSFcCeaWwwf1pbgUqSJEmSNAsmjdr9auBwYOP28VXzlg+uI71iCnFJkiRJkjSTxibSVfXuJO8HtgN+CdyBueRZkiRJkqT10kLXkb4KOD3JHl5TWpIkSZKk7pe/OiXJq5OcnOTyJCe1j28w1egkSZIkSZoxE1ukh7wR2BN4Fs1o3jsD/wzcGHjhdEKTJEmSJGn2dE2kHwfcpap+3z4+IclRwDGYSEuSJEmS1iNdu3an53xJkiRJktZJXRPpTwNfTvLgJLsleQjwBeBTU4tMkiRJkqQZ1LVr90uAVwDvBHYAfgd8AnjtlOKSJEmSJGkmdUqkq+oK4JXtJEmSJEnSeqtr125JkiRJkoSJtCRJkiRJvZhIS5IkSZLUg4m0JEmSJEk9dEqkkzwpyW7t/dslOSzJd5LsOt3wJEmSJEmaLV1bpF8LnN/efzNwOHAY8K5pBCVJkiRJ0qzqeh3pravq7CQ3BO4N7AdcCZw3tcgkSZIkSZpBXRPpc5PcGrgT8NOq+lOSTYBMLzRJkiRJkmZP10T6NcCRwNXAE9p5ewPHTCMoSZIkSZJmVadEuqpWJflUe//SdvZPgCdOKzBJkiRJkmZRp0Q6yQbA5UP3wfOjJUmSJEnroa5du68CasyyFYsUiyRJkiRJM69rIr3LvMfbAy8Dvry44UiSJEmSNNu6niN96rxZpybZH/gp8IFFj0qSJEmSpBm1wcKrjHVjYOvFCkSSJEmSpOWg62BjH+G650hvAtwH+Og0gpIkSZIkaVZ1PUf61/MeXwK8p6q+vcjxSJIkSZI007om0l+vqp/Mn5lkz6o6fJFjkiRJkiRpZnU9R/pbY+Z/fbECkSRJkiRpOZjYIp1kAyDN3aS9P3ArmutLS5IkSZK03lioa/dVzA0yNj9pvgZ43aJHJEmSJEnSDFsokd6FphX6ezSjdA8UcG5VXTatwCRJkiRJmkUTE+mqOrW9u/NaiEWSJEmSpJnXddRukjwKuC+wFUPnSlfV06YQlyRJkiRJM6nTqN1JXgW8t13/ccDvgQcDF04tMkmSJEmSZlDXy189HXhgVb0QuKK9fSSwclqBSZIkSZI0i7om0jepquPa+1ck2aiqDqfp6i1JkiRJ0nqj6znSv0lyh6o6HjgOeE6SC4ALpheaJEmSJEmzp2si/QrgZu39lwEfAzYDnjuNoCRJkiRJmlWdEumq+u+h+4cDt55aRJIkSZIkzbCuo3afP2b+OYsbjiRJkiRJs63rYGMbzZ+RZCNgxeKGI0mSJEnSbJvYtTvJ94ECbpjksHmLdwL+d1qBSZIkSZI0ixY6R/pgIMA9gA8MzS/gbOA7U4pLkiRJkqSZNDGRrqoPAST5cVX9cu2EJEmSJEnS7Jp4jnSSuyW54yCJTrJ1kkOSHJPkPUk2WzthSpIkSZI0GxYabOztwHZDjw8Gbgu8D7gj8MbphCVJkiRJ0mxa6Bzp3YDvAyS5CfBQ4I5V9askX6IZbOxvphqhJEmSJEkzZKEW6Q2BK9r79wTOqqpfAVTVacBNpheaJEmSJEmzZ6FE+njgce39JwLfHixIsiPwhy5PkuTqJEcnOb49v/pFSRa8hnWSN7Vl3tTleUaUv7i9XZnkyauzDUmSJEmShi3UtfulwJeTvAe4Grj30LInAD/s+DyXVdXuAEm2AT4GbAG8aoFyzwK2rqo/dXyecVYCT26ft5MkK6rq6jV8XkmSJEnSOmZiq3BV/QC4BfBA4JZVdcLQ4q8CL+z7hFV1DnAg8LdprGhbnn+a5NgkzwJoz8HeFPhJkickeWSSnyT5WZJvJ9m2Xe+gJC8ebD/JcUlWznvafwX+om0Vf+GE59wryXeTfAz4ed/XJkmSJEla9y3UIk1VXQQcOWL+CSNW76SqTmq7dm8D7AP8oarukWRj4IdJvllVj0py8VBL9pbAPauqkvw18BLg7zs+5cuAF1fVI9ptHTjqOdt196QZUO3k+Rtpyx0IkM2zmq9ekiRJkrScLZhIT9EgE30QcOck+7WPtwBuA8xPZHcCPplke+AGI5b3Me45rwAOH5VEA1TV+2gu/cWG225Ya/D8kiRJkqRlakkS6SS3pDnn+hyahPp5VfWNBYr9J/DWqvpSkr2Ag9r5V3HdLuo37BLCqOdst3tJh/KSJEmSpPXUgiNnL7YkWwPvAd5RVQV8A3hOko3a5bdNsumIolsAv2vv7z80/xTgrm3ZuwK7jCh7EbD50OOuzylJkiRJ0nWsrRbpGyU5GtiIpgX5I8Bb22UH04yqfVSSAOcC+47YxkHAp5P8DvgxcwnzZ4Gntdv/KfCrEWWPBa5KcgywCvj3js8pSZIkSdJ1pGkUVl8bbrthbf7kzRdeUVzwtguWOgRJkiRJ6iXJkVV191HL1nrXbkmSJEmSljM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kHE2lJkiRJknowkZYkSZIkqQcTaUmSJEmSejCRliRJkiSpBxNpSZIkSZJ6MJGWJEmSJKmHDZc6gOVq95vvzhFvO2Kpw5AkSZIkrWW2SEuSJEmS1IOJtCRJkiRJPZhIS5IkSZLUg4m0JEmSJEk9mEhLkiRJktSDibQkSZIkST2YSEuSJEmS1IOJtCRJkiRJPZhIS5IkSZLUg4m0JEmSJEk9mEhLkiRJktSDibQkSZIkST2YSEuSJEmS1IOJtCRJkiRJPZhIS5IkSZLUg4m0JEmSJEk9pKqWOoZlKclFwAlLHYfWSVsB5y11EFrnWK80DdYrTYt1S9NgvVJfO1fV1qMWbLi2I1mHnFBVd1/qILTuSXKEdUuLzXqlabBeaVqsW5oG65UWk127JUmSJEnqwURakiRJkqQeTKRX3/uWOgCts6xbmgbrlabBeqVpsW5pGqxXWjQONiZJkiRJUg+2SEuSJEmS1IOJ9GpI8pAkJyT5dZKXLXU8mj1JTkny8yRHJzminXfTJN9KcmJ7u+XQ+v/Y1qcTkjx4aP7d2u38Osl/JEk7f+Mkn2zn/yTJyrX+IrVWJPmvJOckOW5o3lqpS0n2b5/jxCT7r6WXrLVgTL06KMnv2s+to5M8bGiZ9UoLSnLzJN9N8oskxyf5u3a+n1laIxPqlp9bWjpV5dRjAlYAvwFuCdwAOAa4/VLH5TRbE3AKsNW8eW8EXtbefxnwb+3927f1aGNgl7Z+rWiXHQ7cCwjwNeCh7fy/Ad7T3n8i8Mmlfs1OU6tL9wHuChy3NusScFPgpPZ2y/b+lku9P5ymWq8OAl48Yl3rlVPXerU9cNf2/ubAr9r642eW07Tqlp9bTks22SLd357Ar6vqpKq6AvgEsM8Sx6TlYR/gQ+39DwH7Ds3/RFX9qapOBn4N7Jlke+DGVfWjqirgw/PKDLb1GWDvwT+qWrdU1WHA+fNmr4269GDgW1V1flVdAHwLeMhivz4tjTH1ahzrlTqpqjOr6qj2/kXAL4Ad8TNLa2hC3RrHuqWpM5Hub0fgtKHHpzP5QNb6qYBvJjkyyYHtvG2r6kxovhCAbdr54+rUju39+fOvU6aqrgL+ANxsCq9Ds2lt1CU/69ZPf5vk2Lbr96D7rfVKvbXdYvcAfoKfWVpE8+oW+LmlJWIi3d+oVj+HPtd8f15VdwUeCjw3yX0mrDuuTk2qa9ZDjbKYdck6tv55N3ArYHfgTOAt7XzrlXpJshnwWeAFVfXHSauOmGfd0lgj6pafW1oyJtL9nQ7cfOjxTsAZSxSLZlRVndHengN8nuaUgLPbLkW0t+e0q4+rU6e39+fPv06ZJBsCW9C9m6aWv7VRl/ysW89U1dlVdXVVXQO8n+ZzC6xX6iHJRjSJziFV9bl2tp9ZWmOj6pafW1pKJtL9/RS4TZJdktyAZjCCLy1xTJohSTZNsvngPvAg4DiaejIY6XF/4Ivt/S8BT2xHi9wFuA1weNv97aIk92zP0XnavDKDbe0HfKc910frh7VRl74BPCjJlm1XuQe187SOGiQ6rUfTfG6B9UodtfXgA8AvquqtQ4v8zNIaGVe3/NzSklrq0c6W4wQ8jGa0wN8AL1/qeJxma6IZ0f2Ydjp+UEdozrP5H+DE9vamQ2Ve3tanE2hHj2zn353mS+E3wDuAtPNvCHyaZvCMw4FbLvXrdppaffo4TXe1K2n+FX/G2qpLwNPb+b8G/mqp94XT1OvVR4CfA8fS/KDc3nrl1LNe3Zumy+uxwNHt9DA/s5ymWLf83HJasmlQcSRJkiRJUgd27ZYkSZIkqQcTaUmSJEmSejCRliRJkiSpBxNpSZIkSZJ6MJGWJEmSJKkHE2lJkiRJknowkZYkaT2R5MlJjkhycZIzk3wtyb2n/JyV5NbTfA5JktY2E2lJktYDSV4EvB14PbAtcAvgXcA+SxiWJEnLkom0JEnruCRbAP8CPLeqPldVl1TVlVX15ar6hyQbJ3l7kjPa6e1JNm7LHpDkB/O2d20rc5JVSd6Z5KtJLkrykyS3apcd1hY5pm0Ff8JafNmSJE2NibQkSeu+ewE3BD4/ZvnLgXsCuwN3AfYEXtFj+08CXg1sCfwaeB1AVd2nXX6Xqtqsqj7ZO3JJkmaQibQkSeu+mwHnVdVVY5Y/BfiXqjqnqs6lSYqf2mP7n6uqw9vtH0KTkEuStM4ykZYkad33e2CrJBuOWb4DcOrQ41PbeV2dNXT/UmCzfuFJkrS8mEhLkrTu+xFwObDvmOVnADsPPb5FOw/gEmCTwYIk200hPkmSlpVx/0xLkqR1RFX9IckrgXcmuQr4JnAl8ADgfsDHgVck+SlQwCuBj7bFjwHukGR34JfAQT2f/mzgljTnTkuStE6wRVqSpPVAVb0VeBHNIGLnAqcBfwt8AXgtcARwLPBz4Kh2HlX1K5oRv78NnAj8gH4OAj6U5MIkj1/T1yFJ0ixIVS11DJIkSZIkLRu2SEuSJEmS1IOJtCRJkiRJPZhIS5IkSZLUg4m0JEmSJEk9mEhLkiRJktSDibQkSZIkST2YSEuSJEmS1IOJtCRJkiRJPZhIS5IkSZLUw/8HfirbTig/rbsAAAAASUVORK5CYII="/>
          <p:cNvSpPr>
            <a:spLocks noChangeAspect="1" noChangeArrowheads="1"/>
          </p:cNvSpPr>
          <p:nvPr/>
        </p:nvSpPr>
        <p:spPr bwMode="auto">
          <a:xfrm>
            <a:off x="1812924" y="2227677"/>
            <a:ext cx="7319301" cy="14950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324498"/>
            <a:ext cx="8979825" cy="3792093"/>
          </a:xfrm>
          <a:prstGeom prst="rect">
            <a:avLst/>
          </a:prstGeom>
        </p:spPr>
      </p:pic>
    </p:spTree>
    <p:extLst>
      <p:ext uri="{BB962C8B-B14F-4D97-AF65-F5344CB8AC3E}">
        <p14:creationId xmlns:p14="http://schemas.microsoft.com/office/powerpoint/2010/main" val="60315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718457"/>
            <a:ext cx="10593355" cy="369332"/>
          </a:xfrm>
          <a:prstGeom prst="rect">
            <a:avLst/>
          </a:prstGeom>
        </p:spPr>
        <p:txBody>
          <a:bodyPr wrap="square">
            <a:spAutoFit/>
          </a:bodyPr>
          <a:lstStyle/>
          <a:p>
            <a:r>
              <a:rPr lang="en-IN" b="1" dirty="0">
                <a:latin typeface="+mj-lt"/>
              </a:rPr>
              <a:t>The unknown group has the highest percentage of values, followed by labourers.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170" y="1392946"/>
            <a:ext cx="6170645" cy="4718603"/>
          </a:xfrm>
          <a:prstGeom prst="rect">
            <a:avLst/>
          </a:prstGeom>
        </p:spPr>
      </p:pic>
    </p:spTree>
    <p:extLst>
      <p:ext uri="{BB962C8B-B14F-4D97-AF65-F5344CB8AC3E}">
        <p14:creationId xmlns:p14="http://schemas.microsoft.com/office/powerpoint/2010/main" val="1960856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107</TotalTime>
  <Words>1789</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Garamond</vt:lpstr>
      <vt:lpstr>Helvetica Neue</vt:lpstr>
      <vt:lpstr>Times New Roman</vt:lpstr>
      <vt:lpstr>Organic</vt:lpstr>
      <vt:lpstr>Credit EDA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vinod naidu kola</dc:creator>
  <cp:lastModifiedBy>vinod naidu kola</cp:lastModifiedBy>
  <cp:revision>11</cp:revision>
  <dcterms:created xsi:type="dcterms:W3CDTF">2021-12-28T15:19:09Z</dcterms:created>
  <dcterms:modified xsi:type="dcterms:W3CDTF">2021-12-28T17:07:09Z</dcterms:modified>
</cp:coreProperties>
</file>