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27"/>
  </p:notesMasterIdLst>
  <p:sldIdLst>
    <p:sldId id="256" r:id="rId2"/>
    <p:sldId id="258" r:id="rId3"/>
    <p:sldId id="257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72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9" r:id="rId24"/>
    <p:sldId id="270" r:id="rId25"/>
    <p:sldId id="271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4349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825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037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1723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545dbda9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5545dbda9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545dbda9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5545dbda9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545dbda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5545dbda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545dbda9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5545dbda9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545dbda9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5545dbda9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545dbda9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5545dbda9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545dbda9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5545dbda9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545dbda9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5545dbda9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545dbda9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5545dbda9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545dbda9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5545dbda9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545dbda9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5545dbda9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545dbda9f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5545dbda9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437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2820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6538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4958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2344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5098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panorámica con descripción">
  <p:cSld name="Imagen panorámica con descripció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1"/>
          <p:cNvSpPr>
            <a:spLocks noGrp="1"/>
          </p:cNvSpPr>
          <p:nvPr>
            <p:ph type="pic" idx="2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body" idx="1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1"/>
          <p:cNvSpPr txBox="1">
            <a:spLocks noGrp="1"/>
          </p:cNvSpPr>
          <p:nvPr>
            <p:ph type="sldNum" idx="12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2"/>
          <p:cNvSpPr txBox="1">
            <a:spLocks noGrp="1"/>
          </p:cNvSpPr>
          <p:nvPr>
            <p:ph type="body" idx="1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1" name="Google Shape;121;p1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body" idx="1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body" idx="2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s-ES" sz="7200" b="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s-ES" sz="7200" b="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body" idx="1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mna 3">
  <p:cSld name="Columna 3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2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body" idx="3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body" idx="4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7" name="Google Shape;157;p15"/>
          <p:cNvSpPr txBox="1">
            <a:spLocks noGrp="1"/>
          </p:cNvSpPr>
          <p:nvPr>
            <p:ph type="body" idx="5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body" idx="6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mna de imagen 3">
  <p:cSld name="Columna de imagen 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9" name="Google Shape;169;p16"/>
          <p:cNvSpPr>
            <a:spLocks noGrp="1"/>
          </p:cNvSpPr>
          <p:nvPr>
            <p:ph type="pic" idx="2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body" idx="3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body" idx="4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6"/>
          <p:cNvSpPr>
            <a:spLocks noGrp="1"/>
          </p:cNvSpPr>
          <p:nvPr>
            <p:ph type="pic" idx="5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body" idx="6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4" name="Google Shape;174;p16"/>
          <p:cNvSpPr txBox="1">
            <a:spLocks noGrp="1"/>
          </p:cNvSpPr>
          <p:nvPr>
            <p:ph type="body" idx="7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5" name="Google Shape;175;p16"/>
          <p:cNvSpPr>
            <a:spLocks noGrp="1"/>
          </p:cNvSpPr>
          <p:nvPr>
            <p:ph type="pic" idx="8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9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6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body" idx="1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8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body" idx="1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dt" idx="10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sldNum" idx="12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body" idx="2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2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3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4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8" descr="HD-ShadowShor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body" idx="1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body" idx="2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0"/>
          <p:cNvSpPr>
            <a:spLocks noGrp="1"/>
          </p:cNvSpPr>
          <p:nvPr>
            <p:ph type="pic" idx="2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body" idx="1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CEAE0"/>
            </a:gs>
            <a:gs pos="50000">
              <a:srgbClr val="1FAAC6"/>
            </a:gs>
            <a:gs pos="100000">
              <a:srgbClr val="0A2161"/>
            </a:gs>
          </a:gsLst>
          <a:lin ang="25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hashOverlay-FullResolve.png"/>
          <p:cNvPicPr preferRelativeResize="0"/>
          <p:nvPr/>
        </p:nvPicPr>
        <p:blipFill rotWithShape="1">
          <a:blip r:embed="rId19">
            <a:alphaModFix amt="1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theknightsofunity.com/mobile-optimization-unity-profile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arn.unity.com/tutorial/diagnosing-performance-problems" TargetMode="External"/><Relationship Id="rId5" Type="http://schemas.openxmlformats.org/officeDocument/2006/relationships/hyperlink" Target="https://learn.unity.com/tutorial/fixing-performance-problems" TargetMode="External"/><Relationship Id="rId4" Type="http://schemas.openxmlformats.org/officeDocument/2006/relationships/hyperlink" Target="http://blog.theknightsofunity.com/mobile-optimization-batching-unity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>
            <a:spLocks noGrp="1"/>
          </p:cNvSpPr>
          <p:nvPr>
            <p:ph type="ctrTitle"/>
          </p:nvPr>
        </p:nvSpPr>
        <p:spPr>
          <a:xfrm>
            <a:off x="708622" y="2809184"/>
            <a:ext cx="8144100" cy="13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s-ES"/>
              <a:t>Optimización</a:t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>
            <a:off x="4676088" y="4420104"/>
            <a:ext cx="765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u="sng" dirty="0">
                <a:solidFill>
                  <a:schemeClr val="hlink"/>
                </a:solidFill>
                <a:hlinkClick r:id="rId3"/>
              </a:rPr>
              <a:t>http://blog.theknightsofunity.com/mobile-optimization-unity-profiler/</a:t>
            </a:r>
            <a:endParaRPr sz="1800"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u="sng" dirty="0">
                <a:solidFill>
                  <a:schemeClr val="hlink"/>
                </a:solidFill>
                <a:hlinkClick r:id="rId4"/>
              </a:rPr>
              <a:t>http://blog.theknightsofunity.com/mobile-optimization-batching-unity</a:t>
            </a:r>
            <a:r>
              <a:rPr lang="es-ES" sz="1100" u="sng" dirty="0" smtClean="0">
                <a:solidFill>
                  <a:schemeClr val="hlink"/>
                </a:solidFill>
                <a:hlinkClick r:id="rId4"/>
              </a:rPr>
              <a:t>/</a:t>
            </a:r>
            <a:endParaRPr lang="es-ES" sz="1100" u="sng" dirty="0" smtClean="0">
              <a:solidFill>
                <a:schemeClr val="hlink"/>
              </a:solidFill>
            </a:endParaRPr>
          </a:p>
          <a:p>
            <a:pPr lvl="0"/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learn.unity.com/tutorial/fixing-performance-problems</a:t>
            </a:r>
            <a:endParaRPr lang="en-US" sz="1800" dirty="0" smtClean="0"/>
          </a:p>
          <a:p>
            <a:pPr lvl="0"/>
            <a:r>
              <a:rPr lang="en-US" sz="1800" dirty="0">
                <a:hlinkClick r:id="rId6"/>
              </a:rPr>
              <a:t>https://learn.unity.com/tutorial/diagnosing-performance-problems</a:t>
            </a:r>
            <a:endParaRPr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Roboto"/>
              </a:rPr>
              <a:t>Perfilado dentro del editor de </a:t>
            </a:r>
            <a:r>
              <a:rPr lang="es-ES" b="1" dirty="0" err="1">
                <a:solidFill>
                  <a:schemeClr val="bg1"/>
                </a:solidFill>
                <a:latin typeface="Roboto"/>
              </a:rPr>
              <a:t>Unity</a:t>
            </a:r>
            <a:endParaRPr lang="es-ES" b="1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597269" y="2140775"/>
            <a:ext cx="829407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  <a:latin typeface="Roboto"/>
              </a:rPr>
              <a:t>Para </a:t>
            </a:r>
            <a:r>
              <a:rPr lang="es-ES" sz="2400" dirty="0">
                <a:solidFill>
                  <a:schemeClr val="bg1"/>
                </a:solidFill>
                <a:latin typeface="Roboto"/>
              </a:rPr>
              <a:t>registrar datos de perfiles de nuestro juego mientras se ejecuta dentro del Editor de </a:t>
            </a:r>
            <a:r>
              <a:rPr lang="es-ES" sz="2400" dirty="0" err="1">
                <a:solidFill>
                  <a:schemeClr val="bg1"/>
                </a:solidFill>
                <a:latin typeface="Roboto"/>
              </a:rPr>
              <a:t>Unity</a:t>
            </a:r>
            <a:r>
              <a:rPr lang="es-ES" sz="2400" dirty="0">
                <a:solidFill>
                  <a:schemeClr val="bg1"/>
                </a:solidFill>
                <a:latin typeface="Roboto"/>
              </a:rPr>
              <a:t>, debemos seguir estos pasos: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latin typeface="Roboto"/>
              </a:rPr>
              <a:t>Abra el proyecto que desea perfilar en </a:t>
            </a:r>
            <a:r>
              <a:rPr lang="es-ES" sz="2400" dirty="0" err="1">
                <a:solidFill>
                  <a:schemeClr val="bg1"/>
                </a:solidFill>
                <a:latin typeface="Roboto"/>
              </a:rPr>
              <a:t>Unity</a:t>
            </a:r>
            <a:r>
              <a:rPr lang="es-ES" sz="2400" dirty="0">
                <a:solidFill>
                  <a:schemeClr val="bg1"/>
                </a:solidFill>
                <a:latin typeface="Roboto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latin typeface="Roboto"/>
              </a:rPr>
              <a:t>Abra la ventana </a:t>
            </a:r>
            <a:r>
              <a:rPr lang="es-ES" sz="2400" dirty="0" err="1">
                <a:solidFill>
                  <a:schemeClr val="bg1"/>
                </a:solidFill>
                <a:latin typeface="Roboto"/>
              </a:rPr>
              <a:t>Profiler</a:t>
            </a:r>
            <a:r>
              <a:rPr lang="es-ES" sz="2400" dirty="0">
                <a:solidFill>
                  <a:schemeClr val="bg1"/>
                </a:solidFill>
                <a:latin typeface="Roboto"/>
              </a:rPr>
              <a:t> desde la barra de menú superior seleccionando </a:t>
            </a:r>
            <a:r>
              <a:rPr lang="es-ES" sz="2400" b="1" dirty="0">
                <a:solidFill>
                  <a:schemeClr val="bg1"/>
                </a:solidFill>
                <a:latin typeface="Roboto"/>
              </a:rPr>
              <a:t>Ventana </a:t>
            </a:r>
            <a:r>
              <a:rPr lang="es-ES" sz="2400" dirty="0">
                <a:solidFill>
                  <a:schemeClr val="bg1"/>
                </a:solidFill>
                <a:latin typeface="Roboto"/>
              </a:rPr>
              <a:t>&gt; </a:t>
            </a:r>
            <a:r>
              <a:rPr lang="es-ES" sz="2400" b="1" dirty="0" err="1">
                <a:solidFill>
                  <a:schemeClr val="bg1"/>
                </a:solidFill>
                <a:latin typeface="Roboto"/>
              </a:rPr>
              <a:t>Profiler</a:t>
            </a:r>
            <a:r>
              <a:rPr lang="es-ES" sz="2400" b="1" dirty="0">
                <a:solidFill>
                  <a:schemeClr val="bg1"/>
                </a:solidFill>
                <a:latin typeface="Roboto"/>
              </a:rPr>
              <a:t> </a:t>
            </a:r>
            <a:r>
              <a:rPr lang="es-ES" sz="2400" dirty="0">
                <a:solidFill>
                  <a:schemeClr val="bg1"/>
                </a:solidFill>
                <a:latin typeface="Roboto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latin typeface="Roboto"/>
              </a:rPr>
              <a:t>En la sección de herramientas en la parte superior de la ventana de </a:t>
            </a:r>
            <a:r>
              <a:rPr lang="es-ES" sz="2400" dirty="0" err="1">
                <a:solidFill>
                  <a:schemeClr val="bg1"/>
                </a:solidFill>
                <a:latin typeface="Roboto"/>
              </a:rPr>
              <a:t>Profiler</a:t>
            </a:r>
            <a:r>
              <a:rPr lang="es-ES" sz="2400" dirty="0">
                <a:solidFill>
                  <a:schemeClr val="bg1"/>
                </a:solidFill>
                <a:latin typeface="Roboto"/>
              </a:rPr>
              <a:t>, asegúrese de que </a:t>
            </a:r>
            <a:r>
              <a:rPr lang="es-ES" sz="2400" b="1" dirty="0">
                <a:solidFill>
                  <a:schemeClr val="bg1"/>
                </a:solidFill>
                <a:latin typeface="Roboto"/>
              </a:rPr>
              <a:t>Registro </a:t>
            </a:r>
            <a:r>
              <a:rPr lang="es-ES" sz="2400" dirty="0">
                <a:solidFill>
                  <a:schemeClr val="bg1"/>
                </a:solidFill>
                <a:latin typeface="Roboto"/>
              </a:rPr>
              <a:t>esté seleccionado.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latin typeface="Roboto"/>
              </a:rPr>
              <a:t>Ingrese al </a:t>
            </a:r>
            <a:r>
              <a:rPr lang="es-ES" sz="2400" b="1" dirty="0">
                <a:solidFill>
                  <a:schemeClr val="bg1"/>
                </a:solidFill>
                <a:latin typeface="Roboto"/>
              </a:rPr>
              <a:t>modo de reproducción </a:t>
            </a:r>
            <a:r>
              <a:rPr lang="es-ES" sz="2400" dirty="0">
                <a:solidFill>
                  <a:schemeClr val="bg1"/>
                </a:solidFill>
                <a:latin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4368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Roboto"/>
              </a:rPr>
              <a:t>Perfilado </a:t>
            </a:r>
            <a:r>
              <a:rPr lang="es-ES" b="1" dirty="0" smtClean="0">
                <a:solidFill>
                  <a:schemeClr val="bg1"/>
                </a:solidFill>
                <a:latin typeface="Roboto"/>
              </a:rPr>
              <a:t>fuera </a:t>
            </a:r>
            <a:r>
              <a:rPr lang="es-ES" b="1" dirty="0">
                <a:solidFill>
                  <a:schemeClr val="bg1"/>
                </a:solidFill>
                <a:latin typeface="Roboto"/>
              </a:rPr>
              <a:t>del editor de </a:t>
            </a:r>
            <a:r>
              <a:rPr lang="es-ES" b="1" dirty="0" err="1">
                <a:solidFill>
                  <a:schemeClr val="bg1"/>
                </a:solidFill>
                <a:latin typeface="Roboto"/>
              </a:rPr>
              <a:t>Unity</a:t>
            </a:r>
            <a:endParaRPr lang="es-ES" b="1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893" y="1919289"/>
            <a:ext cx="5159116" cy="49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83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Roboto"/>
              </a:rPr>
              <a:t>Perfilado </a:t>
            </a:r>
            <a:r>
              <a:rPr lang="es-ES" b="1" dirty="0" smtClean="0">
                <a:solidFill>
                  <a:schemeClr val="bg1"/>
                </a:solidFill>
                <a:latin typeface="Roboto"/>
              </a:rPr>
              <a:t>fuera </a:t>
            </a:r>
            <a:r>
              <a:rPr lang="es-ES" b="1" dirty="0">
                <a:solidFill>
                  <a:schemeClr val="bg1"/>
                </a:solidFill>
                <a:latin typeface="Roboto"/>
              </a:rPr>
              <a:t>del editor de </a:t>
            </a:r>
            <a:r>
              <a:rPr lang="es-ES" b="1" dirty="0" err="1">
                <a:solidFill>
                  <a:schemeClr val="bg1"/>
                </a:solidFill>
                <a:latin typeface="Roboto"/>
              </a:rPr>
              <a:t>Unity</a:t>
            </a:r>
            <a:endParaRPr lang="es-ES" b="1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9218" name="Picture 2" descr="https://connect-prd-cdn.unity.com/20190130/c913859a-d85f-4305-8390-f260a689f0b6_cpu_bound_detail_hierarch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813" y="2140682"/>
            <a:ext cx="77152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051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 sz="39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Vsync</a:t>
            </a:r>
            <a:endParaRPr sz="395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548100" y="2127950"/>
            <a:ext cx="64137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rgbClr val="FFFFFF"/>
                </a:solidFill>
              </a:rPr>
              <a:t>El VSync es una función que sirve para sincronizar el número de frames generado por la tarjeta gráfica con la tasa de refresco del monitor; a fin de prevenir que aparezcan defectos visuales, tales como bandas, parpadeos, movimientos bruscos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16" name="Google Shape;2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3475" y="707500"/>
            <a:ext cx="3493349" cy="6233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8164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 sz="39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Vsync</a:t>
            </a:r>
            <a:endParaRPr sz="395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endParaRPr/>
          </a:p>
        </p:txBody>
      </p:sp>
      <p:pic>
        <p:nvPicPr>
          <p:cNvPr id="222" name="Google Shape;2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48" y="2385112"/>
            <a:ext cx="9438145" cy="4719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 sz="39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FÍSICAS</a:t>
            </a:r>
            <a:endParaRPr sz="395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1060118" y="2505309"/>
            <a:ext cx="8004900" cy="31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rgbClr val="FFFFFF"/>
                </a:solidFill>
              </a:rPr>
              <a:t>LAYERS &amp; COLLISION MATRIX</a:t>
            </a:r>
            <a:endParaRPr sz="2400" b="1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pic>
        <p:nvPicPr>
          <p:cNvPr id="229" name="Google Shape;2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005" y="2606518"/>
            <a:ext cx="5194625" cy="371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 sz="39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Raycast</a:t>
            </a:r>
            <a:endParaRPr sz="395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endParaRPr/>
          </a:p>
        </p:txBody>
      </p:sp>
      <p:sp>
        <p:nvSpPr>
          <p:cNvPr id="235" name="Google Shape;235;p24"/>
          <p:cNvSpPr/>
          <p:nvPr/>
        </p:nvSpPr>
        <p:spPr>
          <a:xfrm>
            <a:off x="1060127" y="2505300"/>
            <a:ext cx="9986400" cy="31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 err="1">
                <a:solidFill>
                  <a:srgbClr val="FFFFFF"/>
                </a:solidFill>
              </a:rPr>
              <a:t>public</a:t>
            </a:r>
            <a:r>
              <a:rPr lang="es-ES" sz="1200" b="1" dirty="0">
                <a:solidFill>
                  <a:srgbClr val="FFFFFF"/>
                </a:solidFill>
              </a:rPr>
              <a:t> RaycastHit2D </a:t>
            </a:r>
            <a:r>
              <a:rPr lang="es-ES" sz="1200" b="1" dirty="0" err="1">
                <a:solidFill>
                  <a:srgbClr val="FFFFFF"/>
                </a:solidFill>
              </a:rPr>
              <a:t>informador_piso</a:t>
            </a:r>
            <a:r>
              <a:rPr lang="es-ES" sz="1200" b="1" dirty="0">
                <a:solidFill>
                  <a:srgbClr val="FFFFFF"/>
                </a:solidFill>
              </a:rPr>
              <a:t>;</a:t>
            </a:r>
            <a:endParaRPr sz="1200" b="1" dirty="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FFFFFF"/>
                </a:solidFill>
              </a:rPr>
              <a:t> </a:t>
            </a:r>
            <a:r>
              <a:rPr lang="es-ES" sz="1200" b="1" dirty="0" err="1">
                <a:solidFill>
                  <a:srgbClr val="FFFFFF"/>
                </a:solidFill>
              </a:rPr>
              <a:t>public</a:t>
            </a:r>
            <a:r>
              <a:rPr lang="es-ES" sz="1200" b="1" dirty="0">
                <a:solidFill>
                  <a:srgbClr val="FFFFFF"/>
                </a:solidFill>
              </a:rPr>
              <a:t> </a:t>
            </a:r>
            <a:r>
              <a:rPr lang="es-ES" sz="1200" b="1" dirty="0" err="1">
                <a:solidFill>
                  <a:srgbClr val="FFFFFF"/>
                </a:solidFill>
              </a:rPr>
              <a:t>LayerMask</a:t>
            </a:r>
            <a:r>
              <a:rPr lang="es-ES" sz="1200" b="1" dirty="0">
                <a:solidFill>
                  <a:srgbClr val="FFFFFF"/>
                </a:solidFill>
              </a:rPr>
              <a:t> </a:t>
            </a:r>
            <a:r>
              <a:rPr lang="es-ES" sz="1200" b="1" dirty="0" err="1">
                <a:solidFill>
                  <a:srgbClr val="FFFFFF"/>
                </a:solidFill>
              </a:rPr>
              <a:t>whatIsGround</a:t>
            </a:r>
            <a:r>
              <a:rPr lang="es-ES" sz="1200" b="1" dirty="0">
                <a:solidFill>
                  <a:srgbClr val="FFFFFF"/>
                </a:solidFill>
              </a:rPr>
              <a:t>;</a:t>
            </a:r>
            <a:endParaRPr sz="1200" b="1" dirty="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1" dirty="0">
                <a:solidFill>
                  <a:srgbClr val="FFFFFF"/>
                </a:solidFill>
              </a:rPr>
              <a:t> </a:t>
            </a:r>
            <a:r>
              <a:rPr lang="es-ES" sz="1200" b="1" dirty="0" err="1">
                <a:solidFill>
                  <a:srgbClr val="FFFFFF"/>
                </a:solidFill>
              </a:rPr>
              <a:t>public</a:t>
            </a:r>
            <a:r>
              <a:rPr lang="es-ES" sz="1200" b="1" dirty="0">
                <a:solidFill>
                  <a:srgbClr val="FFFFFF"/>
                </a:solidFill>
              </a:rPr>
              <a:t> </a:t>
            </a:r>
            <a:r>
              <a:rPr lang="es-ES" sz="1200" b="1" dirty="0" err="1">
                <a:solidFill>
                  <a:srgbClr val="FFFFFF"/>
                </a:solidFill>
              </a:rPr>
              <a:t>bool</a:t>
            </a:r>
            <a:r>
              <a:rPr lang="es-ES" sz="1200" b="1" dirty="0">
                <a:solidFill>
                  <a:srgbClr val="FFFFFF"/>
                </a:solidFill>
              </a:rPr>
              <a:t> </a:t>
            </a:r>
            <a:r>
              <a:rPr lang="es-ES" sz="1200" b="1" dirty="0" err="1">
                <a:solidFill>
                  <a:srgbClr val="FFFFFF"/>
                </a:solidFill>
              </a:rPr>
              <a:t>informar_piso</a:t>
            </a:r>
            <a:r>
              <a:rPr lang="es-ES" sz="1200" b="1" dirty="0">
                <a:solidFill>
                  <a:srgbClr val="FFFFFF"/>
                </a:solidFill>
              </a:rPr>
              <a:t>()</a:t>
            </a:r>
            <a:endParaRPr sz="1200" b="1" dirty="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1" dirty="0">
                <a:solidFill>
                  <a:srgbClr val="FFFFFF"/>
                </a:solidFill>
              </a:rPr>
              <a:t>    {</a:t>
            </a:r>
            <a:endParaRPr sz="1200" b="1" dirty="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1" dirty="0">
                <a:solidFill>
                  <a:srgbClr val="FFFFFF"/>
                </a:solidFill>
              </a:rPr>
              <a:t>        </a:t>
            </a:r>
            <a:r>
              <a:rPr lang="es-ES" sz="1200" b="1" dirty="0" err="1">
                <a:solidFill>
                  <a:srgbClr val="FFFFFF"/>
                </a:solidFill>
              </a:rPr>
              <a:t>informador_piso</a:t>
            </a:r>
            <a:r>
              <a:rPr lang="es-ES" sz="1200" b="1" dirty="0">
                <a:solidFill>
                  <a:srgbClr val="FFFFFF"/>
                </a:solidFill>
              </a:rPr>
              <a:t> = Physics2D.Raycast(</a:t>
            </a:r>
            <a:r>
              <a:rPr lang="es-ES" sz="1200" b="1" dirty="0" err="1">
                <a:solidFill>
                  <a:srgbClr val="FFFFFF"/>
                </a:solidFill>
              </a:rPr>
              <a:t>ray_detect_flor.position</a:t>
            </a:r>
            <a:r>
              <a:rPr lang="es-ES" sz="1200" b="1" dirty="0">
                <a:solidFill>
                  <a:srgbClr val="FFFFFF"/>
                </a:solidFill>
              </a:rPr>
              <a:t>, Vector2.down, 1, </a:t>
            </a:r>
            <a:r>
              <a:rPr lang="es-ES" sz="1200" b="1" dirty="0" err="1">
                <a:solidFill>
                  <a:srgbClr val="FFFFFF"/>
                </a:solidFill>
              </a:rPr>
              <a:t>whatIsGround</a:t>
            </a:r>
            <a:r>
              <a:rPr lang="es-ES" sz="1200" b="1" dirty="0">
                <a:solidFill>
                  <a:srgbClr val="FFFFFF"/>
                </a:solidFill>
              </a:rPr>
              <a:t>);</a:t>
            </a:r>
            <a:endParaRPr sz="1200" b="1" dirty="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1" dirty="0">
                <a:solidFill>
                  <a:srgbClr val="FFFFFF"/>
                </a:solidFill>
              </a:rPr>
              <a:t>        </a:t>
            </a:r>
            <a:r>
              <a:rPr lang="es-ES" sz="1200" b="1" dirty="0" err="1">
                <a:solidFill>
                  <a:srgbClr val="FFFFFF"/>
                </a:solidFill>
              </a:rPr>
              <a:t>Debug.DrawLine</a:t>
            </a:r>
            <a:r>
              <a:rPr lang="es-ES" sz="1200" b="1" dirty="0">
                <a:solidFill>
                  <a:srgbClr val="FFFFFF"/>
                </a:solidFill>
              </a:rPr>
              <a:t>(</a:t>
            </a:r>
            <a:r>
              <a:rPr lang="es-ES" sz="1200" b="1" dirty="0" err="1">
                <a:solidFill>
                  <a:srgbClr val="FFFFFF"/>
                </a:solidFill>
              </a:rPr>
              <a:t>ray_detect_flor.position</a:t>
            </a:r>
            <a:r>
              <a:rPr lang="es-ES" sz="1200" b="1" dirty="0">
                <a:solidFill>
                  <a:srgbClr val="FFFFFF"/>
                </a:solidFill>
              </a:rPr>
              <a:t>, new Vector2(</a:t>
            </a:r>
            <a:r>
              <a:rPr lang="es-ES" sz="1200" b="1" dirty="0" err="1">
                <a:solidFill>
                  <a:srgbClr val="FFFFFF"/>
                </a:solidFill>
              </a:rPr>
              <a:t>ray_detect_flor.position.x</a:t>
            </a:r>
            <a:r>
              <a:rPr lang="es-ES" sz="1200" b="1" dirty="0">
                <a:solidFill>
                  <a:srgbClr val="FFFFFF"/>
                </a:solidFill>
              </a:rPr>
              <a:t>, </a:t>
            </a:r>
            <a:r>
              <a:rPr lang="es-ES" sz="1200" b="1" dirty="0" err="1">
                <a:solidFill>
                  <a:srgbClr val="FFFFFF"/>
                </a:solidFill>
              </a:rPr>
              <a:t>ray_detect_flor.position.y</a:t>
            </a:r>
            <a:r>
              <a:rPr lang="es-ES" sz="1200" b="1" dirty="0">
                <a:solidFill>
                  <a:srgbClr val="FFFFFF"/>
                </a:solidFill>
              </a:rPr>
              <a:t> - 1f), </a:t>
            </a:r>
            <a:r>
              <a:rPr lang="es-ES" sz="1200" b="1" dirty="0" err="1">
                <a:solidFill>
                  <a:srgbClr val="FFFFFF"/>
                </a:solidFill>
              </a:rPr>
              <a:t>Color.blue</a:t>
            </a:r>
            <a:r>
              <a:rPr lang="es-ES" sz="1200" b="1" dirty="0">
                <a:solidFill>
                  <a:srgbClr val="FFFFFF"/>
                </a:solidFill>
              </a:rPr>
              <a:t>);</a:t>
            </a:r>
            <a:endParaRPr sz="1200" b="1" dirty="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1" dirty="0">
                <a:solidFill>
                  <a:srgbClr val="FFFFFF"/>
                </a:solidFill>
              </a:rPr>
              <a:t>        </a:t>
            </a:r>
            <a:r>
              <a:rPr lang="es-ES" sz="1200" b="1" dirty="0" err="1">
                <a:solidFill>
                  <a:srgbClr val="FFFFFF"/>
                </a:solidFill>
              </a:rPr>
              <a:t>if</a:t>
            </a:r>
            <a:r>
              <a:rPr lang="es-ES" sz="1200" b="1" dirty="0">
                <a:solidFill>
                  <a:srgbClr val="FFFFFF"/>
                </a:solidFill>
              </a:rPr>
              <a:t> (</a:t>
            </a:r>
            <a:r>
              <a:rPr lang="es-ES" sz="1200" b="1" dirty="0" err="1">
                <a:solidFill>
                  <a:srgbClr val="FFFFFF"/>
                </a:solidFill>
              </a:rPr>
              <a:t>informador_piso</a:t>
            </a:r>
            <a:r>
              <a:rPr lang="es-ES" sz="1200" b="1" dirty="0">
                <a:solidFill>
                  <a:srgbClr val="FFFFFF"/>
                </a:solidFill>
              </a:rPr>
              <a:t>)</a:t>
            </a:r>
            <a:endParaRPr sz="1200" b="1" dirty="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1" dirty="0">
                <a:solidFill>
                  <a:srgbClr val="FFFFFF"/>
                </a:solidFill>
              </a:rPr>
              <a:t>        {//si esta chocando con algo verificamos que es </a:t>
            </a:r>
            <a:r>
              <a:rPr lang="es-ES" sz="1200" b="1" dirty="0" err="1">
                <a:solidFill>
                  <a:srgbClr val="FFFFFF"/>
                </a:solidFill>
              </a:rPr>
              <a:t>objero</a:t>
            </a:r>
            <a:r>
              <a:rPr lang="es-ES" sz="1200" b="1" dirty="0">
                <a:solidFill>
                  <a:srgbClr val="FFFFFF"/>
                </a:solidFill>
              </a:rPr>
              <a:t> sea el piso</a:t>
            </a:r>
            <a:endParaRPr sz="1200" b="1" dirty="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1" dirty="0">
                <a:solidFill>
                  <a:srgbClr val="FFFFFF"/>
                </a:solidFill>
              </a:rPr>
              <a:t>            </a:t>
            </a:r>
            <a:r>
              <a:rPr lang="es-ES" sz="1200" b="1" dirty="0" err="1">
                <a:solidFill>
                  <a:srgbClr val="FFFFFF"/>
                </a:solidFill>
              </a:rPr>
              <a:t>if</a:t>
            </a:r>
            <a:r>
              <a:rPr lang="es-ES" sz="1200" b="1" dirty="0">
                <a:solidFill>
                  <a:srgbClr val="FFFFFF"/>
                </a:solidFill>
              </a:rPr>
              <a:t> (</a:t>
            </a:r>
            <a:r>
              <a:rPr lang="es-ES" sz="1200" b="1" dirty="0" err="1">
                <a:solidFill>
                  <a:srgbClr val="FFFFFF"/>
                </a:solidFill>
              </a:rPr>
              <a:t>informador_piso.collider.gameObject.tag</a:t>
            </a:r>
            <a:r>
              <a:rPr lang="es-ES" sz="1200" b="1" dirty="0">
                <a:solidFill>
                  <a:srgbClr val="FFFFFF"/>
                </a:solidFill>
              </a:rPr>
              <a:t> == "</a:t>
            </a:r>
            <a:r>
              <a:rPr lang="es-ES" sz="1200" b="1" dirty="0" err="1">
                <a:solidFill>
                  <a:srgbClr val="FFFFFF"/>
                </a:solidFill>
              </a:rPr>
              <a:t>floor</a:t>
            </a:r>
            <a:r>
              <a:rPr lang="es-ES" sz="1200" b="1" dirty="0">
                <a:solidFill>
                  <a:srgbClr val="FFFFFF"/>
                </a:solidFill>
              </a:rPr>
              <a:t>"|| </a:t>
            </a:r>
            <a:r>
              <a:rPr lang="es-ES" sz="1200" b="1" dirty="0" err="1">
                <a:solidFill>
                  <a:srgbClr val="FFFFFF"/>
                </a:solidFill>
              </a:rPr>
              <a:t>informador_piso.collider.gameObject.tag</a:t>
            </a:r>
            <a:r>
              <a:rPr lang="es-ES" sz="1200" b="1" dirty="0">
                <a:solidFill>
                  <a:srgbClr val="FFFFFF"/>
                </a:solidFill>
              </a:rPr>
              <a:t> == "impulso")</a:t>
            </a:r>
            <a:endParaRPr sz="1200" b="1" dirty="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1" dirty="0">
                <a:solidFill>
                  <a:srgbClr val="FFFFFF"/>
                </a:solidFill>
              </a:rPr>
              <a:t>            {</a:t>
            </a:r>
            <a:endParaRPr sz="1200" b="1" dirty="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1" dirty="0">
                <a:solidFill>
                  <a:srgbClr val="FFFFFF"/>
                </a:solidFill>
              </a:rPr>
              <a:t>                </a:t>
            </a:r>
            <a:r>
              <a:rPr lang="es-ES" sz="1200" b="1" dirty="0" err="1">
                <a:solidFill>
                  <a:srgbClr val="FFFFFF"/>
                </a:solidFill>
              </a:rPr>
              <a:t>return</a:t>
            </a:r>
            <a:r>
              <a:rPr lang="es-ES" sz="1200" b="1" dirty="0">
                <a:solidFill>
                  <a:srgbClr val="FFFFFF"/>
                </a:solidFill>
              </a:rPr>
              <a:t> </a:t>
            </a:r>
            <a:r>
              <a:rPr lang="es-ES" sz="1200" b="1" dirty="0" err="1">
                <a:solidFill>
                  <a:srgbClr val="FFFFFF"/>
                </a:solidFill>
              </a:rPr>
              <a:t>informador_piso</a:t>
            </a:r>
            <a:r>
              <a:rPr lang="es-ES" sz="1200" b="1" dirty="0">
                <a:solidFill>
                  <a:srgbClr val="FFFFFF"/>
                </a:solidFill>
              </a:rPr>
              <a:t>;</a:t>
            </a:r>
            <a:endParaRPr sz="1200" b="1" dirty="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1" dirty="0">
                <a:solidFill>
                  <a:srgbClr val="FFFFFF"/>
                </a:solidFill>
              </a:rPr>
              <a:t>            }</a:t>
            </a:r>
            <a:endParaRPr sz="1200" b="1" dirty="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1" dirty="0">
                <a:solidFill>
                  <a:srgbClr val="FFFFFF"/>
                </a:solidFill>
              </a:rPr>
              <a:t>        }</a:t>
            </a:r>
            <a:endParaRPr sz="1200" b="1" dirty="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1" dirty="0">
                <a:solidFill>
                  <a:srgbClr val="FFFFFF"/>
                </a:solidFill>
              </a:rPr>
              <a:t>        </a:t>
            </a:r>
            <a:r>
              <a:rPr lang="es-ES" sz="1200" b="1" dirty="0" err="1">
                <a:solidFill>
                  <a:srgbClr val="FFFFFF"/>
                </a:solidFill>
              </a:rPr>
              <a:t>return</a:t>
            </a:r>
            <a:r>
              <a:rPr lang="es-ES" sz="1200" b="1" dirty="0">
                <a:solidFill>
                  <a:srgbClr val="FFFFFF"/>
                </a:solidFill>
              </a:rPr>
              <a:t> false;</a:t>
            </a:r>
            <a:endParaRPr sz="1200" b="1" dirty="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1" dirty="0">
                <a:solidFill>
                  <a:srgbClr val="FFFFFF"/>
                </a:solidFill>
              </a:rPr>
              <a:t>    }</a:t>
            </a:r>
            <a:endParaRPr sz="1200" b="1" dirty="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 sz="39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FÍSICAS 2D Y 3D</a:t>
            </a:r>
            <a:endParaRPr sz="395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endParaRPr/>
          </a:p>
        </p:txBody>
      </p:sp>
      <p:pic>
        <p:nvPicPr>
          <p:cNvPr id="241" name="Google Shape;2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300" y="2575503"/>
            <a:ext cx="8301298" cy="330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 sz="39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FÍSICAS RIGIDBODY</a:t>
            </a:r>
            <a:endParaRPr sz="395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endParaRPr/>
          </a:p>
        </p:txBody>
      </p:sp>
      <p:pic>
        <p:nvPicPr>
          <p:cNvPr id="247" name="Google Shape;2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100" y="2260103"/>
            <a:ext cx="8343900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/>
              <a:t>Time</a:t>
            </a:r>
            <a:endParaRPr sz="395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endParaRPr/>
          </a:p>
        </p:txBody>
      </p:sp>
      <p:pic>
        <p:nvPicPr>
          <p:cNvPr id="253" name="Google Shape;2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00" y="2580822"/>
            <a:ext cx="8989425" cy="22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 sz="3950" b="1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endParaRPr sz="395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endParaRPr dirty="0"/>
          </a:p>
        </p:txBody>
      </p:sp>
      <p:pic>
        <p:nvPicPr>
          <p:cNvPr id="1028" name="Picture 4" descr="Resultado de imagen para un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845" y="2293082"/>
            <a:ext cx="71437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/>
              <a:t>CÓDIGO EFICIENTE</a:t>
            </a:r>
            <a:endParaRPr sz="395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endParaRPr/>
          </a:p>
        </p:txBody>
      </p:sp>
      <p:sp>
        <p:nvSpPr>
          <p:cNvPr id="259" name="Google Shape;259;p28"/>
          <p:cNvSpPr txBox="1"/>
          <p:nvPr/>
        </p:nvSpPr>
        <p:spPr>
          <a:xfrm>
            <a:off x="1415000" y="2877150"/>
            <a:ext cx="8254200" cy="3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FFFF"/>
                </a:solidFill>
              </a:rPr>
              <a:t>void Update()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FFFF"/>
                </a:solidFill>
              </a:rPr>
              <a:t>{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FFFF"/>
                </a:solidFill>
              </a:rPr>
              <a:t>   for (int i = 0; i &lt; enemyList.Length; i++)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FFFF"/>
                </a:solidFill>
              </a:rPr>
              <a:t>   {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FFFF"/>
                </a:solidFill>
              </a:rPr>
              <a:t>      if (enemyTurn)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FFFF"/>
                </a:solidFill>
              </a:rPr>
              <a:t>      {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FFFF"/>
                </a:solidFill>
              </a:rPr>
              <a:t>         MoveEnemy(enemyList[i]);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FFFF"/>
                </a:solidFill>
              </a:rPr>
              <a:t>      }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FFFF"/>
                </a:solidFill>
              </a:rPr>
              <a:t>   }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FFFF"/>
                </a:solidFill>
              </a:rPr>
              <a:t>}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/>
              <a:t>CÓDIGO EFICIENTE</a:t>
            </a:r>
            <a:endParaRPr sz="395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endParaRPr/>
          </a:p>
        </p:txBody>
      </p:sp>
      <p:sp>
        <p:nvSpPr>
          <p:cNvPr id="265" name="Google Shape;265;p29"/>
          <p:cNvSpPr txBox="1"/>
          <p:nvPr/>
        </p:nvSpPr>
        <p:spPr>
          <a:xfrm>
            <a:off x="1415000" y="2877150"/>
            <a:ext cx="8254200" cy="3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FFFF"/>
                </a:solidFill>
              </a:rPr>
              <a:t>void Update()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FFFF"/>
                </a:solidFill>
              </a:rPr>
              <a:t>{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FFFF"/>
                </a:solidFill>
              </a:rPr>
              <a:t>   if (enemyTurn)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FFFF"/>
                </a:solidFill>
              </a:rPr>
              <a:t>   {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FFFF"/>
                </a:solidFill>
              </a:rPr>
              <a:t>      for (int i = 0; i &lt; enemyList.Length; i++)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FFFF"/>
                </a:solidFill>
              </a:rPr>
              <a:t>      {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FFFF"/>
                </a:solidFill>
              </a:rPr>
              <a:t>         MoveEnemy(enemyList[i]);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FFFF"/>
                </a:solidFill>
              </a:rPr>
              <a:t>      }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FFFF"/>
                </a:solidFill>
              </a:rPr>
              <a:t>   }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FFFF"/>
                </a:solidFill>
              </a:rPr>
              <a:t>}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/>
              <a:t>CÓDIGO EFICIENTE</a:t>
            </a:r>
            <a:endParaRPr sz="395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/>
              <a:t>Update limit</a:t>
            </a:r>
            <a:endParaRPr/>
          </a:p>
        </p:txBody>
      </p:sp>
      <p:sp>
        <p:nvSpPr>
          <p:cNvPr id="271" name="Google Shape;271;p30"/>
          <p:cNvSpPr txBox="1"/>
          <p:nvPr/>
        </p:nvSpPr>
        <p:spPr>
          <a:xfrm>
            <a:off x="1415000" y="2877150"/>
            <a:ext cx="8254200" cy="3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FFFF"/>
                </a:solidFill>
              </a:rPr>
              <a:t>private int numFrames = 5;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>
                <a:solidFill>
                  <a:srgbClr val="FFFFFF"/>
                </a:solidFill>
              </a:rPr>
              <a:t>void Update()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>
                <a:solidFill>
                  <a:srgbClr val="FFFFFF"/>
                </a:solidFill>
              </a:rPr>
              <a:t>{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>
                <a:solidFill>
                  <a:srgbClr val="FFFFFF"/>
                </a:solidFill>
              </a:rPr>
              <a:t>   if (Time.frameCount % numFrames == 0)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>
                <a:solidFill>
                  <a:srgbClr val="FFFFFF"/>
                </a:solidFill>
              </a:rPr>
              <a:t>   {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>
                <a:solidFill>
                  <a:srgbClr val="FFFFFF"/>
                </a:solidFill>
              </a:rPr>
              <a:t>      EjemploDeFuncionCostosa();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>
                <a:solidFill>
                  <a:srgbClr val="FFFFFF"/>
                </a:solidFill>
              </a:rPr>
              <a:t>   }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>
                <a:solidFill>
                  <a:srgbClr val="FFFFFF"/>
                </a:solidFill>
              </a:rPr>
              <a:t>}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/>
              <a:t>CACHEA EL ACCESO A COMPONENTES</a:t>
            </a:r>
            <a:endParaRPr/>
          </a:p>
        </p:txBody>
      </p:sp>
      <p:sp>
        <p:nvSpPr>
          <p:cNvPr id="283" name="Google Shape;283;p32"/>
          <p:cNvSpPr txBox="1"/>
          <p:nvPr/>
        </p:nvSpPr>
        <p:spPr>
          <a:xfrm>
            <a:off x="1415000" y="2877150"/>
            <a:ext cx="8254200" cy="3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FFFF"/>
                </a:solidFill>
              </a:rPr>
              <a:t>void Update()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FFFF"/>
                </a:solidFill>
              </a:rPr>
              <a:t>{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FFFF"/>
                </a:solidFill>
              </a:rPr>
              <a:t>   if (someCondition)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FFFF"/>
                </a:solidFill>
              </a:rPr>
              <a:t>   {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FFFF"/>
                </a:solidFill>
              </a:rPr>
              <a:t>      Animator playerAnimator = GetComponent&lt;Animator&gt;();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FFFF"/>
                </a:solidFill>
              </a:rPr>
              <a:t>      playerAnimator.SetBool("Attack", true);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FFFF"/>
                </a:solidFill>
              </a:rPr>
              <a:t>   }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FFFF"/>
                </a:solidFill>
              </a:rPr>
              <a:t>}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/>
              <a:t>Tips</a:t>
            </a:r>
            <a:endParaRPr/>
          </a:p>
        </p:txBody>
      </p:sp>
      <p:sp>
        <p:nvSpPr>
          <p:cNvPr id="289" name="Google Shape;289;p33"/>
          <p:cNvSpPr txBox="1"/>
          <p:nvPr/>
        </p:nvSpPr>
        <p:spPr>
          <a:xfrm>
            <a:off x="1415000" y="2877150"/>
            <a:ext cx="9876600" cy="3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rgbClr val="FFFFFF"/>
                </a:solidFill>
              </a:rPr>
              <a:t>EVITA LLAMADAS A MÉTODOS FIND…()</a:t>
            </a:r>
            <a:endParaRPr sz="3600" b="1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rgbClr val="FFFFFF"/>
                </a:solidFill>
              </a:rPr>
              <a:t>EVITA LLAMADAS A CAMERA.MAIN</a:t>
            </a:r>
            <a:endParaRPr sz="3600" b="1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rgbClr val="FFFFFF"/>
                </a:solidFill>
              </a:rPr>
              <a:t>NO DEFINAS EVENTOS SIN CÓDIGO</a:t>
            </a:r>
            <a:endParaRPr sz="3600"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 dirty="0" smtClean="0"/>
              <a:t>Trimestre 4</a:t>
            </a:r>
            <a:endParaRPr dirty="0"/>
          </a:p>
        </p:txBody>
      </p:sp>
      <p:sp>
        <p:nvSpPr>
          <p:cNvPr id="295" name="Google Shape;295;p34"/>
          <p:cNvSpPr txBox="1"/>
          <p:nvPr/>
        </p:nvSpPr>
        <p:spPr>
          <a:xfrm>
            <a:off x="1459823" y="2626138"/>
            <a:ext cx="8254200" cy="3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ES" sz="3000" b="1" dirty="0" err="1" smtClean="0">
                <a:solidFill>
                  <a:srgbClr val="FFFFFF"/>
                </a:solidFill>
              </a:rPr>
              <a:t>navmesh</a:t>
            </a:r>
            <a:endParaRPr lang="es-ES" sz="3000" b="1" dirty="0" smtClean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ES" sz="3000" b="1" dirty="0" smtClean="0">
                <a:solidFill>
                  <a:srgbClr val="FFFFFF"/>
                </a:solidFill>
              </a:rPr>
              <a:t>OCCLUSSION </a:t>
            </a:r>
            <a:r>
              <a:rPr lang="es-ES" sz="3000" b="1" dirty="0" smtClean="0">
                <a:solidFill>
                  <a:srgbClr val="FFFFFF"/>
                </a:solidFill>
              </a:rPr>
              <a:t>CULLING</a:t>
            </a: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ES" sz="3000" b="1" dirty="0" smtClean="0">
                <a:solidFill>
                  <a:srgbClr val="FFFFFF"/>
                </a:solidFill>
              </a:rPr>
              <a:t>LUZ</a:t>
            </a:r>
            <a:endParaRPr sz="3000" b="1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ES" sz="3000" b="1" dirty="0" err="1" smtClean="0">
                <a:solidFill>
                  <a:srgbClr val="FFFFFF"/>
                </a:solidFill>
              </a:rPr>
              <a:t>Frame</a:t>
            </a:r>
            <a:r>
              <a:rPr lang="es-ES" sz="3000" b="1" dirty="0" smtClean="0">
                <a:solidFill>
                  <a:srgbClr val="FFFFFF"/>
                </a:solidFill>
              </a:rPr>
              <a:t> </a:t>
            </a:r>
            <a:r>
              <a:rPr lang="es-ES" sz="3000" b="1" dirty="0" err="1" smtClean="0">
                <a:solidFill>
                  <a:srgbClr val="FFFFFF"/>
                </a:solidFill>
              </a:rPr>
              <a:t>debuguer</a:t>
            </a:r>
            <a:endParaRPr lang="es-ES" sz="3000" b="1" dirty="0" smtClean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ES" sz="3000" b="1" dirty="0" err="1" smtClean="0">
                <a:solidFill>
                  <a:srgbClr val="FFFFFF"/>
                </a:solidFill>
              </a:rPr>
              <a:t>Scriptable</a:t>
            </a:r>
            <a:r>
              <a:rPr lang="es-ES" sz="3000" b="1" dirty="0" smtClean="0">
                <a:solidFill>
                  <a:srgbClr val="FFFFFF"/>
                </a:solidFill>
              </a:rPr>
              <a:t> </a:t>
            </a:r>
            <a:r>
              <a:rPr lang="es-ES" sz="3000" b="1" dirty="0" err="1" smtClean="0">
                <a:solidFill>
                  <a:srgbClr val="FFFFFF"/>
                </a:solidFill>
              </a:rPr>
              <a:t>Object</a:t>
            </a:r>
            <a:endParaRPr lang="es-ES" sz="3000" b="1" dirty="0" smtClean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ES" sz="3000" b="1" dirty="0" smtClean="0">
                <a:solidFill>
                  <a:srgbClr val="FFFFFF"/>
                </a:solidFill>
              </a:rPr>
              <a:t>Guardar Cargar </a:t>
            </a:r>
            <a:r>
              <a:rPr lang="es-ES" sz="3000" b="1" dirty="0" err="1" smtClean="0">
                <a:solidFill>
                  <a:srgbClr val="FFFFFF"/>
                </a:solidFill>
              </a:rPr>
              <a:t>Game</a:t>
            </a:r>
            <a:r>
              <a:rPr lang="es-ES" sz="3000" b="1" dirty="0" smtClean="0">
                <a:solidFill>
                  <a:srgbClr val="FFFFFF"/>
                </a:solidFill>
              </a:rPr>
              <a:t> </a:t>
            </a:r>
            <a:r>
              <a:rPr lang="es-ES" sz="3000" b="1" dirty="0" smtClean="0">
                <a:solidFill>
                  <a:srgbClr val="FFFFFF"/>
                </a:solidFill>
              </a:rPr>
              <a:t>manager</a:t>
            </a: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lang="es-ES" sz="3000" b="1" dirty="0" smtClean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3000" b="1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3000" b="1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  <p:pic>
        <p:nvPicPr>
          <p:cNvPr id="5" name="Picture 2" descr="Resultado de imagen para lara croft 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836" y="2322023"/>
            <a:ext cx="5475942" cy="31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ES"/>
              <a:t>Optimización </a:t>
            </a:r>
            <a:endParaRPr/>
          </a:p>
        </p:txBody>
      </p:sp>
      <p:pic>
        <p:nvPicPr>
          <p:cNvPr id="209" name="Google Shape;2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488" y="2043200"/>
            <a:ext cx="7139525" cy="46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s-ES" dirty="0"/>
              <a:t>El diseño de la ventana de </a:t>
            </a:r>
            <a:r>
              <a:rPr lang="es-ES" dirty="0" err="1"/>
              <a:t>Profiler</a:t>
            </a:r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2397369" y="2314536"/>
            <a:ext cx="72461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dirty="0" smtClean="0">
                <a:solidFill>
                  <a:schemeClr val="bg1"/>
                </a:solidFill>
                <a:latin typeface="Roboto"/>
              </a:rPr>
              <a:t>Abra</a:t>
            </a:r>
            <a:r>
              <a:rPr lang="en-US" sz="2800" dirty="0" smtClean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Roboto"/>
              </a:rPr>
              <a:t>la </a:t>
            </a:r>
            <a:r>
              <a:rPr lang="es-CO" sz="2800" dirty="0" smtClean="0">
                <a:solidFill>
                  <a:schemeClr val="bg1"/>
                </a:solidFill>
                <a:latin typeface="Roboto"/>
              </a:rPr>
              <a:t>ventana</a:t>
            </a:r>
            <a:r>
              <a:rPr lang="en-US" sz="2800" dirty="0" smtClean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Roboto"/>
              </a:rPr>
              <a:t>Profiler </a:t>
            </a:r>
            <a:r>
              <a:rPr lang="en-US" sz="2800" dirty="0" err="1">
                <a:solidFill>
                  <a:schemeClr val="bg1"/>
                </a:solidFill>
                <a:latin typeface="Roboto"/>
              </a:rPr>
              <a:t>desde</a:t>
            </a:r>
            <a:r>
              <a:rPr lang="en-US" sz="2800" dirty="0">
                <a:solidFill>
                  <a:schemeClr val="bg1"/>
                </a:solidFill>
                <a:latin typeface="Roboto"/>
              </a:rPr>
              <a:t> la </a:t>
            </a:r>
            <a:r>
              <a:rPr lang="en-US" sz="2800" dirty="0" err="1">
                <a:solidFill>
                  <a:schemeClr val="bg1"/>
                </a:solidFill>
                <a:latin typeface="Roboto"/>
              </a:rPr>
              <a:t>barra</a:t>
            </a:r>
            <a:r>
              <a:rPr lang="en-US" sz="2800" dirty="0">
                <a:solidFill>
                  <a:schemeClr val="bg1"/>
                </a:solidFill>
                <a:latin typeface="Roboto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latin typeface="Roboto"/>
              </a:rPr>
              <a:t>menú</a:t>
            </a:r>
            <a:r>
              <a:rPr lang="en-US" sz="2800" dirty="0">
                <a:solidFill>
                  <a:schemeClr val="bg1"/>
                </a:solidFill>
                <a:latin typeface="Roboto"/>
              </a:rPr>
              <a:t> superior </a:t>
            </a:r>
            <a:r>
              <a:rPr lang="en-US" sz="2800" dirty="0" err="1">
                <a:solidFill>
                  <a:schemeClr val="bg1"/>
                </a:solidFill>
                <a:latin typeface="Roboto"/>
              </a:rPr>
              <a:t>seleccionando</a:t>
            </a:r>
            <a:r>
              <a:rPr lang="en-US" sz="28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Roboto"/>
              </a:rPr>
              <a:t>Ventana</a:t>
            </a:r>
            <a:r>
              <a:rPr lang="en-US" sz="2800" b="1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Roboto"/>
              </a:rPr>
              <a:t>&gt; </a:t>
            </a:r>
            <a:r>
              <a:rPr lang="en-US" sz="2800" b="1" dirty="0">
                <a:solidFill>
                  <a:schemeClr val="bg1"/>
                </a:solidFill>
                <a:latin typeface="Roboto"/>
              </a:rPr>
              <a:t>Profiler</a:t>
            </a:r>
            <a:endParaRPr lang="es-CO" sz="28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connect-prd-cdn.unity.com/20190130/b54d1394-cd64-4490-ae10-e02c9102027b_window_no_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437" y="3415569"/>
            <a:ext cx="5023094" cy="280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94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s-ES" dirty="0"/>
              <a:t>El diseño de la ventana de </a:t>
            </a:r>
            <a:r>
              <a:rPr lang="es-ES" dirty="0" err="1"/>
              <a:t>Profiler</a:t>
            </a:r>
            <a:endParaRPr dirty="0"/>
          </a:p>
        </p:txBody>
      </p:sp>
      <p:sp>
        <p:nvSpPr>
          <p:cNvPr id="3" name="Rectángulo 2"/>
          <p:cNvSpPr/>
          <p:nvPr/>
        </p:nvSpPr>
        <p:spPr>
          <a:xfrm>
            <a:off x="3785940" y="2238900"/>
            <a:ext cx="27344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b="1" dirty="0">
                <a:solidFill>
                  <a:schemeClr val="bg1"/>
                </a:solidFill>
                <a:latin typeface="Roboto"/>
              </a:rPr>
              <a:t>Perfiladores</a:t>
            </a:r>
          </a:p>
          <a:p>
            <a:r>
              <a:rPr lang="es-ES" sz="1800" dirty="0">
                <a:solidFill>
                  <a:schemeClr val="bg1"/>
                </a:solidFill>
                <a:latin typeface="Roboto"/>
              </a:rPr>
              <a:t>A la izquierda de la ventana de </a:t>
            </a:r>
            <a:r>
              <a:rPr lang="es-ES" sz="1800" dirty="0" err="1">
                <a:solidFill>
                  <a:schemeClr val="bg1"/>
                </a:solidFill>
                <a:latin typeface="Roboto"/>
              </a:rPr>
              <a:t>Profiler</a:t>
            </a:r>
            <a:r>
              <a:rPr lang="es-ES" sz="1800" dirty="0">
                <a:solidFill>
                  <a:schemeClr val="bg1"/>
                </a:solidFill>
                <a:latin typeface="Roboto"/>
              </a:rPr>
              <a:t>, verá una columna de </a:t>
            </a:r>
            <a:r>
              <a:rPr lang="es-ES" sz="1800" b="1" i="1" dirty="0">
                <a:solidFill>
                  <a:schemeClr val="bg1"/>
                </a:solidFill>
                <a:latin typeface="Roboto"/>
              </a:rPr>
              <a:t>perfiladores </a:t>
            </a:r>
            <a:r>
              <a:rPr lang="es-ES" sz="1800" dirty="0">
                <a:solidFill>
                  <a:schemeClr val="bg1"/>
                </a:solidFill>
                <a:latin typeface="Roboto"/>
              </a:rPr>
              <a:t>. Cada generador de perfiles muestra información sobre un aspecto específico de nuestro juego. Hay perfiladores separados para uso de CPU, uso de GPU, </a:t>
            </a:r>
            <a:r>
              <a:rPr lang="es-ES" sz="1800" dirty="0" err="1">
                <a:solidFill>
                  <a:schemeClr val="bg1"/>
                </a:solidFill>
                <a:latin typeface="Roboto"/>
              </a:rPr>
              <a:t>renderizado</a:t>
            </a:r>
            <a:r>
              <a:rPr lang="es-ES" sz="1800" dirty="0">
                <a:solidFill>
                  <a:schemeClr val="bg1"/>
                </a:solidFill>
                <a:latin typeface="Roboto"/>
              </a:rPr>
              <a:t>, uso de memoria, audio, física y redes.</a:t>
            </a:r>
          </a:p>
        </p:txBody>
      </p:sp>
      <p:pic>
        <p:nvPicPr>
          <p:cNvPr id="4098" name="Picture 2" descr="https://connect-prd-cdn.unity.com/20190130/b6a051a8-8382-41fb-91df-3fde40c4c9f6_profilers_no_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4" y="1966050"/>
            <a:ext cx="3616324" cy="479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connect-prd-cdn.unity.com/20190130/c85ea22c-b96b-42e2-bcac-c4fc6796b85e_profilers_with_dat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348" y="1966050"/>
            <a:ext cx="3213179" cy="462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9993924" y="2234753"/>
            <a:ext cx="18844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Roboto"/>
              </a:rPr>
              <a:t>Cuando se han registrado datos de creación de perfiles, la mitad superior de la ventana del generador de perfiles muestra los datos de cada generador de perfiles a lo largo del tiempo. El rendimiento puede variar con el tiempo, por lo que es útil ver el rendimiento desde más de un cuadro</a:t>
            </a:r>
            <a:endParaRPr lang="es-CO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37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s-ES" dirty="0"/>
              <a:t>El diseño de la ventana de </a:t>
            </a:r>
            <a:r>
              <a:rPr lang="es-ES" dirty="0" err="1"/>
              <a:t>Profiler</a:t>
            </a:r>
            <a:endParaRPr dirty="0"/>
          </a:p>
        </p:txBody>
      </p:sp>
      <p:pic>
        <p:nvPicPr>
          <p:cNvPr id="5122" name="Picture 2" descr="https://connect-prd-cdn.unity.com/20190130/ef1bae75-0a08-4ff0-9332-33eb74df6b5c_bottom_with_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60" y="2204794"/>
            <a:ext cx="8181975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597876" y="2270575"/>
            <a:ext cx="236513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Roboto"/>
              </a:rPr>
              <a:t>La mitad inferior de la ventana del generador de perfiles muestra información detallada del generador de perfiles actualmente seleccionado</a:t>
            </a:r>
            <a:endParaRPr lang="es-CO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351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s-ES" dirty="0"/>
              <a:t>El diseño de la ventana de </a:t>
            </a:r>
            <a:r>
              <a:rPr lang="es-ES" dirty="0" err="1"/>
              <a:t>Profiler</a:t>
            </a:r>
            <a:endParaRPr dirty="0"/>
          </a:p>
        </p:txBody>
      </p:sp>
      <p:pic>
        <p:nvPicPr>
          <p:cNvPr id="6146" name="Picture 2" descr="https://connect-prd-cdn.unity.com/20190130/2081b12d-9427-4843-935d-5a7d00f1c7b8_cpu_profiler_close_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590" y="2474424"/>
            <a:ext cx="6465640" cy="143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289539" y="4078049"/>
            <a:ext cx="101228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Roboto"/>
              </a:rPr>
              <a:t>Los creadores de perfiles proporcionan mucha información detallada, pero no necesitamos usarlos todos cada vez que realizamos un perfil; de hecho, generalmente comenzaríamos a perfilar nuestro juego mirando solo uno o dos de los perfiladores</a:t>
            </a:r>
            <a:r>
              <a:rPr lang="es-ES" sz="2000" dirty="0" smtClean="0">
                <a:solidFill>
                  <a:schemeClr val="bg1"/>
                </a:solidFill>
                <a:latin typeface="Roboto"/>
              </a:rPr>
              <a:t>.</a:t>
            </a:r>
            <a:r>
              <a:rPr lang="es-ES" sz="2000" dirty="0">
                <a:solidFill>
                  <a:schemeClr val="bg1"/>
                </a:solidFill>
              </a:rPr>
              <a:t> Como ejemplo, si tuviéramos un juego que se ejecutara lentamente, podríamos comenzar nuestra investigación mirando el generador de perfiles de uso de la CPU.</a:t>
            </a:r>
            <a:endParaRPr lang="es-CO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43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s-ES" dirty="0"/>
              <a:t>El diseño de la ventana de </a:t>
            </a:r>
            <a:r>
              <a:rPr lang="es-ES" dirty="0" err="1"/>
              <a:t>Profiler</a:t>
            </a:r>
            <a:endParaRPr dirty="0"/>
          </a:p>
        </p:txBody>
      </p:sp>
      <p:pic>
        <p:nvPicPr>
          <p:cNvPr id="7170" name="Picture 2" descr="https://connect-prd-cdn.unity.com/20190130/58ea6155-d703-43ed-b431-c19cfdfa861f_add_profil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114" y="2074984"/>
            <a:ext cx="344805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2140782" y="5289068"/>
            <a:ext cx="8153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Roboto"/>
              </a:rPr>
              <a:t>Se puede agregar un generador de perfiles a la ventana del Perfil haciendo clic en </a:t>
            </a:r>
            <a:r>
              <a:rPr lang="es-ES" sz="2000" b="1" dirty="0">
                <a:solidFill>
                  <a:schemeClr val="bg1"/>
                </a:solidFill>
                <a:latin typeface="Roboto"/>
              </a:rPr>
              <a:t>Agregar Perfil </a:t>
            </a:r>
            <a:r>
              <a:rPr lang="es-ES" sz="2000" dirty="0">
                <a:solidFill>
                  <a:schemeClr val="bg1"/>
                </a:solidFill>
                <a:latin typeface="Roboto"/>
              </a:rPr>
              <a:t>en la </a:t>
            </a:r>
            <a:r>
              <a:rPr lang="es-ES" sz="2000" b="1" dirty="0">
                <a:solidFill>
                  <a:schemeClr val="bg1"/>
                </a:solidFill>
                <a:latin typeface="Roboto"/>
              </a:rPr>
              <a:t>esquina </a:t>
            </a:r>
            <a:r>
              <a:rPr lang="es-ES" sz="2000" dirty="0">
                <a:solidFill>
                  <a:schemeClr val="bg1"/>
                </a:solidFill>
                <a:latin typeface="Roboto"/>
              </a:rPr>
              <a:t>superior izquierda de la ventana del Perfil y seleccionando el perfil para agregar.</a:t>
            </a:r>
            <a:endParaRPr lang="es-CO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639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s-ES" dirty="0"/>
              <a:t>El diseño de la ventana de </a:t>
            </a:r>
            <a:r>
              <a:rPr lang="es-ES" dirty="0" err="1"/>
              <a:t>Profiler</a:t>
            </a:r>
            <a:endParaRPr dirty="0"/>
          </a:p>
        </p:txBody>
      </p:sp>
      <p:sp>
        <p:nvSpPr>
          <p:cNvPr id="3" name="Rectángulo 2"/>
          <p:cNvSpPr/>
          <p:nvPr/>
        </p:nvSpPr>
        <p:spPr>
          <a:xfrm>
            <a:off x="1825869" y="5169822"/>
            <a:ext cx="86369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Roboto"/>
              </a:rPr>
              <a:t>Controles</a:t>
            </a:r>
          </a:p>
          <a:p>
            <a:r>
              <a:rPr lang="es-ES" sz="2400" dirty="0">
                <a:solidFill>
                  <a:schemeClr val="bg1"/>
                </a:solidFill>
                <a:latin typeface="Roboto"/>
              </a:rPr>
              <a:t>La barra en la parte superior de la pantalla contiene los controles para la ventana </a:t>
            </a:r>
            <a:r>
              <a:rPr lang="es-ES" sz="2400" dirty="0" err="1">
                <a:solidFill>
                  <a:schemeClr val="bg1"/>
                </a:solidFill>
                <a:latin typeface="Roboto"/>
              </a:rPr>
              <a:t>Profiler</a:t>
            </a:r>
            <a:r>
              <a:rPr lang="es-ES" sz="2400" dirty="0">
                <a:solidFill>
                  <a:schemeClr val="bg1"/>
                </a:solidFill>
                <a:latin typeface="Roboto"/>
              </a:rPr>
              <a:t>.</a:t>
            </a:r>
          </a:p>
        </p:txBody>
      </p:sp>
      <p:pic>
        <p:nvPicPr>
          <p:cNvPr id="8194" name="Picture 2" descr="https://connect-prd-cdn.unity.com/20190130/f1be564b-f2bb-4252-969c-d117fb170cc8_contr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97" y="3686908"/>
            <a:ext cx="8590333" cy="66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20504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rgbClr val="000000"/>
      </a:dk1>
      <a:lt1>
        <a:srgbClr val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723</Words>
  <Application>Microsoft Office PowerPoint</Application>
  <PresentationFormat>Panorámica</PresentationFormat>
  <Paragraphs>118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Roboto</vt:lpstr>
      <vt:lpstr>Trebuchet MS</vt:lpstr>
      <vt:lpstr>Berlín</vt:lpstr>
      <vt:lpstr>Optimización</vt:lpstr>
      <vt:lpstr> Introducción </vt:lpstr>
      <vt:lpstr>Optimización </vt:lpstr>
      <vt:lpstr>El diseño de la ventana de Profiler</vt:lpstr>
      <vt:lpstr>El diseño de la ventana de Profiler</vt:lpstr>
      <vt:lpstr>El diseño de la ventana de Profiler</vt:lpstr>
      <vt:lpstr>El diseño de la ventana de Profiler</vt:lpstr>
      <vt:lpstr>El diseño de la ventana de Profiler</vt:lpstr>
      <vt:lpstr>El diseño de la ventana de Profiler</vt:lpstr>
      <vt:lpstr>Perfilado dentro del editor de Unity</vt:lpstr>
      <vt:lpstr>Perfilado fuera del editor de Unity</vt:lpstr>
      <vt:lpstr>Perfilado fuera del editor de Unity</vt:lpstr>
      <vt:lpstr> Vsync </vt:lpstr>
      <vt:lpstr> Vsync </vt:lpstr>
      <vt:lpstr> FÍSICAS </vt:lpstr>
      <vt:lpstr> Raycast </vt:lpstr>
      <vt:lpstr> FÍSICAS 2D Y 3D </vt:lpstr>
      <vt:lpstr> FÍSICAS RIGIDBODY </vt:lpstr>
      <vt:lpstr>Time </vt:lpstr>
      <vt:lpstr>CÓDIGO EFICIENTE </vt:lpstr>
      <vt:lpstr>CÓDIGO EFICIENTE </vt:lpstr>
      <vt:lpstr>CÓDIGO EFICIENTE Update limit</vt:lpstr>
      <vt:lpstr>CACHEA EL ACCESO A COMPONENTES</vt:lpstr>
      <vt:lpstr>Tips</vt:lpstr>
      <vt:lpstr>Trimestre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Optimización</dc:title>
  <dc:creator>APRENDIZ</dc:creator>
  <cp:lastModifiedBy>Usuario de Windows</cp:lastModifiedBy>
  <cp:revision>11</cp:revision>
  <dcterms:modified xsi:type="dcterms:W3CDTF">2019-10-08T20:09:21Z</dcterms:modified>
</cp:coreProperties>
</file>