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1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52" name="Holder 3"/>
          <p:cNvSpPr>
            <a:spLocks noGrp="1"/>
          </p:cNvSpPr>
          <p:nvPr>
            <p:ph type="body" idx="1"/>
          </p:nvPr>
        </p:nvSpPr>
        <p:spPr>
          <a:xfrm>
            <a:off x="609600" y="1577340"/>
            <a:ext cx="10972800" cy="266700"/>
          </a:xfrm>
        </p:spPr>
        <p:txBody>
          <a:bodyPr bIns="0" lIns="0" rIns="0" tIns="0"/>
          <a:p/>
        </p:txBody>
      </p:sp>
      <p:sp>
        <p:nvSpPr>
          <p:cNvPr id="104865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724764" y="2584767"/>
            <a:ext cx="11195251" cy="2758440"/>
          </a:xfrm>
          <a:prstGeom prst="rect"/>
          <a:noFill/>
        </p:spPr>
        <p:txBody>
          <a:bodyPr rtlCol="0" wrap="square">
            <a:spAutoFit/>
          </a:bodyPr>
          <a:p>
            <a:r>
              <a:rPr sz="2400" lang="en-US"/>
              <a:t>STUDENT NAME:</a:t>
            </a:r>
            <a:r>
              <a:rPr sz="2400" lang="en-US"/>
              <a:t> </a:t>
            </a:r>
            <a:r>
              <a:rPr sz="2400" lang="en-US"/>
              <a:t>V</a:t>
            </a:r>
            <a:r>
              <a:rPr sz="2400" lang="en-US"/>
              <a:t>E</a:t>
            </a:r>
            <a:r>
              <a:rPr sz="2400" lang="en-US"/>
              <a:t>L</a:t>
            </a:r>
            <a:r>
              <a:rPr sz="2400" lang="en-US"/>
              <a:t>M</a:t>
            </a:r>
            <a:r>
              <a:rPr sz="2400" lang="en-US"/>
              <a:t>URUGAN </a:t>
            </a:r>
            <a:r>
              <a:rPr sz="2400" lang="en-US"/>
              <a:t>M</a:t>
            </a:r>
            <a:endParaRPr dirty="0" sz="2400" lang="en-US"/>
          </a:p>
          <a:p>
            <a:endParaRPr dirty="0" sz="2400" lang="en-US"/>
          </a:p>
          <a:p>
            <a:r>
              <a:rPr dirty="0" sz="2400" lang="en-US"/>
              <a:t>REGISTER NO:</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4</a:t>
            </a:r>
            <a:r>
              <a:rPr b="1" dirty="0" sz="2400" lang="en-US"/>
              <a:t>8</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 </a:t>
            </a:r>
            <a:r>
              <a:rPr b="1" dirty="0" sz="2400" lang="en-US"/>
              <a:t>:</a:t>
            </a:r>
            <a:r>
              <a:rPr b="1" dirty="0" sz="2400" lang="en-US"/>
              <a:t> </a:t>
            </a:r>
            <a:r>
              <a:rPr b="1" dirty="0" sz="2400" lang="en-US"/>
              <a:t>u</a:t>
            </a:r>
            <a:r>
              <a:rPr b="1" dirty="0" sz="2400" lang="en-US"/>
              <a:t>n</a:t>
            </a:r>
            <a:r>
              <a:rPr b="1" dirty="0" sz="2400" lang="en-US"/>
              <a:t>m</a:t>
            </a:r>
            <a:r>
              <a:rPr b="1" dirty="0" sz="2400" lang="en-US"/>
              <a:t>1</a:t>
            </a:r>
            <a:r>
              <a:rPr b="1" dirty="0" sz="2400" lang="en-US"/>
              <a:t>3</a:t>
            </a:r>
            <a:r>
              <a:rPr b="1" dirty="0" sz="2400" lang="en-US"/>
              <a:t>0</a:t>
            </a:r>
            <a:r>
              <a:rPr b="1" dirty="0" sz="2400" lang="en-US"/>
              <a:t>3</a:t>
            </a:r>
            <a:r>
              <a:rPr b="1" dirty="0" sz="2400" lang="en-US"/>
              <a:t>2</a:t>
            </a:r>
            <a:r>
              <a:rPr b="1" dirty="0" sz="2400" lang="en-US"/>
              <a:t>2</a:t>
            </a:r>
            <a:r>
              <a:rPr b="1" dirty="0" sz="2400" lang="en-US"/>
              <a:t>1</a:t>
            </a:r>
            <a:r>
              <a:rPr b="1" dirty="0" sz="2400" lang="en-US"/>
              <a:t>3</a:t>
            </a:r>
            <a:r>
              <a:rPr b="1" dirty="0" sz="2400" lang="en-US"/>
              <a:t>0</a:t>
            </a:r>
            <a:r>
              <a:rPr b="1" dirty="0" sz="2400" lang="en-US"/>
              <a:t>3</a:t>
            </a:r>
            <a:r>
              <a:rPr b="1" dirty="0" sz="2400" lang="en-US"/>
              <a:t>1</a:t>
            </a:r>
            <a:r>
              <a:rPr b="1" dirty="0" sz="2400" lang="en-US"/>
              <a:t>0</a:t>
            </a:r>
            <a:r>
              <a:rPr b="1" dirty="0" sz="2400" lang="en-US"/>
              <a:t>3</a:t>
            </a:r>
            <a:r>
              <a:rPr b="1" dirty="0" sz="2400" lang="en-US"/>
              <a:t>6</a:t>
            </a:r>
            <a:r>
              <a:rPr b="1" dirty="0" sz="2400" lang="en-US"/>
              <a:t>1</a:t>
            </a:r>
            <a:r>
              <a:rPr b="1" dirty="0" sz="2400" lang="en-US"/>
              <a:t>4</a:t>
            </a:r>
            <a:r>
              <a:rPr b="1" dirty="0" sz="2400" lang="en-US"/>
              <a:t>8</a:t>
            </a:r>
            <a:r>
              <a:rPr b="1" dirty="0" sz="2400" lang="en-US"/>
              <a:t>)</a:t>
            </a:r>
            <a:endParaRPr altLang="en-US" lang="zh-CN"/>
          </a:p>
          <a:p>
            <a:endParaRPr altLang="en-US" lang="zh-CN"/>
          </a:p>
          <a:p>
            <a:r>
              <a:rPr dirty="0" sz="2400" lang="en-US"/>
              <a:t>DEPARTMENT:</a:t>
            </a:r>
            <a:r>
              <a:rPr b="1" dirty="0" sz="2400" lang="en-US"/>
              <a:t>C</a:t>
            </a:r>
            <a:r>
              <a:rPr b="1" dirty="0" sz="2400" lang="en-US"/>
              <a:t>O</a:t>
            </a:r>
            <a:r>
              <a:rPr b="1" dirty="0" sz="2400" lang="en-US"/>
              <a:t>M</a:t>
            </a:r>
            <a:r>
              <a:rPr b="1" dirty="0" sz="2400" lang="en-US"/>
              <a:t>M</a:t>
            </a:r>
            <a:r>
              <a:rPr b="1" dirty="0" sz="2400" lang="en-US"/>
              <a:t>E</a:t>
            </a:r>
            <a:r>
              <a:rPr b="1" dirty="0" sz="2400" lang="en-US"/>
              <a:t>R</a:t>
            </a:r>
            <a:r>
              <a:rPr b="1" dirty="0" sz="2400" lang="en-US"/>
              <a:t>CE </a:t>
            </a:r>
            <a:r>
              <a:rPr b="1" dirty="0" sz="2400" lang="en-US"/>
              <a:t>(</a:t>
            </a:r>
            <a:r>
              <a:rPr b="1" dirty="0" sz="2400" lang="en-US"/>
              <a:t>B</a:t>
            </a:r>
            <a:r>
              <a:rPr b="1" dirty="0" sz="2400" lang="en-US"/>
              <a:t>.</a:t>
            </a:r>
            <a:r>
              <a:rPr b="1" dirty="0" sz="2400" lang="en-US"/>
              <a:t>C</a:t>
            </a:r>
            <a:r>
              <a:rPr b="1" dirty="0" sz="2400" lang="en-US"/>
              <a:t>O</a:t>
            </a:r>
            <a:r>
              <a:rPr b="1" dirty="0" sz="2400" lang="en-US"/>
              <a:t>M</a:t>
            </a:r>
            <a:r>
              <a:rPr b="1" dirty="0" sz="2400" lang="en-US"/>
              <a:t>)</a:t>
            </a:r>
            <a:endParaRPr altLang="en-US" lang="zh-CN"/>
          </a:p>
          <a:p>
            <a:endParaRPr altLang="en-US" lang="zh-CN"/>
          </a:p>
          <a:p>
            <a:r>
              <a:rPr dirty="0" sz="2400" lang="en-US"/>
              <a:t>COLLEGE</a:t>
            </a:r>
            <a:r>
              <a:rPr dirty="0" sz="2400" lang="en-US"/>
              <a:t>:</a:t>
            </a:r>
            <a:r>
              <a:rPr b="1" dirty="0" sz="2400" lang="en-US"/>
              <a:t>D</a:t>
            </a:r>
            <a:r>
              <a:rPr b="1" dirty="0" sz="2400" lang="en-US"/>
              <a:t>R</a:t>
            </a:r>
            <a:r>
              <a:rPr b="1" dirty="0" sz="2400" lang="en-US"/>
              <a:t>.</a:t>
            </a:r>
            <a:r>
              <a:rPr b="1" dirty="0" sz="2400" lang="en-US"/>
              <a:t>A</a:t>
            </a:r>
            <a:r>
              <a:rPr b="1" dirty="0" sz="2400" lang="en-US"/>
              <a:t>M</a:t>
            </a:r>
            <a:r>
              <a:rPr b="1" dirty="0" sz="2400" lang="en-US"/>
              <a:t>B</a:t>
            </a:r>
            <a:r>
              <a:rPr b="1" dirty="0" sz="2400" lang="en-US"/>
              <a:t>E</a:t>
            </a:r>
            <a:r>
              <a:rPr b="1" dirty="0" sz="2400" lang="en-US"/>
              <a:t>D</a:t>
            </a:r>
            <a:r>
              <a:rPr b="1" dirty="0" sz="2400" lang="en-US"/>
              <a:t>K</a:t>
            </a:r>
            <a:r>
              <a:rPr b="1" dirty="0" sz="2400" lang="en-US"/>
              <a:t>A</a:t>
            </a:r>
            <a:r>
              <a:rPr b="1" dirty="0" sz="2400" lang="en-US"/>
              <a:t>R</a:t>
            </a:r>
            <a:r>
              <a:rPr b="1" dirty="0" sz="2400" lang="en-US"/>
              <a:t> </a:t>
            </a:r>
            <a:r>
              <a:rPr b="1" dirty="0" sz="2400" lang="en-US"/>
              <a:t>G</a:t>
            </a:r>
            <a:r>
              <a:rPr b="1" dirty="0" sz="2400" lang="en-US"/>
              <a:t>O</a:t>
            </a:r>
            <a:r>
              <a:rPr b="1" dirty="0" sz="2400" lang="en-US"/>
              <a:t>V</a:t>
            </a:r>
            <a:r>
              <a:rPr b="1" dirty="0" sz="2400" lang="en-US"/>
              <a:t>T</a:t>
            </a:r>
            <a:r>
              <a:rPr b="1" dirty="0" sz="2400" lang="en-US"/>
              <a:t>.</a:t>
            </a:r>
            <a:r>
              <a:rPr b="1" dirty="0" sz="2400" lang="en-US"/>
              <a:t>A</a:t>
            </a:r>
            <a:r>
              <a:rPr b="1" dirty="0" sz="2400" lang="en-US"/>
              <a:t>R</a:t>
            </a:r>
            <a:r>
              <a:rPr b="1" dirty="0" sz="2400" lang="en-US"/>
              <a:t>T</a:t>
            </a:r>
            <a:r>
              <a:rPr b="1" dirty="0" sz="2400" lang="en-US"/>
              <a:t>S</a:t>
            </a:r>
            <a:r>
              <a:rPr b="1" dirty="0" sz="2400" lang="en-US"/>
              <a:t> </a:t>
            </a:r>
            <a:r>
              <a:rPr b="1" dirty="0" sz="2400" lang="en-US"/>
              <a:t>C</a:t>
            </a:r>
            <a:r>
              <a:rPr b="1" dirty="0" sz="2400" lang="en-US"/>
              <a:t>O</a:t>
            </a:r>
            <a:r>
              <a:rPr b="1" dirty="0" sz="2400" lang="en-US"/>
              <a:t>L</a:t>
            </a:r>
            <a:r>
              <a:rPr b="1" dirty="0" sz="2400" lang="en-US"/>
              <a:t>EGE </a:t>
            </a:r>
            <a:r>
              <a:rPr b="1" dirty="0" sz="2400" lang="en-US"/>
              <a:t>V</a:t>
            </a:r>
            <a:r>
              <a:rPr b="1" dirty="0" sz="2400" lang="en-US"/>
              <a:t>Y</a:t>
            </a:r>
            <a:r>
              <a:rPr b="1" dirty="0" sz="2400" lang="en-US"/>
              <a:t>ASAPADI </a:t>
            </a:r>
            <a:r>
              <a:rPr b="1" dirty="0" sz="2400" lang="en-US"/>
              <a:t>C</a:t>
            </a:r>
            <a:r>
              <a:rPr b="1" dirty="0" sz="2400" lang="en-US"/>
              <a:t>H</a:t>
            </a:r>
            <a:r>
              <a:rPr b="1" dirty="0" sz="2400" lang="en-US"/>
              <a:t>E</a:t>
            </a:r>
            <a:r>
              <a:rPr b="1" dirty="0" sz="2400" lang="en-US"/>
              <a:t>NNAI</a:t>
            </a:r>
            <a:r>
              <a:rPr b="1" dirty="0" sz="2400" lang="en-US"/>
              <a:t>-</a:t>
            </a:r>
            <a:r>
              <a:rPr b="1" dirty="0" sz="2400" lang="en-US"/>
              <a:t>6</a:t>
            </a:r>
            <a:r>
              <a:rPr b="1" dirty="0" sz="2400" lang="en-US"/>
              <a:t>0</a:t>
            </a:r>
            <a:r>
              <a:rPr b="1" dirty="0" sz="2400" lang="en-US"/>
              <a:t>0</a:t>
            </a:r>
            <a:r>
              <a:rPr b="1" dirty="0" sz="2400" lang="en-US"/>
              <a:t>0</a:t>
            </a:r>
            <a:r>
              <a:rPr b="1" dirty="0" sz="2400" lang="en-US"/>
              <a:t>3</a:t>
            </a:r>
            <a:r>
              <a:rPr b="1" dirty="0" sz="2400" lang="en-US"/>
              <a:t>9</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3371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10</a:t>
            </a:fld>
            <a:endParaRPr dirty="0" spc="10"/>
          </a:p>
        </p:txBody>
      </p:sp>
      <p:sp>
        <p:nvSpPr>
          <p:cNvPr id="1048678" name=""/>
          <p:cNvSpPr txBox="1"/>
          <p:nvPr/>
        </p:nvSpPr>
        <p:spPr>
          <a:xfrm>
            <a:off x="2155096" y="1404620"/>
            <a:ext cx="9949294" cy="5539741"/>
          </a:xfrm>
          <a:prstGeom prst="rect"/>
        </p:spPr>
        <p:txBody>
          <a:bodyPr rtlCol="0" wrap="square">
            <a:spAutoFit/>
          </a:bodyPr>
          <a:p>
            <a:r>
              <a:rPr b="1" sz="2800" lang="en-US">
                <a:solidFill>
                  <a:srgbClr val="000000"/>
                </a:solidFill>
              </a:rPr>
              <a:t>S</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TION </a:t>
            </a:r>
            <a:r>
              <a:rPr b="1" sz="2800" lang="en-US">
                <a:solidFill>
                  <a:srgbClr val="000000"/>
                </a:solidFill>
              </a:rPr>
              <a:t>O</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V</a:t>
            </a:r>
            <a:r>
              <a:rPr b="1" sz="2800" lang="en-US">
                <a:solidFill>
                  <a:srgbClr val="000000"/>
                </a:solidFill>
              </a:rPr>
              <a:t>I</a:t>
            </a:r>
            <a:r>
              <a:rPr b="1" sz="2800" lang="en-US">
                <a:solidFill>
                  <a:srgbClr val="000000"/>
                </a:solidFill>
              </a:rPr>
              <a:t>EW </a:t>
            </a:r>
            <a:r>
              <a:rPr b="1" sz="2800" lang="en-US">
                <a:solidFill>
                  <a:srgbClr val="000000"/>
                </a:solidFill>
              </a:rPr>
              <a:t>:</a:t>
            </a:r>
            <a:endParaRPr sz="2800" lang="en-US">
              <a:solidFill>
                <a:srgbClr val="000000"/>
              </a:solidFill>
            </a:endParaRPr>
          </a:p>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endParaRPr sz="2800" lang="en-US">
              <a:solidFill>
                <a:srgbClr val="000000"/>
              </a:solidFill>
            </a:endParaRPr>
          </a:p>
          <a:p>
            <a:r>
              <a:rPr b="1" sz="2800" lang="en-US">
                <a:solidFill>
                  <a:srgbClr val="000000"/>
                </a:solidFill>
              </a:rPr>
              <a:t>K</a:t>
            </a:r>
            <a:r>
              <a:rPr b="1" sz="2800" lang="en-US">
                <a:solidFill>
                  <a:srgbClr val="000000"/>
                </a:solidFill>
              </a:rPr>
              <a:t>E</a:t>
            </a:r>
            <a:r>
              <a:rPr b="1" sz="2800" lang="en-US">
                <a:solidFill>
                  <a:srgbClr val="000000"/>
                </a:solidFill>
              </a:rPr>
              <a:t>Y</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r>
              <a:rPr b="1" sz="2800" lang="en-US">
                <a:solidFill>
                  <a:srgbClr val="000000"/>
                </a:solidFill>
              </a:rPr>
              <a:t>:</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a</a:t>
            </a:r>
            <a:r>
              <a:rPr b="1" sz="2800" lang="en-US">
                <a:solidFill>
                  <a:srgbClr val="000000"/>
                </a:solidFill>
              </a:rPr>
              <a:t>l</a:t>
            </a:r>
            <a:r>
              <a:rPr b="1" sz="2800" lang="en-US">
                <a:solidFill>
                  <a:srgbClr val="000000"/>
                </a:solidFill>
              </a:rPr>
              <a:t>-</a:t>
            </a:r>
            <a:r>
              <a:rPr b="1" sz="2800" lang="en-US">
                <a:solidFill>
                  <a:srgbClr val="000000"/>
                </a:solidFill>
              </a:rPr>
              <a:t>T</a:t>
            </a:r>
            <a:r>
              <a:rPr b="1" sz="2800" lang="en-US">
                <a:solidFill>
                  <a:srgbClr val="000000"/>
                </a:solidFill>
              </a:rPr>
              <a:t>i</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t</a:t>
            </a:r>
            <a:r>
              <a:rPr b="1" sz="2800" lang="en-US">
                <a:solidFill>
                  <a:srgbClr val="000000"/>
                </a:solidFill>
              </a:rPr>
              <a:t>i</a:t>
            </a:r>
            <a:r>
              <a:rPr b="1" sz="2800" lang="en-US">
                <a:solidFill>
                  <a:srgbClr val="000000"/>
                </a:solidFill>
              </a:rPr>
              <a:t>c</a:t>
            </a:r>
            <a:r>
              <a:rPr b="1" sz="2800" lang="en-US">
                <a:solidFill>
                  <a:srgbClr val="000000"/>
                </a:solidFill>
              </a:rPr>
              <a:t>s</a:t>
            </a:r>
            <a:r>
              <a:rPr b="1" sz="2800" lang="en-US">
                <a:solidFill>
                  <a:srgbClr val="000000"/>
                </a:solidFill>
              </a:rPr>
              <a:t> </a:t>
            </a:r>
            <a:r>
              <a:rPr b="0" sz="2800" lang="en-US">
                <a:solidFill>
                  <a:srgbClr val="000000"/>
                </a:solidFill>
              </a:rPr>
              <a:t>: Continuous monitoring of performance metrics with real-time updates.</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s</a:t>
            </a:r>
            <a:r>
              <a:rPr b="1" sz="2800" lang="en-US">
                <a:solidFill>
                  <a:srgbClr val="000000"/>
                </a:solidFill>
              </a:rPr>
              <a:t>t</a:t>
            </a:r>
            <a:r>
              <a:rPr b="1" sz="2800" lang="en-US">
                <a:solidFill>
                  <a:srgbClr val="000000"/>
                </a:solidFill>
              </a:rPr>
              <a:t>o</a:t>
            </a:r>
            <a:r>
              <a:rPr b="1" sz="2800" lang="en-US">
                <a:solidFill>
                  <a:srgbClr val="000000"/>
                </a:solidFill>
              </a:rPr>
              <a:t>m</a:t>
            </a:r>
            <a:r>
              <a:rPr b="1" sz="2800" lang="en-US">
                <a:solidFill>
                  <a:srgbClr val="000000"/>
                </a:solidFill>
              </a:rPr>
              <a:t>i</a:t>
            </a:r>
            <a:r>
              <a:rPr b="1" sz="2800" lang="en-US">
                <a:solidFill>
                  <a:srgbClr val="000000"/>
                </a:solidFill>
              </a:rPr>
              <a:t>z</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s</a:t>
            </a:r>
            <a:r>
              <a:rPr b="1" sz="2800" lang="en-US">
                <a:solidFill>
                  <a:srgbClr val="000000"/>
                </a:solidFill>
              </a:rPr>
              <a:t>h</a:t>
            </a:r>
            <a:r>
              <a:rPr b="1" sz="2800" lang="en-US">
                <a:solidFill>
                  <a:srgbClr val="000000"/>
                </a:solidFill>
              </a:rPr>
              <a:t>board</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Personalized views for managers and employees to track progress and set goals.</a:t>
            </a:r>
            <a:endParaRPr sz="2800" lang="en-US">
              <a:solidFill>
                <a:srgbClr val="000000"/>
              </a:solidFill>
            </a:endParaRPr>
          </a:p>
          <a:p>
            <a:r>
              <a:rPr b="1" sz="2800" lang="en-US">
                <a:solidFill>
                  <a:srgbClr val="000000"/>
                </a:solidFill>
              </a:rPr>
              <a:t>A</a:t>
            </a:r>
            <a:r>
              <a:rPr b="1" sz="2800" lang="en-US">
                <a:solidFill>
                  <a:srgbClr val="000000"/>
                </a:solidFill>
              </a:rPr>
              <a:t>I</a:t>
            </a:r>
            <a:r>
              <a:rPr b="1" sz="2800" lang="en-US">
                <a:solidFill>
                  <a:srgbClr val="000000"/>
                </a:solidFill>
              </a:rPr>
              <a:t> </a:t>
            </a:r>
            <a:r>
              <a:rPr b="1" sz="2800" lang="en-US">
                <a:solidFill>
                  <a:srgbClr val="000000"/>
                </a:solidFill>
              </a:rPr>
              <a:t>P</a:t>
            </a:r>
            <a:r>
              <a:rPr b="1" sz="2800" lang="en-US">
                <a:solidFill>
                  <a:srgbClr val="000000"/>
                </a:solidFill>
              </a:rPr>
              <a:t>o</a:t>
            </a:r>
            <a:r>
              <a:rPr b="1" sz="2800" lang="en-US">
                <a:solidFill>
                  <a:srgbClr val="000000"/>
                </a:solidFill>
              </a:rPr>
              <a:t>w</a:t>
            </a:r>
            <a:r>
              <a:rPr b="1" sz="2800" lang="en-US">
                <a:solidFill>
                  <a:srgbClr val="000000"/>
                </a:solidFill>
              </a:rPr>
              <a:t>e</a:t>
            </a:r>
            <a:r>
              <a:rPr b="1" sz="2800" lang="en-US">
                <a:solidFill>
                  <a:srgbClr val="000000"/>
                </a:solidFill>
              </a:rPr>
              <a:t>red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ghts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Predictive analytics to identify potential performance issues and recommend targeted interventions.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79" name=""/>
          <p:cNvSpPr txBox="1"/>
          <p:nvPr/>
        </p:nvSpPr>
        <p:spPr>
          <a:xfrm>
            <a:off x="625080" y="431812"/>
            <a:ext cx="10833175" cy="6377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US">
                <a:solidFill>
                  <a:srgbClr val="000000"/>
                </a:solidFill>
                <a:latin typeface="Arial"/>
              </a:rPr>
              <a:t>V</a:t>
            </a:r>
            <a:r>
              <a:rPr b="1" sz="2800" lang="en-US">
                <a:solidFill>
                  <a:srgbClr val="000000"/>
                </a:solidFill>
                <a:latin typeface="Arial"/>
              </a:rPr>
              <a:t>A</a:t>
            </a:r>
            <a:r>
              <a:rPr b="1" sz="2800" lang="en-US">
                <a:solidFill>
                  <a:srgbClr val="000000"/>
                </a:solidFill>
                <a:latin typeface="Arial"/>
              </a:rPr>
              <a:t>L</a:t>
            </a:r>
            <a:r>
              <a:rPr b="1" sz="2800" lang="en-US">
                <a:solidFill>
                  <a:srgbClr val="000000"/>
                </a:solidFill>
                <a:latin typeface="Arial"/>
              </a:rPr>
              <a:t>U</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OPOSITION</a:t>
            </a:r>
            <a:r>
              <a:rPr b="1" sz="2800" lang="en-US">
                <a:solidFill>
                  <a:srgbClr val="000000"/>
                </a:solidFill>
                <a:latin typeface="Arial"/>
              </a:rPr>
              <a:t> </a:t>
            </a:r>
            <a:r>
              <a:rPr b="1"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D</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a</a:t>
            </a:r>
            <a:r>
              <a:rPr b="1" sz="2800" lang="en-US">
                <a:solidFill>
                  <a:srgbClr val="000000"/>
                </a:solidFill>
                <a:latin typeface="Arial"/>
              </a:rPr>
              <a:t>-</a:t>
            </a:r>
            <a:r>
              <a:rPr b="1" sz="2800" lang="en-US">
                <a:solidFill>
                  <a:srgbClr val="000000"/>
                </a:solidFill>
                <a:latin typeface="Arial"/>
              </a:rPr>
              <a:t>D</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 </a:t>
            </a:r>
            <a:r>
              <a:rPr b="1" sz="2800" lang="en-US">
                <a:solidFill>
                  <a:srgbClr val="000000"/>
                </a:solidFill>
                <a:latin typeface="Arial"/>
              </a:rPr>
              <a:t>I</a:t>
            </a:r>
            <a:r>
              <a:rPr b="1" sz="2800" lang="en-US">
                <a:solidFill>
                  <a:srgbClr val="000000"/>
                </a:solidFill>
                <a:latin typeface="Arial"/>
              </a:rPr>
              <a:t>n</a:t>
            </a:r>
            <a:r>
              <a:rPr b="1" sz="2800" lang="en-US">
                <a:solidFill>
                  <a:srgbClr val="000000"/>
                </a:solidFill>
                <a:latin typeface="Arial"/>
              </a:rPr>
              <a:t>s</a:t>
            </a:r>
            <a:r>
              <a:rPr b="1" sz="2800" lang="en-US">
                <a:solidFill>
                  <a:srgbClr val="000000"/>
                </a:solidFill>
                <a:latin typeface="Arial"/>
              </a:rPr>
              <a:t>i</a:t>
            </a:r>
            <a:r>
              <a:rPr b="1" sz="2800" lang="en-US">
                <a:solidFill>
                  <a:srgbClr val="000000"/>
                </a:solidFill>
                <a:latin typeface="Arial"/>
              </a:rPr>
              <a:t>g</a:t>
            </a:r>
            <a:r>
              <a:rPr b="1" sz="2800" lang="en-US">
                <a:solidFill>
                  <a:srgbClr val="000000"/>
                </a:solidFill>
                <a:latin typeface="Arial"/>
              </a:rPr>
              <a:t>hts</a:t>
            </a:r>
            <a:r>
              <a:rPr b="1" sz="2800" lang="en-US">
                <a:solidFill>
                  <a:srgbClr val="000000"/>
                </a:solidFill>
                <a:latin typeface="Arial"/>
              </a:rPr>
              <a:t> </a:t>
            </a:r>
            <a:r>
              <a:rPr sz="2800" lang="en-US">
                <a:solidFill>
                  <a:srgbClr val="000000"/>
                </a:solidFill>
                <a:latin typeface="Arial"/>
              </a:rPr>
              <a:t>: Our platform leverages advanced analytics to deliver actionable insights, helping managers make informed decisions based o</a:t>
            </a:r>
            <a:r>
              <a:rPr sz="2800" lang="en-US">
                <a:solidFill>
                  <a:srgbClr val="000000"/>
                </a:solidFill>
                <a:latin typeface="Arial"/>
              </a:rPr>
              <a:t>n</a:t>
            </a:r>
            <a:r>
              <a:rPr sz="2800" lang="en-US">
                <a:solidFill>
                  <a:srgbClr val="000000"/>
                </a:solidFill>
                <a:latin typeface="Arial"/>
              </a:rPr>
              <a:t> comprehensive</a:t>
            </a:r>
            <a:r>
              <a:rPr sz="2800" lang="en-US">
                <a:solidFill>
                  <a:srgbClr val="000000"/>
                </a:solidFill>
                <a:latin typeface="Arial"/>
              </a:rPr>
              <a:t>.</a:t>
            </a:r>
            <a:r>
              <a:rPr sz="2800" lang="en-US">
                <a:solidFill>
                  <a:srgbClr val="000000"/>
                </a:solidFill>
                <a:latin typeface="Arial"/>
              </a:rPr>
              <a:t>
</a:t>
            </a:r>
            <a:r>
              <a:rPr b="1" sz="2800" lang="en-US">
                <a:solidFill>
                  <a:srgbClr val="000000"/>
                </a:solidFill>
                <a:latin typeface="Arial"/>
              </a:rPr>
              <a:t>C</a:t>
            </a:r>
            <a:r>
              <a:rPr b="1" sz="2800" lang="en-US">
                <a:solidFill>
                  <a:srgbClr val="000000"/>
                </a:solidFill>
                <a:latin typeface="Arial"/>
              </a:rPr>
              <a:t>u</a:t>
            </a:r>
            <a:r>
              <a:rPr b="1" sz="2800" lang="en-US">
                <a:solidFill>
                  <a:srgbClr val="000000"/>
                </a:solidFill>
                <a:latin typeface="Arial"/>
              </a:rPr>
              <a:t>s</a:t>
            </a:r>
            <a:r>
              <a:rPr b="1" sz="2800" lang="en-US">
                <a:solidFill>
                  <a:srgbClr val="000000"/>
                </a:solidFill>
                <a:latin typeface="Arial"/>
              </a:rPr>
              <a:t>t</a:t>
            </a:r>
            <a:r>
              <a:rPr b="1" sz="2800" lang="en-US">
                <a:solidFill>
                  <a:srgbClr val="000000"/>
                </a:solidFill>
                <a:latin typeface="Arial"/>
              </a:rPr>
              <a:t>o</a:t>
            </a:r>
            <a:r>
              <a:rPr b="1" sz="2800" lang="en-US">
                <a:solidFill>
                  <a:srgbClr val="000000"/>
                </a:solidFill>
                <a:latin typeface="Arial"/>
              </a:rPr>
              <a:t>m</a:t>
            </a:r>
            <a:r>
              <a:rPr b="1" sz="2800" lang="en-US">
                <a:solidFill>
                  <a:srgbClr val="000000"/>
                </a:solidFill>
                <a:latin typeface="Arial"/>
              </a:rPr>
              <a:t>ize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f</a:t>
            </a:r>
            <a:r>
              <a:rPr b="1" sz="2800" lang="en-US">
                <a:solidFill>
                  <a:srgbClr val="000000"/>
                </a:solidFill>
                <a:latin typeface="Arial"/>
              </a:rPr>
              <a:t>ormance</a:t>
            </a:r>
            <a:r>
              <a:rPr b="1" sz="2800" lang="en-US">
                <a:solidFill>
                  <a:srgbClr val="000000"/>
                </a:solidFill>
                <a:latin typeface="Arial"/>
              </a:rPr>
              <a:t> </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t</a:t>
            </a:r>
            <a:r>
              <a:rPr b="1" sz="2800" lang="en-US">
                <a:solidFill>
                  <a:srgbClr val="000000"/>
                </a:solidFill>
                <a:latin typeface="Arial"/>
              </a:rPr>
              <a:t>r</a:t>
            </a:r>
            <a:r>
              <a:rPr b="1" sz="2800" lang="en-US">
                <a:solidFill>
                  <a:srgbClr val="000000"/>
                </a:solidFill>
                <a:latin typeface="Arial"/>
              </a:rPr>
              <a:t>i</a:t>
            </a:r>
            <a:r>
              <a:rPr b="1" sz="2800" lang="en-US">
                <a:solidFill>
                  <a:srgbClr val="000000"/>
                </a:solidFill>
                <a:latin typeface="Arial"/>
              </a:rPr>
              <a:t>cs </a:t>
            </a:r>
            <a:r>
              <a:rPr b="1" sz="2800" lang="en-US">
                <a:solidFill>
                  <a:srgbClr val="000000"/>
                </a:solidFill>
                <a:latin typeface="Arial"/>
              </a:rPr>
              <a:t>:</a:t>
            </a:r>
            <a:r>
              <a:rPr sz="2800" lang="en-US">
                <a:solidFill>
                  <a:srgbClr val="000000"/>
                </a:solidFill>
                <a:latin typeface="Arial"/>
              </a:rPr>
              <a:t> Tailored to your organization's specific needs</a:t>
            </a:r>
            <a:r>
              <a:rPr sz="2800" lang="en-US">
                <a:solidFill>
                  <a:srgbClr val="000000"/>
                </a:solidFill>
                <a:latin typeface="Arial"/>
              </a:rPr>
              <a:t> </a:t>
            </a:r>
            <a:r>
              <a:rPr sz="2800" lang="en-US">
                <a:solidFill>
                  <a:srgbClr val="000000"/>
                </a:solidFill>
                <a:latin typeface="Arial"/>
              </a:rPr>
              <a:t>.</a:t>
            </a:r>
            <a:endParaRPr sz="2800" lang="en-US">
              <a:solidFill>
                <a:srgbClr val="000000"/>
              </a:solidFill>
            </a:endParaRPr>
          </a:p>
          <a:p>
            <a:r>
              <a:rPr b="1" sz="2800" lang="en-US">
                <a:solidFill>
                  <a:srgbClr val="000000"/>
                </a:solidFill>
                <a:latin typeface="Arial"/>
              </a:rPr>
              <a:t>I</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r</a:t>
            </a:r>
            <a:r>
              <a:rPr b="1" sz="2800" lang="en-US">
                <a:solidFill>
                  <a:srgbClr val="000000"/>
                </a:solidFill>
                <a:latin typeface="Arial"/>
              </a:rPr>
              <a:t>o</a:t>
            </a:r>
            <a:r>
              <a:rPr b="1" sz="2800" lang="en-US">
                <a:solidFill>
                  <a:srgbClr val="000000"/>
                </a:solidFill>
                <a:latin typeface="Arial"/>
              </a:rPr>
              <a:t>v</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p</a:t>
            </a:r>
            <a:r>
              <a:rPr b="1" sz="2800" lang="en-US">
                <a:solidFill>
                  <a:srgbClr val="000000"/>
                </a:solidFill>
                <a:latin typeface="Arial"/>
              </a:rPr>
              <a:t>l</a:t>
            </a:r>
            <a:r>
              <a:rPr b="1" sz="2800" lang="en-US">
                <a:solidFill>
                  <a:srgbClr val="000000"/>
                </a:solidFill>
                <a:latin typeface="Arial"/>
              </a:rPr>
              <a:t>oy</a:t>
            </a:r>
            <a:r>
              <a:rPr b="1" sz="2800" lang="en-US">
                <a:solidFill>
                  <a:srgbClr val="000000"/>
                </a:solidFill>
                <a:latin typeface="Arial"/>
              </a:rPr>
              <a:t>e</a:t>
            </a:r>
            <a:r>
              <a:rPr b="1" sz="2800" lang="en-US">
                <a:solidFill>
                  <a:srgbClr val="000000"/>
                </a:solidFill>
                <a:latin typeface="Arial"/>
              </a:rPr>
              <a:t>e</a:t>
            </a:r>
            <a:r>
              <a:rPr b="1" sz="2800" lang="en-US">
                <a:solidFill>
                  <a:srgbClr val="000000"/>
                </a:solidFill>
                <a:latin typeface="Arial"/>
              </a:rPr>
              <a:t> </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g</a:t>
            </a:r>
            <a:r>
              <a:rPr b="1" sz="2800" lang="en-US">
                <a:solidFill>
                  <a:srgbClr val="000000"/>
                </a:solidFill>
                <a:latin typeface="Arial"/>
              </a:rPr>
              <a:t>a</a:t>
            </a:r>
            <a:r>
              <a:rPr b="1" sz="2800" lang="en-US">
                <a:solidFill>
                  <a:srgbClr val="000000"/>
                </a:solidFill>
                <a:latin typeface="Arial"/>
              </a:rPr>
              <a:t>g</a:t>
            </a:r>
            <a:r>
              <a:rPr b="1" sz="2800" lang="en-US">
                <a:solidFill>
                  <a:srgbClr val="000000"/>
                </a:solidFill>
                <a:latin typeface="Arial"/>
              </a:rPr>
              <a:t>e</a:t>
            </a:r>
            <a:r>
              <a:rPr b="1" sz="2800" lang="en-US">
                <a:solidFill>
                  <a:srgbClr val="000000"/>
                </a:solidFill>
                <a:latin typeface="Arial"/>
              </a:rPr>
              <a:t>m</a:t>
            </a:r>
            <a:r>
              <a:rPr b="1" sz="2800" lang="en-US">
                <a:solidFill>
                  <a:srgbClr val="000000"/>
                </a:solidFill>
                <a:latin typeface="Arial"/>
              </a:rPr>
              <a:t>e</a:t>
            </a:r>
            <a:r>
              <a:rPr b="1" sz="2800" lang="en-US">
                <a:solidFill>
                  <a:srgbClr val="000000"/>
                </a:solidFill>
                <a:latin typeface="Arial"/>
              </a:rPr>
              <a:t>n</a:t>
            </a:r>
            <a:r>
              <a:rPr b="1" sz="2800" lang="en-US">
                <a:solidFill>
                  <a:srgbClr val="000000"/>
                </a:solidFill>
                <a:latin typeface="Arial"/>
              </a:rPr>
              <a:t>t</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Offers employees clear visibility into their performance and development areas, fostering a culture of continuous improvement and engagement.</a:t>
            </a:r>
            <a:endParaRPr sz="2800" lang="en-US">
              <a:solidFill>
                <a:srgbClr val="000000"/>
              </a:solidFill>
            </a:endParaRPr>
          </a:p>
          <a:p>
            <a:r>
              <a:rPr b="1" sz="2800" lang="en-US">
                <a:solidFill>
                  <a:srgbClr val="000000"/>
                </a:solidFill>
                <a:latin typeface="Arial"/>
              </a:rPr>
              <a:t>R</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u</a:t>
            </a:r>
            <a:r>
              <a:rPr b="1" sz="2800" lang="en-US">
                <a:solidFill>
                  <a:srgbClr val="000000"/>
                </a:solidFill>
                <a:latin typeface="Arial"/>
              </a:rPr>
              <a:t>c</a:t>
            </a:r>
            <a:r>
              <a:rPr b="1" sz="2800" lang="en-US">
                <a:solidFill>
                  <a:srgbClr val="000000"/>
                </a:solidFill>
                <a:latin typeface="Arial"/>
              </a:rPr>
              <a:t>e</a:t>
            </a:r>
            <a:r>
              <a:rPr b="1" sz="2800" lang="en-US">
                <a:solidFill>
                  <a:srgbClr val="000000"/>
                </a:solidFill>
                <a:latin typeface="Arial"/>
              </a:rPr>
              <a:t>d</a:t>
            </a:r>
            <a:r>
              <a:rPr b="1" sz="2800" lang="en-US">
                <a:solidFill>
                  <a:srgbClr val="000000"/>
                </a:solidFill>
                <a:latin typeface="Arial"/>
              </a:rPr>
              <a:t> </a:t>
            </a:r>
            <a:r>
              <a:rPr b="1" sz="2800" lang="en-US">
                <a:solidFill>
                  <a:srgbClr val="000000"/>
                </a:solidFill>
                <a:latin typeface="Arial"/>
              </a:rPr>
              <a:t>T</a:t>
            </a:r>
            <a:r>
              <a:rPr b="1" sz="2800" lang="en-US">
                <a:solidFill>
                  <a:srgbClr val="000000"/>
                </a:solidFill>
                <a:latin typeface="Arial"/>
              </a:rPr>
              <a:t>u</a:t>
            </a:r>
            <a:r>
              <a:rPr b="1" sz="2800" lang="en-US">
                <a:solidFill>
                  <a:srgbClr val="000000"/>
                </a:solidFill>
                <a:latin typeface="Arial"/>
              </a:rPr>
              <a:t>r</a:t>
            </a:r>
            <a:r>
              <a:rPr b="1" sz="2800" lang="en-US">
                <a:solidFill>
                  <a:srgbClr val="000000"/>
                </a:solidFill>
                <a:latin typeface="Arial"/>
              </a:rPr>
              <a:t>n</a:t>
            </a:r>
            <a:r>
              <a:rPr b="1" sz="2800" lang="en-US">
                <a:solidFill>
                  <a:srgbClr val="000000"/>
                </a:solidFill>
                <a:latin typeface="Arial"/>
              </a:rPr>
              <a:t>over</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By addressing performance issues proactively and supporting employee development, the system helps reduce turnover rates.</a:t>
            </a:r>
            <a:endParaRPr sz="2800" lang="en-US">
              <a:solidFill>
                <a:srgbClr val="000000"/>
              </a:solidFill>
            </a:endParaRPr>
          </a:p>
          <a:p>
            <a:r>
              <a:rPr b="1" sz="2800" lang="en-US">
                <a:solidFill>
                  <a:srgbClr val="000000"/>
                </a:solidFill>
                <a:latin typeface="Arial"/>
              </a:rPr>
              <a:t>O</a:t>
            </a:r>
            <a:r>
              <a:rPr b="1" sz="2800" lang="en-US">
                <a:solidFill>
                  <a:srgbClr val="000000"/>
                </a:solidFill>
                <a:latin typeface="Arial"/>
              </a:rPr>
              <a:t>p</a:t>
            </a:r>
            <a:r>
              <a:rPr b="1" sz="2800" lang="en-US">
                <a:solidFill>
                  <a:srgbClr val="000000"/>
                </a:solidFill>
                <a:latin typeface="Arial"/>
              </a:rPr>
              <a:t>e</a:t>
            </a:r>
            <a:r>
              <a:rPr b="1" sz="2800" lang="en-US">
                <a:solidFill>
                  <a:srgbClr val="000000"/>
                </a:solidFill>
                <a:latin typeface="Arial"/>
              </a:rPr>
              <a:t>r</a:t>
            </a:r>
            <a:r>
              <a:rPr b="1" sz="2800" lang="en-US">
                <a:solidFill>
                  <a:srgbClr val="000000"/>
                </a:solidFill>
                <a:latin typeface="Arial"/>
              </a:rPr>
              <a:t>a</a:t>
            </a:r>
            <a:r>
              <a:rPr b="1" sz="2800" lang="en-US">
                <a:solidFill>
                  <a:srgbClr val="000000"/>
                </a:solidFill>
                <a:latin typeface="Arial"/>
              </a:rPr>
              <a:t>t</a:t>
            </a:r>
            <a:r>
              <a:rPr b="1" sz="2800" lang="en-US">
                <a:solidFill>
                  <a:srgbClr val="000000"/>
                </a:solidFill>
                <a:latin typeface="Arial"/>
              </a:rPr>
              <a:t>i</a:t>
            </a:r>
            <a:r>
              <a:rPr b="1" sz="2800" lang="en-US">
                <a:solidFill>
                  <a:srgbClr val="000000"/>
                </a:solidFill>
                <a:latin typeface="Arial"/>
              </a:rPr>
              <a:t>o</a:t>
            </a:r>
            <a:r>
              <a:rPr b="1" sz="2800" lang="en-US">
                <a:solidFill>
                  <a:srgbClr val="000000"/>
                </a:solidFill>
                <a:latin typeface="Arial"/>
              </a:rPr>
              <a:t>n</a:t>
            </a:r>
            <a:r>
              <a:rPr b="1" sz="2800" lang="en-US">
                <a:solidFill>
                  <a:srgbClr val="000000"/>
                </a:solidFill>
                <a:latin typeface="Arial"/>
              </a:rPr>
              <a:t>al </a:t>
            </a:r>
            <a:r>
              <a:rPr b="1" sz="2800" lang="en-US">
                <a:solidFill>
                  <a:srgbClr val="000000"/>
                </a:solidFill>
                <a:latin typeface="Arial"/>
              </a:rPr>
              <a:t>E</a:t>
            </a:r>
            <a:r>
              <a:rPr b="1" sz="2800" lang="en-US">
                <a:solidFill>
                  <a:srgbClr val="000000"/>
                </a:solidFill>
                <a:latin typeface="Arial"/>
              </a:rPr>
              <a:t>f</a:t>
            </a:r>
            <a:r>
              <a:rPr b="1" sz="2800" lang="en-US">
                <a:solidFill>
                  <a:srgbClr val="000000"/>
                </a:solidFill>
                <a:latin typeface="Arial"/>
              </a:rPr>
              <a:t>f</a:t>
            </a:r>
            <a:r>
              <a:rPr b="1" sz="2800" lang="en-US">
                <a:solidFill>
                  <a:srgbClr val="000000"/>
                </a:solidFill>
                <a:latin typeface="Arial"/>
              </a:rPr>
              <a:t>iciency</a:t>
            </a:r>
            <a:r>
              <a:rPr b="1" sz="2800" lang="en-US">
                <a:solidFill>
                  <a:srgbClr val="000000"/>
                </a:solidFill>
                <a:latin typeface="Arial"/>
              </a:rPr>
              <a:t> </a:t>
            </a:r>
            <a:r>
              <a:rPr b="1" sz="2800" lang="en-US">
                <a:solidFill>
                  <a:srgbClr val="000000"/>
                </a:solidFill>
                <a:latin typeface="Arial"/>
              </a:rPr>
              <a:t>:</a:t>
            </a:r>
            <a:r>
              <a:rPr b="1" sz="2800" lang="en-US">
                <a:solidFill>
                  <a:srgbClr val="000000"/>
                </a:solidFill>
                <a:latin typeface="Arial"/>
              </a:rPr>
              <a:t> </a:t>
            </a:r>
            <a:r>
              <a:rPr sz="2800" lang="en-US">
                <a:solidFill>
                  <a:srgbClr val="000000"/>
                </a:solidFill>
                <a:latin typeface="Arial"/>
              </a:rPr>
              <a:t>Streamlines the performance review process with automated data collection and analysis, saving time and reducing administrative overhead.</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0" name=""/>
          <p:cNvSpPr txBox="1"/>
          <p:nvPr/>
        </p:nvSpPr>
        <p:spPr>
          <a:xfrm>
            <a:off x="776955" y="379183"/>
            <a:ext cx="9096804" cy="3444240"/>
          </a:xfrm>
          <a:prstGeom prst="rect"/>
        </p:spPr>
        <p:txBody>
          <a:bodyPr rtlCol="0" wrap="square">
            <a:spAutoFit/>
          </a:bodyPr>
          <a:p>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OD</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ALYSIS </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 </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M</a:t>
            </a:r>
            <a:r>
              <a:rPr b="1" sz="2800" lang="en-US">
                <a:solidFill>
                  <a:srgbClr val="000000"/>
                </a:solidFill>
              </a:rPr>
              <a:t>O</a:t>
            </a:r>
            <a:r>
              <a:rPr b="1" sz="2800" lang="en-US">
                <a:solidFill>
                  <a:srgbClr val="000000"/>
                </a:solidFill>
              </a:rPr>
              <a:t>V</a:t>
            </a:r>
            <a:r>
              <a:rPr b="1" sz="2800" lang="en-US">
                <a:solidFill>
                  <a:srgbClr val="000000"/>
                </a:solidFill>
              </a:rPr>
              <a:t>E</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E</a:t>
            </a:r>
            <a:r>
              <a:rPr b="1" sz="2800" lang="en-US">
                <a:solidFill>
                  <a:srgbClr val="000000"/>
                </a:solidFill>
              </a:rPr>
              <a:t>NTATION</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TIFY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PERFORMANCE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S</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UALIZATION </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1" name="Title 1"/>
          <p:cNvSpPr>
            <a:spLocks noGrp="1"/>
          </p:cNvSpPr>
          <p:nvPr>
            <p:ph type="title"/>
          </p:nvPr>
        </p:nvSpPr>
        <p:spPr>
          <a:xfrm>
            <a:off x="755332" y="385444"/>
            <a:ext cx="10681335" cy="723901"/>
          </a:xfrm>
        </p:spPr>
        <p:txBody>
          <a:bodyPr/>
          <a:p>
            <a:r>
              <a:rPr dirty="0" lang="en-IN"/>
              <a:t>Dataset Description</a:t>
            </a:r>
          </a:p>
        </p:txBody>
      </p:sp>
      <p:sp>
        <p:nvSpPr>
          <p:cNvPr id="1048682" name=""/>
          <p:cNvSpPr txBox="1"/>
          <p:nvPr/>
        </p:nvSpPr>
        <p:spPr>
          <a:xfrm>
            <a:off x="755331" y="1109344"/>
            <a:ext cx="11587877" cy="5539740"/>
          </a:xfrm>
          <a:prstGeom prst="rect"/>
        </p:spPr>
        <p:txBody>
          <a:bodyPr rtlCol="0" wrap="square">
            <a:spAutoFit/>
          </a:bodyPr>
          <a:p>
            <a:r>
              <a:rPr sz="2800" lang="en-US">
                <a:solidFill>
                  <a:srgbClr val="000000"/>
                </a:solidFill>
              </a:rPr>
              <a:t>When conducting an employee performance analysis, you need to gather and describe various types of data to evaluate employee performance effectively. Here are the key types of data typically involved:</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Description </a:t>
            </a:r>
            <a:r>
              <a:rPr b="1" sz="2800" lang="en-US">
                <a:solidFill>
                  <a:srgbClr val="000000"/>
                </a:solidFill>
              </a:rPr>
              <a:t>Such </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W</a:t>
            </a:r>
            <a:r>
              <a:rPr b="1" sz="2800" lang="en-US">
                <a:solidFill>
                  <a:srgbClr val="000000"/>
                </a:solidFill>
              </a:rPr>
              <a:t>e</a:t>
            </a:r>
            <a:r>
              <a:rPr b="1" sz="2800" lang="en-US">
                <a:solidFill>
                  <a:srgbClr val="000000"/>
                </a:solidFill>
              </a:rPr>
              <a:t>b</a:t>
            </a:r>
            <a:r>
              <a:rPr b="1" sz="2800" lang="en-US">
                <a:solidFill>
                  <a:srgbClr val="000000"/>
                </a:solidFill>
              </a:rPr>
              <a:t>s</a:t>
            </a:r>
            <a:r>
              <a:rPr b="1" sz="2800" lang="en-US">
                <a:solidFill>
                  <a:srgbClr val="000000"/>
                </a:solidFill>
              </a:rPr>
              <a:t>i</a:t>
            </a:r>
            <a:r>
              <a:rPr b="1" sz="2800" lang="en-US">
                <a:solidFill>
                  <a:srgbClr val="000000"/>
                </a:solidFill>
              </a:rPr>
              <a:t>te </a:t>
            </a:r>
            <a:r>
              <a:rPr b="1" sz="2800" lang="en-US">
                <a:solidFill>
                  <a:srgbClr val="000000"/>
                </a:solidFill>
              </a:rPr>
              <a:t>-</a:t>
            </a:r>
            <a:r>
              <a:rPr b="1" sz="2800" lang="en-US">
                <a:solidFill>
                  <a:srgbClr val="000000"/>
                </a:solidFill>
              </a:rPr>
              <a:t> </a:t>
            </a:r>
            <a:r>
              <a:rPr b="1" sz="2800" lang="en-US">
                <a:solidFill>
                  <a:srgbClr val="000000"/>
                </a:solidFill>
              </a:rPr>
              <a:t>K</a:t>
            </a:r>
            <a:r>
              <a:rPr b="1" sz="2800" lang="en-US">
                <a:solidFill>
                  <a:srgbClr val="000000"/>
                </a:solidFill>
              </a:rPr>
              <a:t>A</a:t>
            </a:r>
            <a:r>
              <a:rPr b="1" sz="2800" lang="en-US">
                <a:solidFill>
                  <a:srgbClr val="000000"/>
                </a:solidFill>
              </a:rPr>
              <a:t>G</a:t>
            </a:r>
            <a:r>
              <a:rPr b="1" sz="2800" lang="en-US">
                <a:solidFill>
                  <a:srgbClr val="000000"/>
                </a:solidFill>
              </a:rPr>
              <a:t>G</a:t>
            </a:r>
            <a:r>
              <a:rPr b="1" sz="2800" lang="en-US">
                <a:solidFill>
                  <a:srgbClr val="000000"/>
                </a:solidFill>
              </a:rPr>
              <a:t>A</a:t>
            </a:r>
            <a:r>
              <a:rPr b="1" sz="2800" lang="en-US">
                <a:solidFill>
                  <a:srgbClr val="000000"/>
                </a:solidFill>
              </a:rPr>
              <a:t>L</a:t>
            </a:r>
            <a:r>
              <a:rPr b="1" sz="2800" lang="en-US">
                <a:solidFill>
                  <a:srgbClr val="000000"/>
                </a:solidFill>
              </a:rPr>
              <a:t>E</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2</a:t>
            </a:r>
            <a:r>
              <a:rPr b="1" sz="2800" lang="en-US">
                <a:solidFill>
                  <a:srgbClr val="000000"/>
                </a:solidFill>
              </a:rPr>
              <a:t>6</a:t>
            </a:r>
            <a:endParaRPr sz="2800" lang="en-US">
              <a:solidFill>
                <a:srgbClr val="000000"/>
              </a:solidFill>
            </a:endParaRPr>
          </a:p>
          <a:p>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a:t>
            </a:r>
            <a:r>
              <a:rPr b="1" sz="2800" lang="en-US">
                <a:solidFill>
                  <a:srgbClr val="000000"/>
                </a:solidFill>
              </a:rPr>
              <a:t>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I</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N</a:t>
            </a:r>
            <a:r>
              <a:rPr b="1" sz="2800" lang="en-US">
                <a:solidFill>
                  <a:srgbClr val="000000"/>
                </a:solidFill>
              </a:rPr>
              <a:t>a</a:t>
            </a:r>
            <a:r>
              <a:rPr b="1" sz="2800" lang="en-US">
                <a:solidFill>
                  <a:srgbClr val="000000"/>
                </a:solidFill>
              </a:rPr>
              <a:t>m</a:t>
            </a:r>
            <a:r>
              <a:rPr b="1" sz="2800" lang="en-US">
                <a:solidFill>
                  <a:srgbClr val="000000"/>
                </a:solidFill>
              </a:rPr>
              <a:t>e</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E</a:t>
            </a:r>
            <a:r>
              <a:rPr b="1" sz="2800" lang="en-US">
                <a:solidFill>
                  <a:srgbClr val="000000"/>
                </a:solidFill>
              </a:rPr>
              <a:t>X</a:t>
            </a:r>
            <a:r>
              <a:rPr b="1" sz="2800" lang="en-US">
                <a:solidFill>
                  <a:srgbClr val="000000"/>
                </a:solidFill>
              </a:rPr>
              <a:t>T</a:t>
            </a:r>
            <a:endParaRPr sz="2800" lang="en-US">
              <a:solidFill>
                <a:srgbClr val="000000"/>
              </a:solidFill>
            </a:endParaRPr>
          </a:p>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T</a:t>
            </a:r>
            <a:r>
              <a:rPr b="1" sz="2800" lang="en-US">
                <a:solidFill>
                  <a:srgbClr val="000000"/>
                </a:solidFill>
              </a:rPr>
              <a:t>y</a:t>
            </a:r>
            <a:r>
              <a:rPr b="1" sz="2800" lang="en-US">
                <a:solidFill>
                  <a:srgbClr val="000000"/>
                </a:solidFill>
              </a:rPr>
              <a:t>p</a:t>
            </a:r>
            <a:r>
              <a:rPr b="1" sz="2800" lang="en-US">
                <a:solidFill>
                  <a:srgbClr val="000000"/>
                </a:solidFill>
              </a:rPr>
              <a:t>e</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S</a:t>
            </a:r>
            <a:r>
              <a:rPr b="1" sz="2800" lang="en-US">
                <a:solidFill>
                  <a:srgbClr val="000000"/>
                </a:solidFill>
              </a:rPr>
              <a:t>t</a:t>
            </a:r>
            <a:r>
              <a:rPr b="1" sz="2800" lang="en-US">
                <a:solidFill>
                  <a:srgbClr val="000000"/>
                </a:solidFill>
              </a:rPr>
              <a:t>a</a:t>
            </a:r>
            <a:r>
              <a:rPr b="1" sz="2800" lang="en-US">
                <a:solidFill>
                  <a:srgbClr val="000000"/>
                </a:solidFill>
              </a:rPr>
              <a:t>r</a:t>
            </a:r>
            <a:r>
              <a:rPr b="1" sz="2800" lang="en-US">
                <a:solidFill>
                  <a:srgbClr val="000000"/>
                </a:solidFill>
              </a:rPr>
              <a:t>ting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i</a:t>
            </a:r>
            <a:r>
              <a:rPr b="1" sz="2800" lang="en-US">
                <a:solidFill>
                  <a:srgbClr val="000000"/>
                </a:solidFill>
              </a:rPr>
              <a:t>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e</a:t>
            </a:r>
            <a:endParaRPr sz="2800" lang="en-US">
              <a:solidFill>
                <a:srgbClr val="000000"/>
              </a:solidFill>
            </a:endParaRPr>
          </a:p>
          <a:p>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A</a:t>
            </a:r>
            <a:r>
              <a:rPr b="1" sz="2800" lang="en-US">
                <a:solidFill>
                  <a:srgbClr val="000000"/>
                </a:solidFill>
              </a:rPr>
              <a:t>L</a:t>
            </a:r>
            <a:r>
              <a:rPr b="1" sz="2800" lang="en-US">
                <a:solidFill>
                  <a:srgbClr val="000000"/>
                </a:solidFill>
              </a:rPr>
              <a:t>E</a:t>
            </a:r>
            <a:r>
              <a:rPr b="1" sz="2800" lang="en-US">
                <a:solidFill>
                  <a:srgbClr val="000000"/>
                </a:solidFill>
              </a:rPr>
              <a:t> </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MALE </a:t>
            </a:r>
            <a:endParaRPr sz="2800" lang="en-US">
              <a:solidFill>
                <a:srgbClr val="000000"/>
              </a:solidFill>
            </a:endParaRPr>
          </a:p>
          <a:p>
            <a:r>
              <a:rPr b="1" sz="2800" lang="en-US">
                <a:solidFill>
                  <a:srgbClr val="000000"/>
                </a:solidFill>
              </a:rPr>
              <a:t>C</a:t>
            </a:r>
            <a:r>
              <a:rPr b="1" sz="2800" lang="en-US">
                <a:solidFill>
                  <a:srgbClr val="000000"/>
                </a:solidFill>
              </a:rPr>
              <a:t>u</a:t>
            </a:r>
            <a:r>
              <a:rPr b="1" sz="2800" lang="en-US">
                <a:solidFill>
                  <a:srgbClr val="000000"/>
                </a:solidFill>
              </a:rPr>
              <a:t>r</a:t>
            </a:r>
            <a:r>
              <a:rPr b="1" sz="2800" lang="en-US">
                <a:solidFill>
                  <a:srgbClr val="000000"/>
                </a:solidFill>
              </a:rPr>
              <a:t>ent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e</a:t>
            </a:r>
            <a:r>
              <a:rPr b="1" sz="2800" lang="en-US">
                <a:solidFill>
                  <a:srgbClr val="000000"/>
                </a:solidFill>
              </a:rPr>
              <a:t>t</a:t>
            </a:r>
            <a:r>
              <a:rPr b="1" sz="2800" lang="en-US">
                <a:solidFill>
                  <a:srgbClr val="000000"/>
                </a:solidFill>
              </a:rPr>
              <a:t>c</a:t>
            </a:r>
            <a:r>
              <a:rPr b="1" sz="2800" lang="en-US">
                <a:solidFill>
                  <a:srgbClr val="000000"/>
                </a:solidFill>
              </a:rPr>
              <a:t>.</a:t>
            </a:r>
            <a:r>
              <a:rPr b="1" sz="2800" lang="en-US">
                <a:solidFill>
                  <a:srgbClr val="000000"/>
                </a:solidFill>
              </a:rPr>
              <a:t>.</a:t>
            </a:r>
            <a:r>
              <a:rPr b="1" sz="28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8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0" name=""/>
          <p:cNvSpPr txBox="1"/>
          <p:nvPr/>
        </p:nvSpPr>
        <p:spPr>
          <a:xfrm flipH="1">
            <a:off x="1300162" y="1568955"/>
            <a:ext cx="9063663" cy="3025140"/>
          </a:xfrm>
          <a:prstGeom prst="rect"/>
        </p:spPr>
        <p:txBody>
          <a:bodyPr rtlCol="0" wrap="square">
            <a:spAutoFit/>
          </a:bodyPr>
          <a:p>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a:t>
            </a:r>
            <a:r>
              <a:rPr b="1" sz="2800" lang="en-US">
                <a:solidFill>
                  <a:srgbClr val="000000"/>
                </a:solidFill>
              </a:rPr>
              <a:t>O</a:t>
            </a:r>
            <a:r>
              <a:rPr b="1" sz="2800" lang="en-US">
                <a:solidFill>
                  <a:srgbClr val="000000"/>
                </a:solidFill>
              </a:rPr>
              <a:t>D</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F</a:t>
            </a:r>
            <a:r>
              <a:rPr b="1" sz="2800" lang="en-US">
                <a:solidFill>
                  <a:srgbClr val="000000"/>
                </a:solidFill>
              </a:rPr>
              <a:t>S</a:t>
            </a:r>
            <a:r>
              <a:rPr b="1" sz="2800" lang="en-US">
                <a:solidFill>
                  <a:srgbClr val="000000"/>
                </a:solidFill>
              </a:rPr>
              <a:t>(</a:t>
            </a:r>
            <a:r>
              <a:rPr b="1" sz="2800" lang="en-US">
                <a:solidFill>
                  <a:srgbClr val="000000"/>
                </a:solidFill>
              </a:rPr>
              <a:t>Z</a:t>
            </a:r>
            <a:r>
              <a:rPr b="1" sz="2800" lang="en-US">
                <a:solidFill>
                  <a:srgbClr val="000000"/>
                </a:solidFill>
              </a:rPr>
              <a:t>8</a:t>
            </a:r>
            <a:r>
              <a:rPr b="1" sz="2800" lang="en-US">
                <a:solidFill>
                  <a:srgbClr val="000000"/>
                </a:solidFill>
              </a:rPr>
              <a:t>&gt;</a:t>
            </a:r>
            <a:r>
              <a:rPr b="1" sz="2800" lang="en-US">
                <a:solidFill>
                  <a:srgbClr val="000000"/>
                </a:solidFill>
              </a:rPr>
              <a:t>=</a:t>
            </a:r>
            <a:r>
              <a:rPr b="1" sz="2800" lang="en-US">
                <a:solidFill>
                  <a:srgbClr val="000000"/>
                </a:solidFill>
              </a:rPr>
              <a:t>5</a:t>
            </a:r>
            <a:r>
              <a:rPr b="1" sz="2800" lang="en-US">
                <a:solidFill>
                  <a:srgbClr val="000000"/>
                </a:solidFill>
              </a:rPr>
              <a:t>,</a:t>
            </a:r>
            <a:r>
              <a:rPr b="1" sz="2800" lang="en-US">
                <a:solidFill>
                  <a:srgbClr val="000000"/>
                </a:solidFill>
              </a:rPr>
              <a:t>"</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4</a:t>
            </a:r>
            <a:r>
              <a:rPr b="1" sz="2800" lang="en-US">
                <a:solidFill>
                  <a:srgbClr val="000000"/>
                </a:solidFill>
              </a:rPr>
              <a:t>,</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r>
              <a:rPr b="1" sz="2800" lang="en-US">
                <a:solidFill>
                  <a:srgbClr val="000000"/>
                </a:solidFill>
              </a:rPr>
              <a:t>"</a:t>
            </a:r>
            <a:r>
              <a:rPr b="1" sz="2800" lang="en-US">
                <a:solidFill>
                  <a:srgbClr val="000000"/>
                </a:solidFill>
              </a:rPr>
              <a:t>,</a:t>
            </a:r>
            <a:r>
              <a:rPr b="1" sz="2800" lang="en-US">
                <a:solidFill>
                  <a:srgbClr val="000000"/>
                </a:solidFill>
              </a:rPr>
              <a:t>Z</a:t>
            </a:r>
            <a:r>
              <a:rPr b="1" sz="2800" lang="en-US">
                <a:solidFill>
                  <a:srgbClr val="000000"/>
                </a:solidFill>
              </a:rPr>
              <a:t>&gt;</a:t>
            </a:r>
            <a:r>
              <a:rPr b="1" sz="2800" lang="en-US">
                <a:solidFill>
                  <a:srgbClr val="000000"/>
                </a:solidFill>
              </a:rPr>
              <a:t>=</a:t>
            </a:r>
            <a:r>
              <a:rPr b="1" sz="2800" lang="en-US">
                <a:solidFill>
                  <a:srgbClr val="000000"/>
                </a:solidFill>
              </a:rPr>
              <a:t>3</a:t>
            </a:r>
            <a:r>
              <a:rPr b="1" sz="2800" lang="en-US">
                <a:solidFill>
                  <a:srgbClr val="000000"/>
                </a:solidFill>
              </a:rPr>
              <a:t>,</a:t>
            </a:r>
            <a:r>
              <a:rPr b="1" sz="2800" lang="en-US">
                <a:solidFill>
                  <a:srgbClr val="000000"/>
                </a:solidFill>
              </a:rPr>
              <a:t>2</a:t>
            </a:r>
            <a:r>
              <a:rPr b="1" sz="2800" lang="en-US">
                <a:solidFill>
                  <a:srgbClr val="000000"/>
                </a:solidFill>
              </a:rPr>
              <a:t>,</a:t>
            </a:r>
            <a:r>
              <a:rPr b="1" sz="2800" lang="en-US">
                <a:solidFill>
                  <a:srgbClr val="000000"/>
                </a:solidFill>
              </a:rPr>
              <a:t>1</a:t>
            </a:r>
            <a:r>
              <a:rPr b="1" sz="2800" lang="en-US">
                <a:solidFill>
                  <a:srgbClr val="000000"/>
                </a:solidFill>
              </a:rPr>
              <a:t>,</a:t>
            </a:r>
            <a:r>
              <a:rPr b="1" sz="2800" lang="en-US">
                <a:solidFill>
                  <a:srgbClr val="000000"/>
                </a:solidFill>
              </a:rPr>
              <a:t>"</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a:t>
            </a:r>
            <a:r>
              <a:rPr b="1" sz="2800" lang="en-US">
                <a:solidFill>
                  <a:srgbClr val="000000"/>
                </a:solidFill>
              </a:rPr>
              <a:t>L</a:t>
            </a:r>
            <a:r>
              <a:rPr b="1" sz="2800" lang="en-US">
                <a:solidFill>
                  <a:srgbClr val="000000"/>
                </a:solidFill>
              </a:rPr>
              <a:t>O</a:t>
            </a:r>
            <a:r>
              <a:rPr b="1" sz="2800" lang="en-US">
                <a:solidFill>
                  <a:srgbClr val="000000"/>
                </a:solidFill>
              </a:rPr>
              <a:t>W</a:t>
            </a:r>
            <a:r>
              <a:rPr b="1" sz="2800" lang="en-US">
                <a:solidFill>
                  <a:srgbClr val="000000"/>
                </a:solidFill>
              </a:rPr>
              <a:t>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I</a:t>
            </a:r>
            <a:r>
              <a:rPr b="1" sz="2800" lang="en-US">
                <a:solidFill>
                  <a:srgbClr val="000000"/>
                </a:solidFill>
              </a:rPr>
              <a:t>t</a:t>
            </a:r>
            <a:r>
              <a:rPr b="1" sz="2800" lang="en-US">
                <a:solidFill>
                  <a:srgbClr val="000000"/>
                </a:solidFill>
              </a:rPr>
              <a:t>'s</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ful</a:t>
            </a:r>
            <a:r>
              <a:rPr b="1" sz="2800" lang="en-US">
                <a:solidFill>
                  <a:srgbClr val="000000"/>
                </a:solidFill>
              </a:rPr>
              <a:t> t</a:t>
            </a:r>
            <a:r>
              <a:rPr b="1" sz="2800" lang="en-US">
                <a:solidFill>
                  <a:srgbClr val="000000"/>
                </a:solidFill>
              </a:rPr>
              <a:t>o</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ntify</a:t>
            </a:r>
            <a:r>
              <a:rPr b="1" sz="2800" lang="en-US">
                <a:solidFill>
                  <a:srgbClr val="000000"/>
                </a:solidFill>
              </a:rPr>
              <a:t> 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a:t>
            </a:r>
            <a:r>
              <a:rPr b="1" sz="2800" lang="en-US">
                <a:solidFill>
                  <a:srgbClr val="000000"/>
                </a:solidFill>
              </a:rPr>
              <a:t> P</a:t>
            </a:r>
            <a:r>
              <a:rPr b="1" sz="2800" lang="en-US">
                <a:solidFill>
                  <a:srgbClr val="000000"/>
                </a:solidFill>
              </a:rPr>
              <a:t>e</a:t>
            </a:r>
            <a:r>
              <a:rPr b="1" sz="2800" lang="en-US">
                <a:solidFill>
                  <a:srgbClr val="000000"/>
                </a:solidFill>
              </a:rPr>
              <a:t>r</a:t>
            </a:r>
            <a:r>
              <a:rPr b="1" sz="2800" lang="en-US">
                <a:solidFill>
                  <a:srgbClr val="000000"/>
                </a:solidFill>
              </a:rPr>
              <a:t>formance</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3" name="object 8"/>
          <p:cNvSpPr txBox="1"/>
          <p:nvPr/>
        </p:nvSpPr>
        <p:spPr>
          <a:xfrm>
            <a:off x="739775" y="291147"/>
            <a:ext cx="448154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
          <p:cNvSpPr txBox="1"/>
          <p:nvPr/>
        </p:nvSpPr>
        <p:spPr>
          <a:xfrm>
            <a:off x="1221314" y="982341"/>
            <a:ext cx="9727116" cy="4701540"/>
          </a:xfrm>
          <a:prstGeom prst="rect"/>
        </p:spPr>
        <p:txBody>
          <a:bodyPr rtlCol="0" wrap="square">
            <a:spAutoFit/>
          </a:bodyPr>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KAGGALE</a:t>
            </a:r>
            <a:endParaRPr sz="2800" lang="en-US">
              <a:solidFill>
                <a:srgbClr val="000000"/>
              </a:solidFill>
            </a:endParaRPr>
          </a:p>
          <a:p>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o</a:t>
            </a:r>
            <a:r>
              <a:rPr b="1" sz="2800" lang="en-US">
                <a:solidFill>
                  <a:srgbClr val="000000"/>
                </a:solidFill>
              </a:rPr>
              <a:t>w</a:t>
            </a:r>
            <a:r>
              <a:rPr b="1" sz="2800" lang="en-US">
                <a:solidFill>
                  <a:srgbClr val="000000"/>
                </a:solidFill>
              </a:rPr>
              <a:t>nload </a:t>
            </a:r>
            <a:r>
              <a:rPr b="1" sz="2800" lang="en-US">
                <a:solidFill>
                  <a:srgbClr val="000000"/>
                </a:solidFill>
              </a:rPr>
              <a:t>t</a:t>
            </a:r>
            <a:r>
              <a:rPr b="1" sz="2800" lang="en-US">
                <a:solidFill>
                  <a:srgbClr val="000000"/>
                </a:solidFill>
              </a:rPr>
              <a: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t</a:t>
            </a:r>
            <a:r>
              <a:rPr b="1" sz="2800" lang="en-US">
                <a:solidFill>
                  <a:srgbClr val="000000"/>
                </a:solidFill>
              </a:rPr>
              <a:t>r</a:t>
            </a:r>
            <a:r>
              <a:rPr b="1" sz="2800" lang="en-US">
                <a:solidFill>
                  <a:srgbClr val="000000"/>
                </a:solidFill>
              </a:rPr>
              <a:t>a</a:t>
            </a:r>
            <a:r>
              <a:rPr b="1" sz="2800" lang="en-US">
                <a:solidFill>
                  <a:srgbClr val="000000"/>
                </a:solidFill>
              </a:rPr>
              <a:t>ct </a:t>
            </a:r>
            <a:r>
              <a:rPr b="1" sz="2800" lang="en-US">
                <a:solidFill>
                  <a:srgbClr val="000000"/>
                </a:solidFill>
              </a:rPr>
              <a:t>i</a:t>
            </a:r>
            <a:r>
              <a:rPr b="1" sz="2800" lang="en-US">
                <a:solidFill>
                  <a:srgbClr val="000000"/>
                </a:solidFill>
              </a:rPr>
              <a:t>n</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e</a:t>
            </a:r>
            <a:r>
              <a:rPr b="1" sz="2800" lang="en-US">
                <a:solidFill>
                  <a:srgbClr val="000000"/>
                </a:solidFill>
              </a:rPr>
              <a:t>p</a:t>
            </a:r>
            <a:r>
              <a:rPr b="1" sz="2800" lang="en-US">
                <a:solidFill>
                  <a:srgbClr val="000000"/>
                </a:solidFill>
              </a:rPr>
              <a:t>re</a:t>
            </a:r>
            <a:r>
              <a:rPr b="1" sz="2800" lang="en-US">
                <a:solidFill>
                  <a:srgbClr val="000000"/>
                </a:solidFill>
              </a:rPr>
              <a:t>d</a:t>
            </a:r>
            <a:r>
              <a:rPr b="1" sz="2800" lang="en-US">
                <a:solidFill>
                  <a:srgbClr val="000000"/>
                </a:solidFill>
              </a:rPr>
              <a:t> </a:t>
            </a:r>
            <a:r>
              <a:rPr b="1" sz="2800" lang="en-US">
                <a:solidFill>
                  <a:srgbClr val="000000"/>
                </a:solidFill>
              </a:rPr>
              <a:t>the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2</a:t>
            </a:r>
            <a:r>
              <a:rPr b="1" sz="2800" lang="en-US">
                <a:solidFill>
                  <a:srgbClr val="000000"/>
                </a:solidFill>
              </a:rPr>
              <a:t>6</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ures </a:t>
            </a:r>
            <a:r>
              <a:rPr b="1" sz="2800" lang="en-US">
                <a:solidFill>
                  <a:srgbClr val="000000"/>
                </a:solidFill>
              </a:rPr>
              <a:t>i</a:t>
            </a:r>
            <a:r>
              <a:rPr b="1" sz="2800" lang="en-US">
                <a:solidFill>
                  <a:srgbClr val="000000"/>
                </a:solidFill>
              </a:rPr>
              <a:t>n</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ysis </a:t>
            </a:r>
            <a:r>
              <a:rPr b="1" sz="2800" lang="en-US">
                <a:solidFill>
                  <a:srgbClr val="000000"/>
                </a:solidFill>
              </a:rPr>
              <a:t>9</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tures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hod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tity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Level</a:t>
            </a:r>
            <a:r>
              <a:rPr b="1" sz="2800" lang="en-US">
                <a:solidFill>
                  <a:srgbClr val="000000"/>
                </a:solidFill>
              </a:rPr>
              <a:t>.</a:t>
            </a:r>
            <a:endParaRPr sz="2800" lang="en-US">
              <a:solidFill>
                <a:srgbClr val="000000"/>
              </a:solidFill>
            </a:endParaRPr>
          </a:p>
          <a:p>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LEAN</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 </a:t>
            </a:r>
            <a:r>
              <a:rPr b="1" sz="2800" lang="en-US">
                <a:solidFill>
                  <a:srgbClr val="000000"/>
                </a:solidFill>
              </a:rPr>
              <a:t>Values</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ing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S</a:t>
            </a:r>
            <a:r>
              <a:rPr b="1" sz="2800" lang="en-US">
                <a:solidFill>
                  <a:srgbClr val="000000"/>
                </a:solidFill>
              </a:rPr>
              <a:t>o</a:t>
            </a:r>
            <a:r>
              <a:rPr b="1" sz="2800" lang="en-US">
                <a:solidFill>
                  <a:srgbClr val="000000"/>
                </a:solidFill>
              </a:rPr>
              <a:t>r</a:t>
            </a:r>
            <a:r>
              <a:rPr b="1" sz="2800" lang="en-US">
                <a:solidFill>
                  <a:srgbClr val="000000"/>
                </a:solidFill>
              </a:rPr>
              <a:t>t</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a:t>
            </a:r>
            <a:r>
              <a:rPr b="1" sz="2800" lang="en-US">
                <a:solidFill>
                  <a:srgbClr val="000000"/>
                </a:solidFill>
              </a:rPr>
              <a:t>t</a:t>
            </a:r>
            <a:r>
              <a:rPr b="1" sz="2800" lang="en-US">
                <a:solidFill>
                  <a:srgbClr val="000000"/>
                </a:solidFill>
              </a:rPr>
              <a:t>er</a:t>
            </a:r>
            <a:r>
              <a:rPr b="1" sz="28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6" name=""/>
          <p:cNvSpPr txBox="1"/>
          <p:nvPr/>
        </p:nvSpPr>
        <p:spPr>
          <a:xfrm>
            <a:off x="914642" y="725557"/>
            <a:ext cx="7382955" cy="4701540"/>
          </a:xfrm>
          <a:prstGeom prst="rect"/>
        </p:spPr>
        <p:txBody>
          <a:bodyPr rtlCol="0" wrap="square">
            <a:spAutoFit/>
          </a:bodyPr>
          <a:p>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t</a:t>
            </a:r>
            <a:r>
              <a:rPr b="1" sz="2800" lang="en-US">
                <a:solidFill>
                  <a:srgbClr val="000000"/>
                </a:solidFill>
              </a:rPr>
              <a:t>h</a:t>
            </a:r>
            <a:r>
              <a:rPr b="1" sz="2800" lang="en-US">
                <a:solidFill>
                  <a:srgbClr val="000000"/>
                </a:solidFill>
              </a:rPr>
              <a:t>r</a:t>
            </a:r>
            <a:r>
              <a:rPr b="1" sz="2800" lang="en-US">
                <a:solidFill>
                  <a:srgbClr val="000000"/>
                </a:solidFill>
              </a:rPr>
              <a:t>e</a:t>
            </a:r>
            <a:r>
              <a:rPr b="1" sz="2800" lang="en-US">
                <a:solidFill>
                  <a:srgbClr val="000000"/>
                </a:solidFill>
              </a:rPr>
              <a:t>e</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s</a:t>
            </a:r>
            <a:r>
              <a:rPr b="1" sz="2800" lang="en-US">
                <a:solidFill>
                  <a:srgbClr val="000000"/>
                </a:solidFill>
              </a:rPr>
              <a:t>t</a:t>
            </a:r>
            <a:r>
              <a:rPr b="1" sz="2800" lang="en-US">
                <a:solidFill>
                  <a:srgbClr val="000000"/>
                </a:solidFill>
              </a:rPr>
              <a:t>'s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e</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H</a:t>
            </a:r>
            <a:r>
              <a:rPr b="1" sz="2800" lang="en-US">
                <a:solidFill>
                  <a:srgbClr val="000000"/>
                </a:solidFill>
              </a:rPr>
              <a:t>i</a:t>
            </a:r>
            <a:r>
              <a:rPr b="1" sz="2800" lang="en-US">
                <a:solidFill>
                  <a:srgbClr val="000000"/>
                </a:solidFill>
              </a:rPr>
              <a:t>g</a:t>
            </a:r>
            <a:r>
              <a:rPr b="1" sz="2800" lang="en-US">
                <a:solidFill>
                  <a:srgbClr val="000000"/>
                </a:solidFill>
              </a:rPr>
              <a:t>h</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d</a:t>
            </a:r>
            <a:r>
              <a:rPr b="1" sz="2800" lang="en-US">
                <a:solidFill>
                  <a:srgbClr val="000000"/>
                </a:solidFill>
              </a:rPr>
              <a:t>i</a:t>
            </a:r>
            <a:r>
              <a:rPr b="1" sz="2800" lang="en-US">
                <a:solidFill>
                  <a:srgbClr val="000000"/>
                </a:solidFill>
              </a:rPr>
              <a:t>u</a:t>
            </a:r>
            <a:r>
              <a:rPr b="1" sz="2800" lang="en-US">
                <a:solidFill>
                  <a:srgbClr val="000000"/>
                </a:solidFill>
              </a:rPr>
              <a:t>m</a:t>
            </a:r>
            <a:r>
              <a:rPr b="1" sz="2800" lang="en-US">
                <a:solidFill>
                  <a:srgbClr val="000000"/>
                </a:solidFill>
              </a:rPr>
              <a:t> </a:t>
            </a:r>
            <a:r>
              <a:rPr b="1" sz="2800" lang="en-US">
                <a:solidFill>
                  <a:srgbClr val="000000"/>
                </a:solidFill>
              </a:rPr>
              <a:t>,</a:t>
            </a:r>
            <a:r>
              <a:rPr b="1" sz="2800" lang="en-US">
                <a:solidFill>
                  <a:srgbClr val="000000"/>
                </a:solidFill>
              </a:rPr>
              <a:t>T</a:t>
            </a:r>
            <a:r>
              <a:rPr b="1" sz="2800" lang="en-US">
                <a:solidFill>
                  <a:srgbClr val="000000"/>
                </a:solidFill>
              </a:rPr>
              <a:t>r</a:t>
            </a:r>
            <a:r>
              <a:rPr b="1" sz="2800" lang="en-US">
                <a:solidFill>
                  <a:srgbClr val="000000"/>
                </a:solidFill>
              </a:rPr>
              <a:t>u</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L</a:t>
            </a:r>
            <a:r>
              <a:rPr b="1" sz="2800" lang="en-US">
                <a:solidFill>
                  <a:srgbClr val="000000"/>
                </a:solidFill>
              </a:rPr>
              <a:t>o</a:t>
            </a:r>
            <a:r>
              <a:rPr b="1" sz="2800" lang="en-US">
                <a:solidFill>
                  <a:srgbClr val="000000"/>
                </a:solidFill>
              </a:rPr>
              <a:t>w</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RY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t>
            </a:r>
            <a:r>
              <a:rPr b="1" sz="2800" lang="en-US">
                <a:solidFill>
                  <a:srgbClr val="000000"/>
                </a:solidFill>
              </a:rPr>
              <a:t>a</a:t>
            </a:r>
            <a:r>
              <a:rPr b="1" sz="2800" lang="en-US">
                <a:solidFill>
                  <a:srgbClr val="000000"/>
                </a:solidFill>
              </a:rPr>
              <a:t>b</a:t>
            </a:r>
            <a:r>
              <a:rPr b="1" sz="2800" lang="en-US">
                <a:solidFill>
                  <a:srgbClr val="000000"/>
                </a:solidFill>
              </a:rPr>
              <a:t>l</a:t>
            </a:r>
            <a:r>
              <a:rPr b="1" sz="2800" lang="en-US">
                <a:solidFill>
                  <a:srgbClr val="000000"/>
                </a:solidFill>
              </a:rPr>
              <a:t>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A</a:t>
            </a:r>
            <a:r>
              <a:rPr b="1" sz="2800" lang="en-US">
                <a:solidFill>
                  <a:srgbClr val="000000"/>
                </a:solidFill>
              </a:rPr>
              <a:t>d</a:t>
            </a:r>
            <a:r>
              <a:rPr b="1" sz="2800" lang="en-US">
                <a:solidFill>
                  <a:srgbClr val="000000"/>
                </a:solidFill>
              </a:rPr>
              <a:t>d</a:t>
            </a:r>
            <a:r>
              <a:rPr b="1" sz="2800" lang="en-US">
                <a:solidFill>
                  <a:srgbClr val="000000"/>
                </a:solidFill>
              </a:rPr>
              <a:t>itional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u</a:t>
            </a:r>
            <a:r>
              <a:rPr b="1" sz="2800" lang="en-US">
                <a:solidFill>
                  <a:srgbClr val="000000"/>
                </a:solidFill>
              </a:rPr>
              <a:t>mn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t</a:t>
            </a:r>
            <a:r>
              <a:rPr b="1" sz="2800" lang="en-US">
                <a:solidFill>
                  <a:srgbClr val="000000"/>
                </a:solidFill>
              </a:rPr>
              <a:t>o</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yse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oyees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e</a:t>
            </a:r>
            <a:r>
              <a:rPr b="1" sz="2800" lang="en-US">
                <a:solidFill>
                  <a:srgbClr val="000000"/>
                </a:solidFill>
              </a:rPr>
              <a:t>t</a:t>
            </a:r>
            <a:endParaRPr sz="2800" lang="en-US">
              <a:solidFill>
                <a:srgbClr val="000000"/>
              </a:solidFill>
            </a:endParaRPr>
          </a:p>
          <a:p>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
          <p:cNvSpPr txBox="1"/>
          <p:nvPr/>
        </p:nvSpPr>
        <p:spPr>
          <a:xfrm>
            <a:off x="1660203" y="1617267"/>
            <a:ext cx="7608236" cy="2606040"/>
          </a:xfrm>
          <a:prstGeom prst="rect"/>
        </p:spPr>
        <p:txBody>
          <a:bodyPr rtlCol="0" wrap="square">
            <a:spAutoFit/>
          </a:bodyPr>
          <a:p>
            <a:r>
              <a:rPr b="1" sz="2800" lang="en-US">
                <a:solidFill>
                  <a:srgbClr val="000000"/>
                </a:solidFill>
              </a:rPr>
              <a:t>V</a:t>
            </a:r>
            <a:r>
              <a:rPr b="1" sz="2800" lang="en-US">
                <a:solidFill>
                  <a:srgbClr val="000000"/>
                </a:solidFill>
              </a:rPr>
              <a:t>I</a:t>
            </a:r>
            <a:r>
              <a:rPr b="1" sz="2800" lang="en-US">
                <a:solidFill>
                  <a:srgbClr val="000000"/>
                </a:solidFill>
              </a:rPr>
              <a:t>SUALIZATION </a:t>
            </a:r>
            <a:r>
              <a:rPr b="1" sz="2800" lang="en-US">
                <a:solidFill>
                  <a:srgbClr val="000000"/>
                </a:solidFill>
              </a:rPr>
              <a:t>;</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ection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2</a:t>
            </a:r>
            <a:r>
              <a:rPr b="1" sz="2800" lang="en-US">
                <a:solidFill>
                  <a:srgbClr val="000000"/>
                </a:solidFill>
              </a:rPr>
              <a:t>)</a:t>
            </a:r>
            <a:r>
              <a:rPr b="1" sz="2800" lang="en-US">
                <a:solidFill>
                  <a:srgbClr val="000000"/>
                </a:solidFill>
              </a:rPr>
              <a:t> </a:t>
            </a:r>
            <a:r>
              <a:rPr b="1" sz="2800" lang="en-US">
                <a:solidFill>
                  <a:srgbClr val="000000"/>
                </a:solidFill>
              </a:rPr>
              <a:t>R</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ng </a:t>
            </a:r>
            <a:r>
              <a:rPr b="1" sz="2800" lang="en-US">
                <a:solidFill>
                  <a:srgbClr val="000000"/>
                </a:solidFill>
              </a:rPr>
              <a:t>t</a:t>
            </a:r>
            <a:r>
              <a:rPr b="1" sz="2800" lang="en-US">
                <a:solidFill>
                  <a:srgbClr val="000000"/>
                </a:solidFill>
              </a:rPr>
              <a:t>h</a:t>
            </a:r>
            <a:r>
              <a:rPr b="1" sz="2800" lang="en-US">
                <a:solidFill>
                  <a:srgbClr val="000000"/>
                </a:solidFill>
              </a:rPr>
              <a:t>e</a:t>
            </a:r>
            <a:r>
              <a:rPr b="1" sz="2800" lang="en-US">
                <a:solidFill>
                  <a:srgbClr val="000000"/>
                </a:solidFill>
              </a:rPr>
              <a:t> </a:t>
            </a:r>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loyees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e</a:t>
            </a:r>
            <a:r>
              <a:rPr b="1" sz="2800" lang="en-US">
                <a:solidFill>
                  <a:srgbClr val="000000"/>
                </a:solidFill>
              </a:rPr>
              <a:t>r</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4</a:t>
            </a:r>
            <a:r>
              <a:rPr b="1" sz="2800" lang="en-US">
                <a:solidFill>
                  <a:srgbClr val="000000"/>
                </a:solidFill>
              </a:rPr>
              <a:t>)</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ormance </a:t>
            </a:r>
            <a:endParaRPr sz="2800" lang="en-US">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5</a:t>
            </a:r>
            <a:r>
              <a:rPr b="1" sz="2800" lang="en-US">
                <a:solidFill>
                  <a:srgbClr val="000000"/>
                </a:solidFill>
              </a:rPr>
              <a:t>)</a:t>
            </a:r>
            <a:r>
              <a:rPr b="1" sz="2800" lang="en-US">
                <a:solidFill>
                  <a:srgbClr val="000000"/>
                </a:solidFill>
              </a:rPr>
              <a:t> </a:t>
            </a:r>
            <a:r>
              <a:rPr b="1" sz="2800" lang="en-US">
                <a:solidFill>
                  <a:srgbClr val="000000"/>
                </a:solidFill>
              </a:rPr>
              <a:t>G</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n</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ula</a:t>
            </a:r>
            <a:r>
              <a:rPr b="1" sz="2800" lang="en-US">
                <a:solidFill>
                  <a:srgbClr val="000000"/>
                </a:solidFill>
              </a:rPr>
              <a:t>s</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Level </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3571471"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18</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3341537" y="57721"/>
            <a:ext cx="7738639" cy="6607385"/>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745177" y="-625977"/>
            <a:ext cx="10073925" cy="7406985"/>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
          <p:cNvSpPr txBox="1"/>
          <p:nvPr/>
        </p:nvSpPr>
        <p:spPr>
          <a:xfrm>
            <a:off x="755332" y="1109345"/>
            <a:ext cx="11027381" cy="5120641"/>
          </a:xfrm>
          <a:prstGeom prst="rect"/>
        </p:spPr>
        <p:txBody>
          <a:bodyPr rtlCol="0" wrap="square">
            <a:spAutoFit/>
          </a:bodyPr>
          <a:p>
            <a:r>
              <a:rPr sz="2800" lang="en-US">
                <a:solidFill>
                  <a:srgbClr val="000000"/>
                </a:solidFill>
              </a:rPr>
              <a:t>In analyzing an Employee Performance dataset, the conclusion typically summarizes key insights and actionable recommendations derived from the data. Here’s a structured approach to formulating a conclusion:</a:t>
            </a:r>
            <a:endParaRPr sz="2800" lang="en-US">
              <a:solidFill>
                <a:srgbClr val="000000"/>
              </a:solidFill>
            </a:endParaRPr>
          </a:p>
          <a:p>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y</a:t>
            </a:r>
            <a:r>
              <a:rPr b="1" sz="2800" lang="en-US">
                <a:solidFill>
                  <a:srgbClr val="000000"/>
                </a:solidFill>
              </a:rPr>
              <a:t>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Performance Trends: Highlight overall trends in employee performance. For instance, are most employees meeting, exceeding, or falling short of performance expectations?</a:t>
            </a:r>
            <a:endParaRPr sz="2800" lang="en-US">
              <a:solidFill>
                <a:srgbClr val="000000"/>
              </a:solidFill>
            </a:endParaRPr>
          </a:p>
          <a:p>
            <a:r>
              <a:rPr sz="2800" lang="en-US">
                <a:solidFill>
                  <a:srgbClr val="000000"/>
                </a:solidFill>
              </a:rPr>
              <a:t>Key Drivers: Identify factors that significantly impact performance, such as experience, department, training, or managerial support.</a:t>
            </a:r>
            <a:endParaRPr sz="2800" lang="en-US">
              <a:solidFill>
                <a:srgbClr val="000000"/>
              </a:solidFill>
            </a:endParaRPr>
          </a:p>
          <a:p>
            <a:r>
              <a:rPr sz="2800" lang="en-US">
                <a:solidFill>
                  <a:srgbClr val="000000"/>
                </a:solidFill>
              </a:rPr>
              <a:t>Performance Distribution: Discuss the distribution of performance ratings across different employee groups or departments.</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5" name=""/>
          <p:cNvSpPr txBox="1"/>
          <p:nvPr/>
        </p:nvSpPr>
        <p:spPr>
          <a:xfrm>
            <a:off x="468926" y="345243"/>
            <a:ext cx="11254149" cy="5539740"/>
          </a:xfrm>
          <a:prstGeom prst="rect"/>
        </p:spPr>
        <p:txBody>
          <a:bodyPr rtlCol="0" wrap="square">
            <a:spAutoFit/>
          </a:bodyPr>
          <a:p>
            <a:r>
              <a:rPr b="1" sz="2800" lang="en-US">
                <a:solidFill>
                  <a:srgbClr val="000000"/>
                </a:solidFill>
              </a:rPr>
              <a:t>P</a:t>
            </a:r>
            <a:r>
              <a:rPr b="1" sz="2800" lang="en-US">
                <a:solidFill>
                  <a:srgbClr val="000000"/>
                </a:solidFill>
              </a:rPr>
              <a:t>a</a:t>
            </a:r>
            <a:r>
              <a:rPr b="1" sz="2800" lang="en-US">
                <a:solidFill>
                  <a:srgbClr val="000000"/>
                </a:solidFill>
              </a:rPr>
              <a:t>t</a:t>
            </a:r>
            <a:r>
              <a:rPr b="1" sz="2800" lang="en-US">
                <a:solidFill>
                  <a:srgbClr val="000000"/>
                </a:solidFill>
              </a:rPr>
              <a:t>t</a:t>
            </a:r>
            <a:r>
              <a:rPr b="1" sz="2800" lang="en-US">
                <a:solidFill>
                  <a:srgbClr val="000000"/>
                </a:solidFill>
              </a:rPr>
              <a:t>e</a:t>
            </a:r>
            <a:r>
              <a:rPr b="1" sz="2800" lang="en-US">
                <a:solidFill>
                  <a:srgbClr val="000000"/>
                </a:solidFill>
              </a:rPr>
              <a:t>r</a:t>
            </a:r>
            <a:r>
              <a:rPr b="1" sz="2800" lang="en-US">
                <a:solidFill>
                  <a:srgbClr val="000000"/>
                </a:solidFill>
              </a:rPr>
              <a:t>n</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s</a:t>
            </a:r>
            <a:r>
              <a:rPr b="1" sz="2800" lang="en-US">
                <a:solidFill>
                  <a:srgbClr val="000000"/>
                </a:solidFill>
              </a:rPr>
              <a:t>i</a:t>
            </a:r>
            <a:r>
              <a:rPr b="1" sz="2800" lang="en-US">
                <a:solidFill>
                  <a:srgbClr val="000000"/>
                </a:solidFill>
              </a:rPr>
              <a:t>g</a:t>
            </a:r>
            <a:r>
              <a:rPr b="1" sz="2800" lang="en-US">
                <a:solidFill>
                  <a:srgbClr val="000000"/>
                </a:solidFill>
              </a:rPr>
              <a:t>hts </a:t>
            </a:r>
            <a:r>
              <a:rPr b="1" sz="2800" lang="en-US">
                <a:solidFill>
                  <a:srgbClr val="000000"/>
                </a:solidFill>
              </a:rPr>
              <a:t>:</a:t>
            </a:r>
            <a:endParaRPr sz="2800" lang="en-US">
              <a:solidFill>
                <a:srgbClr val="000000"/>
              </a:solidFill>
            </a:endParaRPr>
          </a:p>
          <a:p>
            <a:r>
              <a:rPr sz="2800" lang="en-US">
                <a:solidFill>
                  <a:srgbClr val="000000"/>
                </a:solidFill>
              </a:rPr>
              <a:t>High Performers: Who are the top performers and what common traits or conditions do they share?</a:t>
            </a:r>
            <a:endParaRPr sz="2800" lang="en-US">
              <a:solidFill>
                <a:srgbClr val="000000"/>
              </a:solidFill>
            </a:endParaRPr>
          </a:p>
          <a:p>
            <a:r>
              <a:rPr sz="2800" lang="en-US">
                <a:solidFill>
                  <a:srgbClr val="000000"/>
                </a:solidFill>
              </a:rPr>
              <a:t>Low Performers: Similarly, identify commonalities among employees with lower performance ratings.</a:t>
            </a:r>
            <a:endParaRPr sz="2800" lang="en-US">
              <a:solidFill>
                <a:srgbClr val="000000"/>
              </a:solidFill>
            </a:endParaRPr>
          </a:p>
          <a:p>
            <a:r>
              <a:rPr sz="2800" lang="en-US">
                <a:solidFill>
                  <a:srgbClr val="000000"/>
                </a:solidFill>
              </a:rPr>
              <a:t>Training Needs: Determine if there’s a need for additional training or resources based on performance gaps.</a:t>
            </a:r>
            <a:endParaRPr sz="2800" lang="en-US">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d</a:t>
            </a:r>
            <a:r>
              <a:rPr b="1" sz="2800" lang="en-US">
                <a:solidFill>
                  <a:srgbClr val="000000"/>
                </a:solidFill>
              </a:rPr>
              <a:t>a</a:t>
            </a:r>
            <a:r>
              <a:rPr b="1" sz="2800" lang="en-US">
                <a:solidFill>
                  <a:srgbClr val="000000"/>
                </a:solidFill>
              </a:rPr>
              <a:t>tion</a:t>
            </a:r>
            <a:r>
              <a:rPr b="1" sz="2800" lang="en-US">
                <a:solidFill>
                  <a:srgbClr val="000000"/>
                </a:solidFill>
              </a:rPr>
              <a:t>s</a:t>
            </a:r>
            <a:r>
              <a:rPr b="1" sz="2800" lang="en-US">
                <a:solidFill>
                  <a:srgbClr val="000000"/>
                </a:solidFill>
              </a:rPr>
              <a:t> </a:t>
            </a:r>
            <a:r>
              <a:rPr b="1" sz="2800" lang="en-US">
                <a:solidFill>
                  <a:srgbClr val="000000"/>
                </a:solidFill>
              </a:rPr>
              <a:t>:</a:t>
            </a:r>
            <a:endParaRPr sz="2800" lang="en-US">
              <a:solidFill>
                <a:srgbClr val="000000"/>
              </a:solidFill>
            </a:endParaRPr>
          </a:p>
          <a:p>
            <a:r>
              <a:rPr sz="2800" lang="en-US">
                <a:solidFill>
                  <a:srgbClr val="000000"/>
                </a:solidFill>
              </a:rPr>
              <a:t>Improvement Strategies: Suggest strategies to address performance issues, such as targeted training programs or changes in management practices.</a:t>
            </a:r>
            <a:endParaRPr sz="2800" lang="en-US">
              <a:solidFill>
                <a:srgbClr val="000000"/>
              </a:solidFill>
            </a:endParaRPr>
          </a:p>
          <a:p>
            <a:r>
              <a:rPr sz="2800" lang="en-US">
                <a:solidFill>
                  <a:srgbClr val="000000"/>
                </a:solidFill>
              </a:rPr>
              <a:t>Resource Allocation: Recommend adjustments in resource allocation or team composition to enhance overall performance.</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142240"/>
            <a:ext cx="747262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24399" y="6853026"/>
            <a:ext cx="4572000" cy="37810440"/>
          </a:xfrm>
          <a:prstGeom prst="rect"/>
        </p:spPr>
        <p:txBody>
          <a:bodyPr rtlCol="0" wrap="square">
            <a:spAutoFit/>
          </a:bodyPr>
          <a:p>
            <a:r>
              <a:rPr sz="2800" lang="en-US">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endParaRPr sz="2800" lang="en-US">
              <a:solidFill>
                <a:srgbClr val="000000"/>
              </a:solidFill>
            </a:endParaRPr>
          </a:p>
        </p:txBody>
      </p:sp>
      <p:sp>
        <p:nvSpPr>
          <p:cNvPr id="1048650" name=""/>
          <p:cNvSpPr txBox="1"/>
          <p:nvPr/>
        </p:nvSpPr>
        <p:spPr>
          <a:xfrm>
            <a:off x="312483" y="781049"/>
            <a:ext cx="8200205"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The organization seeks to improve overall workforce productivity and effectiveness by analyzing emplo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 </a:t>
            </a:r>
            <a:r>
              <a:rPr sz="2800" lang="en-US">
                <a:solidFill>
                  <a:srgbClr val="000000"/>
                </a:solidFill>
              </a:rPr>
              <a:t>performance. The current performance evaluation system lacks objectivity and fails to identify key areas for improvement. To address these issues, the organization needs a robust performance analysis framework that can:</a:t>
            </a:r>
            <a:endParaRPr sz="2800" lang="en-US">
              <a:solidFill>
                <a:srgbClr val="000000"/>
              </a:solidFill>
            </a:endParaRPr>
          </a:p>
          <a:p>
            <a:r>
              <a:rPr b="1" sz="2800" lang="en-US">
                <a:solidFill>
                  <a:srgbClr val="000000"/>
                </a:solidFill>
              </a:rPr>
              <a:t>A</a:t>
            </a:r>
            <a:r>
              <a:rPr b="1" sz="2800" lang="en-US">
                <a:solidFill>
                  <a:srgbClr val="000000"/>
                </a:solidFill>
              </a:rPr>
              <a:t>s</a:t>
            </a:r>
            <a:r>
              <a:rPr b="1" sz="2800" lang="en-US">
                <a:solidFill>
                  <a:srgbClr val="000000"/>
                </a:solidFill>
              </a:rPr>
              <a:t>s</a:t>
            </a:r>
            <a:r>
              <a:rPr b="1" sz="2800" lang="en-US">
                <a:solidFill>
                  <a:srgbClr val="000000"/>
                </a:solidFill>
              </a:rPr>
              <a:t>e</a:t>
            </a:r>
            <a:r>
              <a:rPr b="1" sz="2800" lang="en-US">
                <a:solidFill>
                  <a:srgbClr val="000000"/>
                </a:solidFill>
              </a:rPr>
              <a:t>s</a:t>
            </a:r>
            <a:r>
              <a:rPr b="1" sz="2800" lang="en-US">
                <a:solidFill>
                  <a:srgbClr val="000000"/>
                </a:solidFill>
              </a:rPr>
              <a:t>s</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 </a:t>
            </a:r>
            <a:r>
              <a:rPr b="1" sz="2800" lang="en-US">
                <a:solidFill>
                  <a:srgbClr val="000000"/>
                </a:solidFill>
              </a:rPr>
              <a:t>M</a:t>
            </a:r>
            <a:r>
              <a:rPr b="1" sz="2800" lang="en-US">
                <a:solidFill>
                  <a:srgbClr val="000000"/>
                </a:solidFill>
              </a:rPr>
              <a:t>e</a:t>
            </a:r>
            <a:r>
              <a:rPr b="1" sz="2800" lang="en-US">
                <a:solidFill>
                  <a:srgbClr val="000000"/>
                </a:solidFill>
              </a:rPr>
              <a:t>t</a:t>
            </a:r>
            <a:r>
              <a:rPr b="1" sz="2800" lang="en-US">
                <a:solidFill>
                  <a:srgbClr val="000000"/>
                </a:solidFill>
              </a:rPr>
              <a:t>rics</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I</a:t>
            </a:r>
            <a:r>
              <a:rPr b="0" sz="2800" lang="en-US">
                <a:solidFill>
                  <a:srgbClr val="000000"/>
                </a:solidFill>
              </a:rPr>
              <a:t>d</a:t>
            </a:r>
            <a:r>
              <a:rPr b="0" sz="2800" lang="en-US">
                <a:solidFill>
                  <a:srgbClr val="000000"/>
                </a:solidFill>
              </a:rPr>
              <a:t>e</a:t>
            </a:r>
            <a:r>
              <a:rPr sz="2800" lang="en-US">
                <a:solidFill>
                  <a:srgbClr val="000000"/>
                </a:solidFill>
              </a:rPr>
              <a:t>ntify and quantify relevant performance indicators such as productivity, quality of work, adherence to deadlines, and collaboration skills.</a:t>
            </a:r>
            <a:endParaRPr sz="2800" lang="en-US">
              <a:solidFill>
                <a:srgbClr val="000000"/>
              </a:solidFill>
            </a:endParaRPr>
          </a:p>
          <a:p>
            <a:r>
              <a:rPr b="1" sz="2800" lang="en-US">
                <a:solidFill>
                  <a:srgbClr val="000000"/>
                </a:solidFill>
              </a:rPr>
              <a:t>B</a:t>
            </a:r>
            <a:r>
              <a:rPr b="1" sz="2800" lang="en-US">
                <a:solidFill>
                  <a:srgbClr val="000000"/>
                </a:solidFill>
              </a:rPr>
              <a:t>e</a:t>
            </a:r>
            <a:r>
              <a:rPr b="1" sz="2800" lang="en-US">
                <a:solidFill>
                  <a:srgbClr val="000000"/>
                </a:solidFill>
              </a:rPr>
              <a:t>n</a:t>
            </a:r>
            <a:r>
              <a:rPr b="1" sz="2800" lang="en-US">
                <a:solidFill>
                  <a:srgbClr val="000000"/>
                </a:solidFill>
              </a:rPr>
              <a:t>c</a:t>
            </a:r>
            <a:r>
              <a:rPr b="1" sz="2800" lang="en-US">
                <a:solidFill>
                  <a:srgbClr val="000000"/>
                </a:solidFill>
              </a:rPr>
              <a:t>h</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k</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rformance</a:t>
            </a:r>
            <a:r>
              <a:rPr b="1" sz="2800" lang="en-US">
                <a:solidFill>
                  <a:srgbClr val="000000"/>
                </a:solidFill>
              </a:rPr>
              <a:t> </a:t>
            </a:r>
            <a:r>
              <a:rPr b="1" sz="2800" lang="en-US">
                <a:solidFill>
                  <a:srgbClr val="000000"/>
                </a:solidFill>
              </a:rPr>
              <a:t>:</a:t>
            </a:r>
            <a:r>
              <a:rPr sz="2800" lang="en-US">
                <a:solidFill>
                  <a:srgbClr val="000000"/>
                </a:solidFill>
              </a:rPr>
              <a:t> Establish benchmarks and performance standards for different roles and departments to facilitate fair comparisons.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6" name=""/>
          <p:cNvSpPr txBox="1"/>
          <p:nvPr/>
        </p:nvSpPr>
        <p:spPr>
          <a:xfrm>
            <a:off x="446420" y="203041"/>
            <a:ext cx="10421681" cy="4701540"/>
          </a:xfrm>
          <a:prstGeom prst="rect"/>
        </p:spPr>
        <p:txBody>
          <a:bodyPr rtlCol="0" wrap="square">
            <a:spAutoFit/>
          </a:bodyPr>
          <a:p>
            <a:r>
              <a:rPr b="1" sz="2800" lang="en-US">
                <a:solidFill>
                  <a:srgbClr val="000000"/>
                </a:solidFill>
              </a:rPr>
              <a:t>E</a:t>
            </a:r>
            <a:r>
              <a:rPr b="1" sz="2800" lang="en-US">
                <a:solidFill>
                  <a:srgbClr val="000000"/>
                </a:solidFill>
              </a:rPr>
              <a:t>n</a:t>
            </a:r>
            <a:r>
              <a:rPr b="1" sz="2800" lang="en-US">
                <a:solidFill>
                  <a:srgbClr val="000000"/>
                </a:solidFill>
              </a:rPr>
              <a:t>h</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e</a:t>
            </a:r>
            <a:r>
              <a:rPr b="1" sz="2800" lang="en-US">
                <a:solidFill>
                  <a:srgbClr val="000000"/>
                </a:solidFill>
              </a:rPr>
              <a:t>d</a:t>
            </a:r>
            <a:r>
              <a:rPr b="1" sz="2800" lang="en-US">
                <a:solidFill>
                  <a:srgbClr val="000000"/>
                </a:solidFill>
              </a:rPr>
              <a:t>b</a:t>
            </a:r>
            <a:r>
              <a:rPr b="1" sz="2800" lang="en-US">
                <a:solidFill>
                  <a:srgbClr val="000000"/>
                </a:solidFill>
              </a:rPr>
              <a:t>a</a:t>
            </a:r>
            <a:r>
              <a:rPr b="1" sz="2800" lang="en-US">
                <a:solidFill>
                  <a:srgbClr val="000000"/>
                </a:solidFill>
              </a:rPr>
              <a:t>c</a:t>
            </a:r>
            <a:r>
              <a:rPr b="1" sz="2800" lang="en-US">
                <a:solidFill>
                  <a:srgbClr val="000000"/>
                </a:solidFill>
              </a:rPr>
              <a:t>k</a:t>
            </a:r>
            <a:r>
              <a:rPr b="1" sz="2800" lang="en-US">
                <a:solidFill>
                  <a:srgbClr val="000000"/>
                </a:solidFill>
              </a:rPr>
              <a:t> </a:t>
            </a:r>
            <a:r>
              <a:rPr b="1" sz="2800" lang="en-US">
                <a:solidFill>
                  <a:srgbClr val="000000"/>
                </a:solidFill>
              </a:rPr>
              <a:t>M</a:t>
            </a:r>
            <a:r>
              <a:rPr b="1" sz="2800" lang="en-US">
                <a:solidFill>
                  <a:srgbClr val="000000"/>
                </a:solidFill>
              </a:rPr>
              <a:t>e</a:t>
            </a:r>
            <a:r>
              <a:rPr b="1" sz="2800" lang="en-US">
                <a:solidFill>
                  <a:srgbClr val="000000"/>
                </a:solidFill>
              </a:rPr>
              <a:t>c</a:t>
            </a:r>
            <a:r>
              <a:rPr b="1" sz="2800" lang="en-US">
                <a:solidFill>
                  <a:srgbClr val="000000"/>
                </a:solidFill>
              </a:rPr>
              <a:t>h</a:t>
            </a:r>
            <a:r>
              <a:rPr b="1" sz="2800" lang="en-US">
                <a:solidFill>
                  <a:srgbClr val="000000"/>
                </a:solidFill>
              </a:rPr>
              <a:t>anism</a:t>
            </a:r>
            <a:r>
              <a:rPr b="1" sz="2800" lang="en-US">
                <a:solidFill>
                  <a:srgbClr val="000000"/>
                </a:solidFill>
              </a:rPr>
              <a:t>s</a:t>
            </a:r>
            <a:r>
              <a:rPr b="1" sz="2800" lang="en-US">
                <a:solidFill>
                  <a:srgbClr val="000000"/>
                </a:solidFill>
              </a:rPr>
              <a:t> </a:t>
            </a:r>
            <a:r>
              <a:rPr sz="2800" lang="en-US">
                <a:solidFill>
                  <a:srgbClr val="000000"/>
                </a:solidFill>
              </a:rPr>
              <a:t>: Improve the feedback process to ensure it is constructive, actionable, and timely, promoting continuous employee development and engagement.</a:t>
            </a:r>
            <a:endParaRPr sz="2800" lang="en-US">
              <a:solidFill>
                <a:srgbClr val="000000"/>
              </a:solidFill>
            </a:endParaRPr>
          </a:p>
          <a:p>
            <a:r>
              <a:rPr b="1" sz="2800" lang="en-US">
                <a:solidFill>
                  <a:srgbClr val="000000"/>
                </a:solidFill>
              </a:rPr>
              <a:t>Analy</a:t>
            </a:r>
            <a:r>
              <a:rPr b="1" sz="2800" lang="en-US">
                <a:solidFill>
                  <a:srgbClr val="000000"/>
                </a:solidFill>
              </a:rPr>
              <a:t>z</a:t>
            </a:r>
            <a:r>
              <a:rPr b="1" sz="2800" lang="en-US">
                <a:solidFill>
                  <a:srgbClr val="000000"/>
                </a:solidFill>
              </a:rPr>
              <a:t>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formance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a:t>
            </a:r>
            <a:r>
              <a:rPr sz="2800" lang="en-US">
                <a:solidFill>
                  <a:srgbClr val="000000"/>
                </a:solidFill>
              </a:rPr>
              <a:t> Utilize performance data to identify patterns, trends, and areas for improvement, and to inform strategic decisions related to employee development and resource allocation.</a:t>
            </a:r>
            <a:endParaRPr sz="2800" lang="en-US">
              <a:solidFill>
                <a:srgbClr val="000000"/>
              </a:solidFill>
            </a:endParaRPr>
          </a:p>
          <a:p>
            <a:r>
              <a:rPr b="1" sz="2800" lang="en-US">
                <a:solidFill>
                  <a:srgbClr val="000000"/>
                </a:solidFill>
              </a:rPr>
              <a:t>I</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e</a:t>
            </a:r>
            <a:r>
              <a:rPr b="1" sz="2800" lang="en-US">
                <a:solidFill>
                  <a:srgbClr val="000000"/>
                </a:solidFill>
              </a:rPr>
              <a:t>ment </a:t>
            </a:r>
            <a:r>
              <a:rPr b="1" sz="2800" lang="en-US">
                <a:solidFill>
                  <a:srgbClr val="000000"/>
                </a:solidFill>
              </a:rPr>
              <a:t>E</a:t>
            </a:r>
            <a:r>
              <a:rPr b="1" sz="2800" lang="en-US">
                <a:solidFill>
                  <a:srgbClr val="000000"/>
                </a:solidFill>
              </a:rPr>
              <a:t>f</a:t>
            </a:r>
            <a:r>
              <a:rPr b="1" sz="2800" lang="en-US">
                <a:solidFill>
                  <a:srgbClr val="000000"/>
                </a:solidFill>
              </a:rPr>
              <a:t>f</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ive </a:t>
            </a:r>
            <a:r>
              <a:rPr b="1" sz="2800" lang="en-US">
                <a:solidFill>
                  <a:srgbClr val="000000"/>
                </a:solidFill>
              </a:rPr>
              <a:t>D</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opment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g</a:t>
            </a:r>
            <a:r>
              <a:rPr b="1" sz="2800" lang="en-US">
                <a:solidFill>
                  <a:srgbClr val="000000"/>
                </a:solidFill>
              </a:rPr>
              <a:t>ram</a:t>
            </a:r>
            <a:r>
              <a:rPr b="1" sz="2800" lang="en-US">
                <a:solidFill>
                  <a:srgbClr val="000000"/>
                </a:solidFill>
              </a:rPr>
              <a:t>s</a:t>
            </a:r>
            <a:r>
              <a:rPr b="1" sz="2800" lang="en-US">
                <a:solidFill>
                  <a:srgbClr val="000000"/>
                </a:solidFill>
              </a:rPr>
              <a:t> </a:t>
            </a:r>
            <a:r>
              <a:rPr sz="2800" lang="en-US">
                <a:solidFill>
                  <a:srgbClr val="000000"/>
                </a:solidFill>
              </a:rPr>
              <a:t>: Design and implement targeted development programs based on performance analysis to enhance skills, address weaknesses, and leverage strengths.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9203" y="4671058"/>
            <a:ext cx="7799022" cy="2186941"/>
          </a:xfrm>
          <a:prstGeom prst="rect"/>
        </p:spPr>
        <p:txBody>
          <a:bodyPr rtlCol="0" wrap="square">
            <a:spAutoFit/>
          </a:bodyPr>
          <a:p>
            <a:r>
              <a:rPr b="1" sz="2800" lang="en-US">
                <a:solidFill>
                  <a:srgbClr val="000000"/>
                </a:solidFill>
              </a:rPr>
              <a:t>T</a:t>
            </a:r>
            <a:r>
              <a:rPr b="1" sz="2800" lang="en-US">
                <a:solidFill>
                  <a:srgbClr val="000000"/>
                </a:solidFill>
              </a:rPr>
              <a:t>I</a:t>
            </a:r>
            <a:r>
              <a:rPr b="1" sz="2800" lang="en-US">
                <a:solidFill>
                  <a:srgbClr val="000000"/>
                </a:solidFill>
              </a:rPr>
              <a:t>ME</a:t>
            </a:r>
            <a:r>
              <a:rPr b="1" sz="2800" lang="en-US">
                <a:solidFill>
                  <a:srgbClr val="000000"/>
                </a:solidFill>
              </a:rPr>
              <a:t>L</a:t>
            </a:r>
            <a:r>
              <a:rPr b="1" sz="2800" lang="en-US">
                <a:solidFill>
                  <a:srgbClr val="000000"/>
                </a:solidFill>
              </a:rPr>
              <a:t>INE </a:t>
            </a:r>
            <a:r>
              <a:rPr b="1" sz="2800" lang="en-US">
                <a:solidFill>
                  <a:srgbClr val="000000"/>
                </a:solidFill>
              </a:rPr>
              <a:t>:</a:t>
            </a:r>
            <a:r>
              <a:rPr sz="2800" lang="en-US">
                <a:solidFill>
                  <a:srgbClr val="000000"/>
                </a:solidFill>
              </a:rPr>
              <a:t>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1</a:t>
            </a:r>
            <a:r>
              <a:rPr b="1" sz="2800" lang="en-US">
                <a:solidFill>
                  <a:srgbClr val="000000"/>
                </a:solidFill>
              </a:rPr>
              <a:t>-</a:t>
            </a:r>
            <a:r>
              <a:rPr b="1" sz="2800" lang="en-US">
                <a:solidFill>
                  <a:srgbClr val="000000"/>
                </a:solidFill>
              </a:rPr>
              <a:t>2</a:t>
            </a:r>
            <a:r>
              <a:rPr sz="2800" lang="en-US">
                <a:solidFill>
                  <a:srgbClr val="000000"/>
                </a:solidFill>
              </a:rPr>
              <a:t>: Define objectives and collect data.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3</a:t>
            </a:r>
            <a:r>
              <a:rPr b="1" sz="2800" lang="en-US">
                <a:solidFill>
                  <a:srgbClr val="000000"/>
                </a:solidFill>
              </a:rPr>
              <a:t>-</a:t>
            </a:r>
            <a:r>
              <a:rPr b="1" sz="2800" lang="en-US">
                <a:solidFill>
                  <a:srgbClr val="000000"/>
                </a:solidFill>
              </a:rPr>
              <a:t>4</a:t>
            </a:r>
            <a:r>
              <a:rPr sz="2800" lang="en-US">
                <a:solidFill>
                  <a:srgbClr val="000000"/>
                </a:solidFill>
              </a:rPr>
              <a:t>: Analyze data and identify trends.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5</a:t>
            </a:r>
            <a:r>
              <a:rPr sz="2800" lang="en-US">
                <a:solidFill>
                  <a:srgbClr val="000000"/>
                </a:solidFill>
              </a:rPr>
              <a:t>: Prepare report and recommendations.
</a:t>
            </a:r>
            <a:r>
              <a:rPr b="1" sz="2800" lang="en-US">
                <a:solidFill>
                  <a:srgbClr val="000000"/>
                </a:solidFill>
              </a:rPr>
              <a:t>W</a:t>
            </a:r>
            <a:r>
              <a:rPr b="1" sz="2800" lang="en-US">
                <a:solidFill>
                  <a:srgbClr val="000000"/>
                </a:solidFill>
              </a:rPr>
              <a:t>e</a:t>
            </a:r>
            <a:r>
              <a:rPr b="1" sz="2800" lang="en-US">
                <a:solidFill>
                  <a:srgbClr val="000000"/>
                </a:solidFill>
              </a:rPr>
              <a:t>e</a:t>
            </a:r>
            <a:r>
              <a:rPr b="1" sz="2800" lang="en-US">
                <a:solidFill>
                  <a:srgbClr val="000000"/>
                </a:solidFill>
              </a:rPr>
              <a:t>k</a:t>
            </a:r>
            <a:r>
              <a:rPr b="1" sz="2800" lang="en-US">
                <a:solidFill>
                  <a:srgbClr val="000000"/>
                </a:solidFill>
              </a:rPr>
              <a:t> </a:t>
            </a:r>
            <a:r>
              <a:rPr b="1" sz="2800" lang="en-US">
                <a:solidFill>
                  <a:srgbClr val="000000"/>
                </a:solidFill>
              </a:rPr>
              <a:t>6</a:t>
            </a:r>
            <a:r>
              <a:rPr sz="2800" lang="en-US">
                <a:solidFill>
                  <a:srgbClr val="000000"/>
                </a:solidFill>
              </a:rPr>
              <a:t>: Present findings and finalize action plan.</a:t>
            </a:r>
            <a:endParaRPr sz="2800" lang="en-US">
              <a:solidFill>
                <a:srgbClr val="000000"/>
              </a:solidFill>
            </a:endParaRPr>
          </a:p>
        </p:txBody>
      </p:sp>
      <p:sp>
        <p:nvSpPr>
          <p:cNvPr id="1048663" name=""/>
          <p:cNvSpPr txBox="1"/>
          <p:nvPr/>
        </p:nvSpPr>
        <p:spPr>
          <a:xfrm>
            <a:off x="359895" y="1689733"/>
            <a:ext cx="8797636" cy="3025141"/>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j</a:t>
            </a:r>
            <a:r>
              <a:rPr b="1" sz="2800" lang="en-US">
                <a:solidFill>
                  <a:srgbClr val="000000"/>
                </a:solidFill>
              </a:rPr>
              <a:t>ect</a:t>
            </a:r>
            <a:r>
              <a:rPr b="1" sz="2800" lang="en-US">
                <a:solidFill>
                  <a:srgbClr val="000000"/>
                </a:solidFill>
              </a:rPr>
              <a:t> </a:t>
            </a:r>
            <a:r>
              <a:rPr b="1" sz="2800" lang="en-US">
                <a:solidFill>
                  <a:srgbClr val="000000"/>
                </a:solidFill>
              </a:rPr>
              <a:t>O</a:t>
            </a:r>
            <a:r>
              <a:rPr b="1" sz="2800" lang="en-US">
                <a:solidFill>
                  <a:srgbClr val="000000"/>
                </a:solidFill>
              </a:rPr>
              <a:t>b</a:t>
            </a:r>
            <a:r>
              <a:rPr b="1" sz="2800" lang="en-US">
                <a:solidFill>
                  <a:srgbClr val="000000"/>
                </a:solidFill>
              </a:rPr>
              <a:t>j</a:t>
            </a:r>
            <a:r>
              <a:rPr b="1" sz="2800" lang="en-US">
                <a:solidFill>
                  <a:srgbClr val="000000"/>
                </a:solidFill>
              </a:rPr>
              <a:t>e</a:t>
            </a:r>
            <a:r>
              <a:rPr b="1" sz="2800" lang="en-US">
                <a:solidFill>
                  <a:srgbClr val="000000"/>
                </a:solidFill>
              </a:rPr>
              <a:t>c</a:t>
            </a:r>
            <a:r>
              <a:rPr b="1" sz="2800" lang="en-US">
                <a:solidFill>
                  <a:srgbClr val="000000"/>
                </a:solidFill>
              </a:rPr>
              <a:t>t</a:t>
            </a:r>
            <a:r>
              <a:rPr b="1" sz="2800" lang="en-US">
                <a:solidFill>
                  <a:srgbClr val="000000"/>
                </a:solidFill>
              </a:rPr>
              <a:t> </a:t>
            </a:r>
            <a:r>
              <a:rPr sz="2800" lang="en-US">
                <a:solidFill>
                  <a:srgbClr val="000000"/>
                </a:solidFill>
              </a:rPr>
              <a:t>:
</a:t>
            </a:r>
            <a:r>
              <a:rPr b="1" sz="2800" lang="en-US">
                <a:solidFill>
                  <a:srgbClr val="000000"/>
                </a:solidFill>
              </a:rPr>
              <a:t>G</a:t>
            </a:r>
            <a:r>
              <a:rPr b="1" sz="2800" lang="en-US">
                <a:solidFill>
                  <a:srgbClr val="000000"/>
                </a:solidFill>
              </a:rPr>
              <a:t>O</a:t>
            </a:r>
            <a:r>
              <a:rPr b="1" sz="2800" lang="en-US">
                <a:solidFill>
                  <a:srgbClr val="000000"/>
                </a:solidFill>
              </a:rPr>
              <a:t>A</a:t>
            </a:r>
            <a:r>
              <a:rPr b="1" sz="2800" lang="en-US">
                <a:solidFill>
                  <a:srgbClr val="000000"/>
                </a:solidFill>
              </a:rPr>
              <a:t>L</a:t>
            </a:r>
            <a:r>
              <a:rPr b="1" sz="2800" lang="en-US">
                <a:solidFill>
                  <a:srgbClr val="000000"/>
                </a:solidFill>
              </a:rPr>
              <a:t> </a:t>
            </a:r>
            <a:r>
              <a:rPr b="1" sz="2800" lang="en-US">
                <a:solidFill>
                  <a:srgbClr val="000000"/>
                </a:solidFill>
              </a:rPr>
              <a:t>:</a:t>
            </a:r>
            <a:r>
              <a:rPr b="1" sz="2800" lang="en-US">
                <a:solidFill>
                  <a:srgbClr val="000000"/>
                </a:solidFill>
              </a:rPr>
              <a:t> </a:t>
            </a:r>
            <a:r>
              <a:rPr b="0" sz="2800" lang="en-US">
                <a:solidFill>
                  <a:srgbClr val="000000"/>
                </a:solidFill>
              </a:rPr>
              <a:t>T</a:t>
            </a:r>
            <a:r>
              <a:rPr b="0" sz="2800" lang="en-US">
                <a:solidFill>
                  <a:srgbClr val="000000"/>
                </a:solidFill>
              </a:rPr>
              <a:t>o</a:t>
            </a:r>
            <a:r>
              <a:rPr b="0" sz="2800" lang="en-US">
                <a:solidFill>
                  <a:srgbClr val="000000"/>
                </a:solidFill>
              </a:rPr>
              <a:t> </a:t>
            </a:r>
            <a:r>
              <a:rPr b="0" sz="2800" lang="en-US">
                <a:solidFill>
                  <a:srgbClr val="000000"/>
                </a:solidFill>
              </a:rPr>
              <a:t>e</a:t>
            </a:r>
            <a:r>
              <a:rPr b="0" sz="2800" lang="en-US">
                <a:solidFill>
                  <a:srgbClr val="000000"/>
                </a:solidFill>
              </a:rPr>
              <a:t>v</a:t>
            </a:r>
            <a:r>
              <a:rPr b="0" sz="2800" lang="en-US">
                <a:solidFill>
                  <a:srgbClr val="000000"/>
                </a:solidFill>
              </a:rPr>
              <a:t>a</a:t>
            </a:r>
            <a:r>
              <a:rPr b="0" sz="2800" lang="en-US">
                <a:solidFill>
                  <a:srgbClr val="000000"/>
                </a:solidFill>
              </a:rPr>
              <a:t>l</a:t>
            </a:r>
            <a:r>
              <a:rPr b="0" sz="2800" lang="en-US">
                <a:solidFill>
                  <a:srgbClr val="000000"/>
                </a:solidFill>
              </a:rPr>
              <a:t>uate </a:t>
            </a:r>
            <a:r>
              <a:rPr sz="2800" lang="en-US">
                <a:solidFill>
                  <a:srgbClr val="000000"/>
                </a:solidFill>
              </a:rPr>
              <a:t>and enhance employee performance, leading to increased productivity, job satisfaction, and organizational efficiency.
</a:t>
            </a:r>
            <a:r>
              <a:rPr b="1" sz="2800" lang="en-US">
                <a:solidFill>
                  <a:srgbClr val="000000"/>
                </a:solidFill>
              </a:rPr>
              <a:t>P</a:t>
            </a:r>
            <a:r>
              <a:rPr b="1" sz="2800" lang="en-US">
                <a:solidFill>
                  <a:srgbClr val="000000"/>
                </a:solidFill>
              </a:rPr>
              <a:t>U</a:t>
            </a:r>
            <a:r>
              <a:rPr b="1" sz="2800" lang="en-US">
                <a:solidFill>
                  <a:srgbClr val="000000"/>
                </a:solidFill>
              </a:rPr>
              <a:t>R</a:t>
            </a:r>
            <a:r>
              <a:rPr b="1" sz="2800" lang="en-US">
                <a:solidFill>
                  <a:srgbClr val="000000"/>
                </a:solidFill>
              </a:rPr>
              <a:t>P</a:t>
            </a:r>
            <a:r>
              <a:rPr b="1" sz="2800" lang="en-US">
                <a:solidFill>
                  <a:srgbClr val="000000"/>
                </a:solidFill>
              </a:rPr>
              <a:t>O</a:t>
            </a:r>
            <a:r>
              <a:rPr b="1" sz="2800" lang="en-US">
                <a:solidFill>
                  <a:srgbClr val="000000"/>
                </a:solidFill>
              </a:rPr>
              <a:t>SE</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Identify strengths and weaknesses, set clear performance benchmarks, and develop actionable strategies for improvement.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4" name=""/>
          <p:cNvSpPr txBox="1"/>
          <p:nvPr/>
        </p:nvSpPr>
        <p:spPr>
          <a:xfrm>
            <a:off x="342549" y="288205"/>
            <a:ext cx="8942201" cy="3444240"/>
          </a:xfrm>
          <a:prstGeom prst="rect"/>
        </p:spPr>
        <p:txBody>
          <a:bodyPr rtlCol="0" wrap="square">
            <a:spAutoFit/>
          </a:bodyPr>
          <a:p>
            <a:r>
              <a:rPr b="1" sz="2800" lang="en-US">
                <a:solidFill>
                  <a:srgbClr val="000000"/>
                </a:solidFill>
              </a:rPr>
              <a:t>S</a:t>
            </a:r>
            <a:r>
              <a:rPr b="1" sz="2800" lang="en-US">
                <a:solidFill>
                  <a:srgbClr val="000000"/>
                </a:solidFill>
              </a:rPr>
              <a:t>C</a:t>
            </a:r>
            <a:r>
              <a:rPr b="1" sz="2800" lang="en-US">
                <a:solidFill>
                  <a:srgbClr val="000000"/>
                </a:solidFill>
              </a:rPr>
              <a:t>O</a:t>
            </a:r>
            <a:r>
              <a:rPr b="1" sz="2800" lang="en-US">
                <a:solidFill>
                  <a:srgbClr val="000000"/>
                </a:solidFill>
              </a:rPr>
              <a:t>P</a:t>
            </a:r>
            <a:r>
              <a:rPr b="1" sz="2800" lang="en-US">
                <a:solidFill>
                  <a:srgbClr val="000000"/>
                </a:solidFill>
              </a:rPr>
              <a:t>E </a:t>
            </a:r>
            <a:r>
              <a:rPr b="1" sz="2800" lang="en-US">
                <a:solidFill>
                  <a:srgbClr val="000000"/>
                </a:solidFill>
              </a:rPr>
              <a:t>:</a:t>
            </a:r>
            <a:r>
              <a:rPr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ion</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Detail what aspects of performance will be analyzed (e.g., productivity, quality of work, attendance).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l</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o</a:t>
            </a:r>
            <a:r>
              <a:rPr b="1" sz="2800" lang="en-US">
                <a:solidFill>
                  <a:srgbClr val="000000"/>
                </a:solidFill>
              </a:rPr>
              <a:t>n</a:t>
            </a:r>
            <a:r>
              <a:rPr b="1" sz="2800" lang="en-US">
                <a:solidFill>
                  <a:srgbClr val="000000"/>
                </a:solidFill>
              </a:rPr>
              <a:t>s</a:t>
            </a:r>
            <a:r>
              <a:rPr b="1" sz="2800" lang="en-US">
                <a:solidFill>
                  <a:srgbClr val="000000"/>
                </a:solidFill>
              </a:rPr>
              <a:t> </a:t>
            </a:r>
            <a:r>
              <a:rPr sz="2800" lang="en-US">
                <a:solidFill>
                  <a:srgbClr val="000000"/>
                </a:solidFill>
              </a:rPr>
              <a:t>: Clarify what will not be covered (e.g., non-work-related issues).
Timeframe: Outline the duration of the project and key milestones.</a:t>
            </a:r>
            <a:endParaRPr sz="2800" lang="en-US">
              <a:solidFill>
                <a:srgbClr val="000000"/>
              </a:solidFill>
            </a:endParaRPr>
          </a:p>
        </p:txBody>
      </p:sp>
      <p:sp>
        <p:nvSpPr>
          <p:cNvPr id="1048665" name=""/>
          <p:cNvSpPr txBox="1"/>
          <p:nvPr/>
        </p:nvSpPr>
        <p:spPr>
          <a:xfrm>
            <a:off x="342549" y="3732445"/>
            <a:ext cx="9098006" cy="2186940"/>
          </a:xfrm>
          <a:prstGeom prst="rect"/>
        </p:spPr>
        <p:txBody>
          <a:bodyPr rtlCol="0" wrap="square">
            <a:spAutoFit/>
          </a:bodyPr>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t>
            </a:r>
            <a:r>
              <a:rPr sz="2800" lang="en-US">
                <a:solidFill>
                  <a:srgbClr val="000000"/>
                </a:solidFill>
              </a:rPr>
              <a:t>
Performance management software
Data analysis tools (e.g., Excel, SQL, BI tools)
HR and departmental input
Access to performance data and feedback channels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
          <p:cNvSpPr txBox="1"/>
          <p:nvPr/>
        </p:nvSpPr>
        <p:spPr>
          <a:xfrm>
            <a:off x="723899" y="1424113"/>
            <a:ext cx="10933755" cy="5120640"/>
          </a:xfrm>
          <a:prstGeom prst="rect"/>
        </p:spPr>
        <p:txBody>
          <a:bodyPr rtlCol="0" wrap="square">
            <a:spAutoFit/>
          </a:bodyPr>
          <a:p>
            <a:r>
              <a:rPr sz="2800" lang="en-US">
                <a:solidFill>
                  <a:srgbClr val="000000"/>
                </a:solidFill>
              </a:rPr>
              <a:t>In Employee Performance Analysis, the end users typically include:
</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g</a:t>
            </a:r>
            <a:r>
              <a:rPr b="1" sz="2800" lang="en-US">
                <a:solidFill>
                  <a:srgbClr val="000000"/>
                </a:solidFill>
              </a:rPr>
              <a:t>er</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p</a:t>
            </a:r>
            <a:r>
              <a:rPr b="1" sz="2800" lang="en-US">
                <a:solidFill>
                  <a:srgbClr val="000000"/>
                </a:solidFill>
              </a:rPr>
              <a:t>e</a:t>
            </a:r>
            <a:r>
              <a:rPr b="1" sz="2800" lang="en-US">
                <a:solidFill>
                  <a:srgbClr val="000000"/>
                </a:solidFill>
              </a:rPr>
              <a:t>rvisors </a:t>
            </a:r>
            <a:r>
              <a:rPr sz="2800" lang="en-US">
                <a:solidFill>
                  <a:srgbClr val="000000"/>
                </a:solidFill>
              </a:rPr>
              <a:t>: They use performance data to assess employee effectiveness, make decisions on promotions, provide feedback, and identify training needs.</a:t>
            </a:r>
            <a:endParaRPr sz="2800" lang="en-US">
              <a:solidFill>
                <a:srgbClr val="000000"/>
              </a:solidFill>
            </a:endParaRPr>
          </a:p>
          <a:p>
            <a:r>
              <a:rPr b="1" sz="2800" lang="en-US">
                <a:solidFill>
                  <a:srgbClr val="000000"/>
                </a:solidFill>
              </a:rPr>
              <a:t>H</a:t>
            </a:r>
            <a:r>
              <a:rPr b="1" sz="2800" lang="en-US">
                <a:solidFill>
                  <a:srgbClr val="000000"/>
                </a:solidFill>
              </a:rPr>
              <a:t>u</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 </a:t>
            </a:r>
            <a:r>
              <a:rPr b="1" sz="2800" lang="en-US">
                <a:solidFill>
                  <a:srgbClr val="000000"/>
                </a:solidFill>
              </a:rPr>
              <a:t>R</a:t>
            </a:r>
            <a:r>
              <a:rPr b="1" sz="2800" lang="en-US">
                <a:solidFill>
                  <a:srgbClr val="000000"/>
                </a:solidFill>
              </a:rPr>
              <a:t>esources </a:t>
            </a:r>
            <a:r>
              <a:rPr b="1" sz="2800" lang="en-US">
                <a:solidFill>
                  <a:srgbClr val="000000"/>
                </a:solidFill>
              </a:rPr>
              <a:t>(</a:t>
            </a:r>
            <a:r>
              <a:rPr b="1" sz="2800" lang="en-US">
                <a:solidFill>
                  <a:srgbClr val="000000"/>
                </a:solidFill>
              </a:rPr>
              <a:t>H</a:t>
            </a:r>
            <a:r>
              <a:rPr b="1" sz="2800" lang="en-US">
                <a:solidFill>
                  <a:srgbClr val="000000"/>
                </a:solidFill>
              </a:rPr>
              <a:t>R</a:t>
            </a:r>
            <a:r>
              <a:rPr b="1" sz="2800" lang="en-US">
                <a:solidFill>
                  <a:srgbClr val="000000"/>
                </a:solidFill>
              </a:rPr>
              <a:t>)</a:t>
            </a:r>
            <a:r>
              <a:rPr b="1" sz="2800" lang="en-US">
                <a:solidFill>
                  <a:srgbClr val="000000"/>
                </a:solidFill>
              </a:rPr>
              <a:t> </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fessional</a:t>
            </a:r>
            <a:r>
              <a:rPr b="1" sz="2800" lang="en-US">
                <a:solidFill>
                  <a:srgbClr val="000000"/>
                </a:solidFill>
              </a:rPr>
              <a:t>s</a:t>
            </a:r>
            <a:r>
              <a:rPr b="1" sz="2800" lang="en-US">
                <a:solidFill>
                  <a:srgbClr val="000000"/>
                </a:solidFill>
              </a:rPr>
              <a:t> </a:t>
            </a:r>
            <a:r>
              <a:rPr sz="2800" lang="en-US">
                <a:solidFill>
                  <a:srgbClr val="000000"/>
                </a:solidFill>
              </a:rPr>
              <a:t>: They utilize performance analysis to support overall talent management strategies, including recruitment, training, and organizational development.</a:t>
            </a:r>
            <a:endParaRPr sz="2800" lang="en-US">
              <a:solidFill>
                <a:srgbClr val="000000"/>
              </a:solidFill>
            </a:endParaRPr>
          </a:p>
          <a:p>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u</a:t>
            </a:r>
            <a:r>
              <a:rPr b="1" sz="2800" lang="en-US">
                <a:solidFill>
                  <a:srgbClr val="000000"/>
                </a:solidFill>
              </a:rPr>
              <a:t>e</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S</a:t>
            </a:r>
            <a:r>
              <a:rPr b="1" sz="2800" lang="en-US">
                <a:solidFill>
                  <a:srgbClr val="000000"/>
                </a:solidFill>
              </a:rPr>
              <a:t>e</a:t>
            </a:r>
            <a:r>
              <a:rPr b="1" sz="2800" lang="en-US">
                <a:solidFill>
                  <a:srgbClr val="000000"/>
                </a:solidFill>
              </a:rPr>
              <a:t>n</a:t>
            </a:r>
            <a:r>
              <a:rPr b="1" sz="2800" lang="en-US">
                <a:solidFill>
                  <a:srgbClr val="000000"/>
                </a:solidFill>
              </a:rPr>
              <a:t>i</a:t>
            </a:r>
            <a:r>
              <a:rPr b="1" sz="2800" lang="en-US">
                <a:solidFill>
                  <a:srgbClr val="000000"/>
                </a:solidFill>
              </a:rPr>
              <a:t>or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der</a:t>
            </a:r>
            <a:r>
              <a:rPr b="1" sz="2800" lang="en-US">
                <a:solidFill>
                  <a:srgbClr val="000000"/>
                </a:solidFill>
              </a:rPr>
              <a:t>s</a:t>
            </a:r>
            <a:r>
              <a:rPr b="1" sz="2800" lang="en-US">
                <a:solidFill>
                  <a:srgbClr val="000000"/>
                </a:solidFill>
              </a:rPr>
              <a:t>h</a:t>
            </a:r>
            <a:r>
              <a:rPr b="1" sz="2800" lang="en-US">
                <a:solidFill>
                  <a:srgbClr val="000000"/>
                </a:solidFill>
              </a:rPr>
              <a:t>i</a:t>
            </a:r>
            <a:r>
              <a:rPr b="1" sz="2800" lang="en-US">
                <a:solidFill>
                  <a:srgbClr val="000000"/>
                </a:solidFill>
              </a:rPr>
              <a:t>p</a:t>
            </a:r>
            <a:r>
              <a:rPr b="1" sz="2800" lang="en-US">
                <a:solidFill>
                  <a:srgbClr val="000000"/>
                </a:solidFill>
              </a:rPr>
              <a:t> </a:t>
            </a:r>
            <a:r>
              <a:rPr sz="2800" lang="en-US">
                <a:solidFill>
                  <a:srgbClr val="000000"/>
                </a:solidFill>
              </a:rPr>
              <a:t>: They use aggregated performance data to make strategic decisions about company performance, workforce planning, and overall organizational effectiveness.</a:t>
            </a:r>
            <a:endParaRPr sz="2800" lang="en-US">
              <a:solidFill>
                <a:srgbClr val="000000"/>
              </a:solidFill>
            </a:endParaRPr>
          </a:p>
          <a:p>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
          <p:cNvSpPr txBox="1"/>
          <p:nvPr/>
        </p:nvSpPr>
        <p:spPr>
          <a:xfrm>
            <a:off x="629561" y="403858"/>
            <a:ext cx="10751780" cy="2186941"/>
          </a:xfrm>
          <a:prstGeom prst="rect"/>
        </p:spPr>
        <p:txBody>
          <a:bodyPr rtlCol="0" wrap="square">
            <a:spAutoFit/>
          </a:bodyPr>
          <a:p>
            <a:r>
              <a:rPr b="1" sz="2800" lang="en-US">
                <a:solidFill>
                  <a:srgbClr val="000000"/>
                </a:solidFill>
              </a:rPr>
              <a:t>E</a:t>
            </a:r>
            <a:r>
              <a:rPr b="1" sz="2800" lang="en-US">
                <a:solidFill>
                  <a:srgbClr val="000000"/>
                </a:solidFill>
              </a:rPr>
              <a:t>x</a:t>
            </a:r>
            <a:r>
              <a:rPr b="1" sz="2800" lang="en-US">
                <a:solidFill>
                  <a:srgbClr val="000000"/>
                </a:solidFill>
              </a:rPr>
              <a:t>e</a:t>
            </a:r>
            <a:r>
              <a:rPr b="1" sz="2800" lang="en-US">
                <a:solidFill>
                  <a:srgbClr val="000000"/>
                </a:solidFill>
              </a:rPr>
              <a:t>cu</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t>
            </a:r>
            <a:r>
              <a:rPr b="1" sz="2800" lang="en-US">
                <a:solidFill>
                  <a:srgbClr val="000000"/>
                </a:solidFill>
              </a:rPr>
              <a:t> </a:t>
            </a:r>
            <a:r>
              <a:rPr sz="2800" lang="en-US">
                <a:solidFill>
                  <a:srgbClr val="000000"/>
                </a:solidFill>
              </a:rPr>
              <a:t>They use aggregate performance data to inform strategic decisions, allocate resources, and drive overall organizational effectiveness.
</a:t>
            </a:r>
            <a:r>
              <a:rPr b="1" sz="2800" lang="en-US">
                <a:solidFill>
                  <a:srgbClr val="000000"/>
                </a:solidFill>
              </a:rPr>
              <a:t>T</a:t>
            </a:r>
            <a:r>
              <a:rPr b="1" sz="2800" lang="en-US">
                <a:solidFill>
                  <a:srgbClr val="000000"/>
                </a:solidFill>
              </a:rPr>
              <a:t>e</a:t>
            </a:r>
            <a:r>
              <a:rPr b="1" sz="2800" lang="en-US">
                <a:solidFill>
                  <a:srgbClr val="000000"/>
                </a:solidFill>
              </a:rPr>
              <a:t>a</a:t>
            </a:r>
            <a:r>
              <a:rPr b="1" sz="2800" lang="en-US">
                <a:solidFill>
                  <a:srgbClr val="000000"/>
                </a:solidFill>
              </a:rPr>
              <a:t>m</a:t>
            </a:r>
            <a:r>
              <a:rPr b="1" sz="2800" lang="en-US">
                <a:solidFill>
                  <a:srgbClr val="000000"/>
                </a:solidFill>
              </a:rPr>
              <a:t> </a:t>
            </a:r>
            <a:r>
              <a:rPr b="1" sz="2800" lang="en-US">
                <a:solidFill>
                  <a:srgbClr val="000000"/>
                </a:solidFill>
              </a:rPr>
              <a:t>L</a:t>
            </a:r>
            <a:r>
              <a:rPr b="1" sz="2800" lang="en-US">
                <a:solidFill>
                  <a:srgbClr val="000000"/>
                </a:solidFill>
              </a:rPr>
              <a:t>e</a:t>
            </a:r>
            <a:r>
              <a:rPr b="1" sz="2800" lang="en-US">
                <a:solidFill>
                  <a:srgbClr val="000000"/>
                </a:solidFill>
              </a:rPr>
              <a:t>a</a:t>
            </a:r>
            <a:r>
              <a:rPr b="1" sz="2800" lang="en-US">
                <a:solidFill>
                  <a:srgbClr val="000000"/>
                </a:solidFill>
              </a:rPr>
              <a:t>d</a:t>
            </a:r>
            <a:r>
              <a:rPr b="1" sz="2800" lang="en-US">
                <a:solidFill>
                  <a:srgbClr val="000000"/>
                </a:solidFill>
              </a:rPr>
              <a:t>er</a:t>
            </a:r>
            <a:r>
              <a:rPr b="1" sz="2800" lang="en-US">
                <a:solidFill>
                  <a:srgbClr val="000000"/>
                </a:solidFill>
              </a:rPr>
              <a:t>s</a:t>
            </a:r>
            <a:r>
              <a:rPr b="1" sz="2800" lang="en-US">
                <a:solidFill>
                  <a:srgbClr val="000000"/>
                </a:solidFill>
              </a:rPr>
              <a:t> </a:t>
            </a:r>
            <a:r>
              <a:rPr sz="2800" lang="en-US">
                <a:solidFill>
                  <a:srgbClr val="000000"/>
                </a:solidFill>
              </a:rPr>
              <a:t>: They monitor and assess the performance of their team members to optimize team dynamics and productivity.</a:t>
            </a:r>
            <a:endParaRPr sz="2800" lang="en-US">
              <a:solidFill>
                <a:srgbClr val="000000"/>
              </a:solidFill>
            </a:endParaRPr>
          </a:p>
        </p:txBody>
      </p:sp>
      <p:pic>
        <p:nvPicPr>
          <p:cNvPr id="2097163" name=""/>
          <p:cNvPicPr>
            <a:picLocks/>
          </p:cNvPicPr>
          <p:nvPr/>
        </p:nvPicPr>
        <p:blipFill>
          <a:blip xmlns:r="http://schemas.openxmlformats.org/officeDocument/2006/relationships" r:embed="rId1"/>
          <a:stretch>
            <a:fillRect/>
          </a:stretch>
        </p:blipFill>
        <p:spPr>
          <a:xfrm rot="0">
            <a:off x="1636527" y="2590798"/>
            <a:ext cx="8519288" cy="500192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2024-03-20T11:07:22Z</dcterms:created>
  <dcterms:modified xsi:type="dcterms:W3CDTF">2024-09-11T07:10:08Z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592f26c9d7e149f0952836df3a082b23</vt:lpwstr>
  </property>
</Properties>
</file>