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notesMasterIdLst>
    <p:notesMasterId r:id="rId15"/>
  </p:notesMasterIdLst>
  <p:sldIdLst>
    <p:sldId id="256" r:id="rId2"/>
    <p:sldId id="273" r:id="rId3"/>
    <p:sldId id="272"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F509D-787B-40C2-95FE-D8B7903872FF}" type="doc">
      <dgm:prSet loTypeId="urn:microsoft.com/office/officeart/2005/8/layout/pyramid2" loCatId="pyramid" qsTypeId="urn:microsoft.com/office/officeart/2005/8/quickstyle/simple1" qsCatId="simple" csTypeId="urn:microsoft.com/office/officeart/2005/8/colors/accent1_4" csCatId="accent1"/>
      <dgm:spPr/>
      <dgm:t>
        <a:bodyPr/>
        <a:lstStyle/>
        <a:p>
          <a:endParaRPr lang="en-US"/>
        </a:p>
      </dgm:t>
    </dgm:pt>
    <dgm:pt modelId="{B6C930D6-5183-4D41-985E-D77E1C04D057}">
      <dgm:prSet/>
      <dgm:spPr/>
      <dgm:t>
        <a:bodyPr/>
        <a:lstStyle/>
        <a:p>
          <a:pPr rtl="0"/>
          <a:r>
            <a:rPr lang="en-US" b="1" i="1" smtClean="0"/>
            <a:t>collect the employee data from edunet dashboard</a:t>
          </a:r>
          <a:endParaRPr lang="en-IN"/>
        </a:p>
      </dgm:t>
    </dgm:pt>
    <dgm:pt modelId="{AC20C3EB-39CE-4631-A5C4-B28D2861D9D3}" type="parTrans" cxnId="{A047401D-45B9-415F-96A3-38CFCD3F7690}">
      <dgm:prSet/>
      <dgm:spPr/>
      <dgm:t>
        <a:bodyPr/>
        <a:lstStyle/>
        <a:p>
          <a:endParaRPr lang="en-US"/>
        </a:p>
      </dgm:t>
    </dgm:pt>
    <dgm:pt modelId="{32217BB8-6EE5-4F0A-9817-47DC399C8227}" type="sibTrans" cxnId="{A047401D-45B9-415F-96A3-38CFCD3F7690}">
      <dgm:prSet/>
      <dgm:spPr/>
      <dgm:t>
        <a:bodyPr/>
        <a:lstStyle/>
        <a:p>
          <a:endParaRPr lang="en-US"/>
        </a:p>
      </dgm:t>
    </dgm:pt>
    <dgm:pt modelId="{C4E0DA45-FCA5-4346-9687-16EBB1D79F42}">
      <dgm:prSet/>
      <dgm:spPr/>
      <dgm:t>
        <a:bodyPr/>
        <a:lstStyle/>
        <a:p>
          <a:pPr rtl="0"/>
          <a:r>
            <a:rPr lang="en-US" b="1" i="1" smtClean="0"/>
            <a:t>Clean the data set by using conditional formatting </a:t>
          </a:r>
          <a:endParaRPr lang="en-IN"/>
        </a:p>
      </dgm:t>
    </dgm:pt>
    <dgm:pt modelId="{41431DD9-D995-4CD5-8C99-4735E98AEDE2}" type="parTrans" cxnId="{46629E71-5DAF-48C8-86D5-7FA46003FE49}">
      <dgm:prSet/>
      <dgm:spPr/>
      <dgm:t>
        <a:bodyPr/>
        <a:lstStyle/>
        <a:p>
          <a:endParaRPr lang="en-US"/>
        </a:p>
      </dgm:t>
    </dgm:pt>
    <dgm:pt modelId="{79D010FF-0CA7-45B5-A26A-C3D9C8152129}" type="sibTrans" cxnId="{46629E71-5DAF-48C8-86D5-7FA46003FE49}">
      <dgm:prSet/>
      <dgm:spPr/>
      <dgm:t>
        <a:bodyPr/>
        <a:lstStyle/>
        <a:p>
          <a:endParaRPr lang="en-US"/>
        </a:p>
      </dgm:t>
    </dgm:pt>
    <dgm:pt modelId="{1D7E0482-4C48-4A6D-B0F3-BC5A8A95FE3B}">
      <dgm:prSet/>
      <dgm:spPr/>
      <dgm:t>
        <a:bodyPr/>
        <a:lstStyle/>
        <a:p>
          <a:pPr rtl="0"/>
          <a:r>
            <a:rPr lang="en-US" b="1" i="1" smtClean="0"/>
            <a:t>Filter the data by removing the blank spaces </a:t>
          </a:r>
          <a:endParaRPr lang="en-IN"/>
        </a:p>
      </dgm:t>
    </dgm:pt>
    <dgm:pt modelId="{8303106E-2393-4279-A11E-284B1B75EC3F}" type="parTrans" cxnId="{7901F8B5-CA04-49A5-B724-130374750236}">
      <dgm:prSet/>
      <dgm:spPr/>
      <dgm:t>
        <a:bodyPr/>
        <a:lstStyle/>
        <a:p>
          <a:endParaRPr lang="en-US"/>
        </a:p>
      </dgm:t>
    </dgm:pt>
    <dgm:pt modelId="{2A0C28D1-FF7C-48D8-A657-4191C3ACF57D}" type="sibTrans" cxnId="{7901F8B5-CA04-49A5-B724-130374750236}">
      <dgm:prSet/>
      <dgm:spPr/>
      <dgm:t>
        <a:bodyPr/>
        <a:lstStyle/>
        <a:p>
          <a:endParaRPr lang="en-US"/>
        </a:p>
      </dgm:t>
    </dgm:pt>
    <dgm:pt modelId="{53C56853-75AB-48E7-B11B-1336704B13CC}">
      <dgm:prSet/>
      <dgm:spPr/>
      <dgm:t>
        <a:bodyPr/>
        <a:lstStyle/>
        <a:p>
          <a:pPr rtl="0"/>
          <a:r>
            <a:rPr lang="en-US" b="1" i="1" smtClean="0"/>
            <a:t>Select the required fields like (gender,department,salary) are selected here</a:t>
          </a:r>
          <a:endParaRPr lang="en-IN"/>
        </a:p>
      </dgm:t>
    </dgm:pt>
    <dgm:pt modelId="{0CA5C0B4-6DEE-4B45-A569-9DD279B2E398}" type="parTrans" cxnId="{03FE53CC-BC20-4775-8F47-DA1C60B70AAC}">
      <dgm:prSet/>
      <dgm:spPr/>
      <dgm:t>
        <a:bodyPr/>
        <a:lstStyle/>
        <a:p>
          <a:endParaRPr lang="en-US"/>
        </a:p>
      </dgm:t>
    </dgm:pt>
    <dgm:pt modelId="{3B2C8458-4902-4E99-8564-30F3414D1CE9}" type="sibTrans" cxnId="{03FE53CC-BC20-4775-8F47-DA1C60B70AAC}">
      <dgm:prSet/>
      <dgm:spPr/>
      <dgm:t>
        <a:bodyPr/>
        <a:lstStyle/>
        <a:p>
          <a:endParaRPr lang="en-US"/>
        </a:p>
      </dgm:t>
    </dgm:pt>
    <dgm:pt modelId="{C2BD87FE-5DB0-4D21-98EC-89350D4860B6}">
      <dgm:prSet/>
      <dgm:spPr/>
      <dgm:t>
        <a:bodyPr/>
        <a:lstStyle/>
        <a:p>
          <a:pPr rtl="0"/>
          <a:r>
            <a:rPr lang="en-US" b="1" i="1" smtClean="0"/>
            <a:t>Now we have to convert the selected data into pivot table</a:t>
          </a:r>
          <a:endParaRPr lang="en-IN"/>
        </a:p>
      </dgm:t>
    </dgm:pt>
    <dgm:pt modelId="{9B64FC58-C05F-48F2-A15A-73F2137880E2}" type="parTrans" cxnId="{F2DD7432-5095-49F9-A707-5A821F0BD1D9}">
      <dgm:prSet/>
      <dgm:spPr/>
      <dgm:t>
        <a:bodyPr/>
        <a:lstStyle/>
        <a:p>
          <a:endParaRPr lang="en-US"/>
        </a:p>
      </dgm:t>
    </dgm:pt>
    <dgm:pt modelId="{1FBA8B1E-3EA4-45B6-BAC0-BD8B13672DAC}" type="sibTrans" cxnId="{F2DD7432-5095-49F9-A707-5A821F0BD1D9}">
      <dgm:prSet/>
      <dgm:spPr/>
      <dgm:t>
        <a:bodyPr/>
        <a:lstStyle/>
        <a:p>
          <a:endParaRPr lang="en-US"/>
        </a:p>
      </dgm:t>
    </dgm:pt>
    <dgm:pt modelId="{4B931E2C-BDF0-4CB5-9A4E-C5F76504E1A1}">
      <dgm:prSet/>
      <dgm:spPr/>
      <dgm:t>
        <a:bodyPr/>
        <a:lstStyle/>
        <a:p>
          <a:pPr rtl="0"/>
          <a:r>
            <a:rPr lang="en-US" b="1" i="1" smtClean="0"/>
            <a:t>After that we have to arrange the data in rows and coloums and filter and sums </a:t>
          </a:r>
          <a:endParaRPr lang="en-IN"/>
        </a:p>
      </dgm:t>
    </dgm:pt>
    <dgm:pt modelId="{4E0DC40B-5134-4650-A4E4-6A5D3434DC15}" type="parTrans" cxnId="{FFBE4D30-4E4A-415C-94DC-7865E28EC056}">
      <dgm:prSet/>
      <dgm:spPr/>
      <dgm:t>
        <a:bodyPr/>
        <a:lstStyle/>
        <a:p>
          <a:endParaRPr lang="en-US"/>
        </a:p>
      </dgm:t>
    </dgm:pt>
    <dgm:pt modelId="{DA81BEA2-292D-4763-BBC6-AF61F76F318D}" type="sibTrans" cxnId="{FFBE4D30-4E4A-415C-94DC-7865E28EC056}">
      <dgm:prSet/>
      <dgm:spPr/>
      <dgm:t>
        <a:bodyPr/>
        <a:lstStyle/>
        <a:p>
          <a:endParaRPr lang="en-US"/>
        </a:p>
      </dgm:t>
    </dgm:pt>
    <dgm:pt modelId="{6E97FEF5-268B-4ABD-94E0-65E3DD647BB9}">
      <dgm:prSet/>
      <dgm:spPr/>
      <dgm:t>
        <a:bodyPr/>
        <a:lstStyle/>
        <a:p>
          <a:pPr rtl="0"/>
          <a:r>
            <a:rPr lang="en-US" b="1" i="1" smtClean="0"/>
            <a:t>Now we have to go to insert and choose a bar chart to represent the data </a:t>
          </a:r>
          <a:endParaRPr lang="en-IN"/>
        </a:p>
      </dgm:t>
    </dgm:pt>
    <dgm:pt modelId="{82DDE618-CADE-4A20-85EC-C329ED3A39F8}" type="parTrans" cxnId="{80BF99DA-CDBD-4985-9C10-EDB0BE15A705}">
      <dgm:prSet/>
      <dgm:spPr/>
      <dgm:t>
        <a:bodyPr/>
        <a:lstStyle/>
        <a:p>
          <a:endParaRPr lang="en-US"/>
        </a:p>
      </dgm:t>
    </dgm:pt>
    <dgm:pt modelId="{F924BC24-E41A-4C63-8AA0-0E613B284832}" type="sibTrans" cxnId="{80BF99DA-CDBD-4985-9C10-EDB0BE15A705}">
      <dgm:prSet/>
      <dgm:spPr/>
      <dgm:t>
        <a:bodyPr/>
        <a:lstStyle/>
        <a:p>
          <a:endParaRPr lang="en-US"/>
        </a:p>
      </dgm:t>
    </dgm:pt>
    <dgm:pt modelId="{800CF3B0-FA88-4A65-9A8B-A9942AAE5922}">
      <dgm:prSet/>
      <dgm:spPr/>
      <dgm:t>
        <a:bodyPr/>
        <a:lstStyle/>
        <a:p>
          <a:pPr rtl="0"/>
          <a:r>
            <a:rPr lang="en-US" b="1" i="1" smtClean="0"/>
            <a:t>After choosing bar graph we can be able to represent our data visually</a:t>
          </a:r>
          <a:endParaRPr lang="en-IN"/>
        </a:p>
      </dgm:t>
    </dgm:pt>
    <dgm:pt modelId="{D947F12E-9450-4E9A-8894-812791176F26}" type="parTrans" cxnId="{BA58FFBA-98F0-4D9B-8421-AA464D9DA4ED}">
      <dgm:prSet/>
      <dgm:spPr/>
      <dgm:t>
        <a:bodyPr/>
        <a:lstStyle/>
        <a:p>
          <a:endParaRPr lang="en-US"/>
        </a:p>
      </dgm:t>
    </dgm:pt>
    <dgm:pt modelId="{4A1079A1-E8C9-43A0-9914-79B984A6F4B7}" type="sibTrans" cxnId="{BA58FFBA-98F0-4D9B-8421-AA464D9DA4ED}">
      <dgm:prSet/>
      <dgm:spPr/>
      <dgm:t>
        <a:bodyPr/>
        <a:lstStyle/>
        <a:p>
          <a:endParaRPr lang="en-US"/>
        </a:p>
      </dgm:t>
    </dgm:pt>
    <dgm:pt modelId="{2F2FF823-6BC5-4F2E-BE26-058CA617CC1E}">
      <dgm:prSet/>
      <dgm:spPr/>
      <dgm:t>
        <a:bodyPr/>
        <a:lstStyle/>
        <a:p>
          <a:pPr rtl="0"/>
          <a:r>
            <a:rPr lang="en-US" b="1" i="1" smtClean="0"/>
            <a:t>Last data visualization where the graph will be presented </a:t>
          </a:r>
          <a:endParaRPr lang="en-IN"/>
        </a:p>
      </dgm:t>
    </dgm:pt>
    <dgm:pt modelId="{47909EA9-89A7-4DEA-B949-2226FAB8529E}" type="parTrans" cxnId="{BD4035DC-7379-45CC-8E70-5F5BFE6182BB}">
      <dgm:prSet/>
      <dgm:spPr/>
      <dgm:t>
        <a:bodyPr/>
        <a:lstStyle/>
        <a:p>
          <a:endParaRPr lang="en-US"/>
        </a:p>
      </dgm:t>
    </dgm:pt>
    <dgm:pt modelId="{C4647C32-7CCB-4CA9-97DA-1C131E2DF1D7}" type="sibTrans" cxnId="{BD4035DC-7379-45CC-8E70-5F5BFE6182BB}">
      <dgm:prSet/>
      <dgm:spPr/>
      <dgm:t>
        <a:bodyPr/>
        <a:lstStyle/>
        <a:p>
          <a:endParaRPr lang="en-US"/>
        </a:p>
      </dgm:t>
    </dgm:pt>
    <dgm:pt modelId="{88FF9B19-BE03-458E-8485-E5221EDE06C8}" type="pres">
      <dgm:prSet presAssocID="{AA8F509D-787B-40C2-95FE-D8B7903872FF}" presName="compositeShape" presStyleCnt="0">
        <dgm:presLayoutVars>
          <dgm:dir/>
          <dgm:resizeHandles/>
        </dgm:presLayoutVars>
      </dgm:prSet>
      <dgm:spPr/>
      <dgm:t>
        <a:bodyPr/>
        <a:lstStyle/>
        <a:p>
          <a:endParaRPr lang="en-US"/>
        </a:p>
      </dgm:t>
    </dgm:pt>
    <dgm:pt modelId="{15919821-A1AF-473E-8785-74A04AEF1E29}" type="pres">
      <dgm:prSet presAssocID="{AA8F509D-787B-40C2-95FE-D8B7903872FF}" presName="pyramid" presStyleLbl="node1" presStyleIdx="0" presStyleCnt="1"/>
      <dgm:spPr/>
    </dgm:pt>
    <dgm:pt modelId="{83C4E4D9-F539-49DF-A138-FBB63FCBE0F1}" type="pres">
      <dgm:prSet presAssocID="{AA8F509D-787B-40C2-95FE-D8B7903872FF}" presName="theList" presStyleCnt="0"/>
      <dgm:spPr/>
    </dgm:pt>
    <dgm:pt modelId="{0C71F7EA-939B-4A17-85C0-9AEF2A12BB49}" type="pres">
      <dgm:prSet presAssocID="{B6C930D6-5183-4D41-985E-D77E1C04D057}" presName="aNode" presStyleLbl="fgAcc1" presStyleIdx="0" presStyleCnt="9">
        <dgm:presLayoutVars>
          <dgm:bulletEnabled val="1"/>
        </dgm:presLayoutVars>
      </dgm:prSet>
      <dgm:spPr/>
      <dgm:t>
        <a:bodyPr/>
        <a:lstStyle/>
        <a:p>
          <a:endParaRPr lang="en-US"/>
        </a:p>
      </dgm:t>
    </dgm:pt>
    <dgm:pt modelId="{C9A2F19E-787D-467D-A756-F87DFC745B20}" type="pres">
      <dgm:prSet presAssocID="{B6C930D6-5183-4D41-985E-D77E1C04D057}" presName="aSpace" presStyleCnt="0"/>
      <dgm:spPr/>
    </dgm:pt>
    <dgm:pt modelId="{D9EC3984-9F07-4067-B9B5-7609F3E68273}" type="pres">
      <dgm:prSet presAssocID="{C4E0DA45-FCA5-4346-9687-16EBB1D79F42}" presName="aNode" presStyleLbl="fgAcc1" presStyleIdx="1" presStyleCnt="9">
        <dgm:presLayoutVars>
          <dgm:bulletEnabled val="1"/>
        </dgm:presLayoutVars>
      </dgm:prSet>
      <dgm:spPr/>
      <dgm:t>
        <a:bodyPr/>
        <a:lstStyle/>
        <a:p>
          <a:endParaRPr lang="en-US"/>
        </a:p>
      </dgm:t>
    </dgm:pt>
    <dgm:pt modelId="{062AAE9A-CC2A-4CC6-ABE3-B9B1B556A204}" type="pres">
      <dgm:prSet presAssocID="{C4E0DA45-FCA5-4346-9687-16EBB1D79F42}" presName="aSpace" presStyleCnt="0"/>
      <dgm:spPr/>
    </dgm:pt>
    <dgm:pt modelId="{491E8EB9-9482-4402-AED2-93767C63B48D}" type="pres">
      <dgm:prSet presAssocID="{1D7E0482-4C48-4A6D-B0F3-BC5A8A95FE3B}" presName="aNode" presStyleLbl="fgAcc1" presStyleIdx="2" presStyleCnt="9">
        <dgm:presLayoutVars>
          <dgm:bulletEnabled val="1"/>
        </dgm:presLayoutVars>
      </dgm:prSet>
      <dgm:spPr/>
      <dgm:t>
        <a:bodyPr/>
        <a:lstStyle/>
        <a:p>
          <a:endParaRPr lang="en-US"/>
        </a:p>
      </dgm:t>
    </dgm:pt>
    <dgm:pt modelId="{09B03AE5-D160-40FD-B5E4-C8B698CF1F4F}" type="pres">
      <dgm:prSet presAssocID="{1D7E0482-4C48-4A6D-B0F3-BC5A8A95FE3B}" presName="aSpace" presStyleCnt="0"/>
      <dgm:spPr/>
    </dgm:pt>
    <dgm:pt modelId="{9FE0BAED-038A-4D00-8014-6213B5653DDA}" type="pres">
      <dgm:prSet presAssocID="{53C56853-75AB-48E7-B11B-1336704B13CC}" presName="aNode" presStyleLbl="fgAcc1" presStyleIdx="3" presStyleCnt="9">
        <dgm:presLayoutVars>
          <dgm:bulletEnabled val="1"/>
        </dgm:presLayoutVars>
      </dgm:prSet>
      <dgm:spPr/>
      <dgm:t>
        <a:bodyPr/>
        <a:lstStyle/>
        <a:p>
          <a:endParaRPr lang="en-US"/>
        </a:p>
      </dgm:t>
    </dgm:pt>
    <dgm:pt modelId="{11947020-FF60-4564-B012-7F2C35EDC596}" type="pres">
      <dgm:prSet presAssocID="{53C56853-75AB-48E7-B11B-1336704B13CC}" presName="aSpace" presStyleCnt="0"/>
      <dgm:spPr/>
    </dgm:pt>
    <dgm:pt modelId="{4EF9858F-8D31-4006-8D2B-F0758BED5E39}" type="pres">
      <dgm:prSet presAssocID="{C2BD87FE-5DB0-4D21-98EC-89350D4860B6}" presName="aNode" presStyleLbl="fgAcc1" presStyleIdx="4" presStyleCnt="9">
        <dgm:presLayoutVars>
          <dgm:bulletEnabled val="1"/>
        </dgm:presLayoutVars>
      </dgm:prSet>
      <dgm:spPr/>
      <dgm:t>
        <a:bodyPr/>
        <a:lstStyle/>
        <a:p>
          <a:endParaRPr lang="en-US"/>
        </a:p>
      </dgm:t>
    </dgm:pt>
    <dgm:pt modelId="{7FD2C382-CB64-468B-977E-0EA1EE2A97E3}" type="pres">
      <dgm:prSet presAssocID="{C2BD87FE-5DB0-4D21-98EC-89350D4860B6}" presName="aSpace" presStyleCnt="0"/>
      <dgm:spPr/>
    </dgm:pt>
    <dgm:pt modelId="{45DB4BC7-FFF0-494F-BE43-013D14C764EA}" type="pres">
      <dgm:prSet presAssocID="{4B931E2C-BDF0-4CB5-9A4E-C5F76504E1A1}" presName="aNode" presStyleLbl="fgAcc1" presStyleIdx="5" presStyleCnt="9">
        <dgm:presLayoutVars>
          <dgm:bulletEnabled val="1"/>
        </dgm:presLayoutVars>
      </dgm:prSet>
      <dgm:spPr/>
      <dgm:t>
        <a:bodyPr/>
        <a:lstStyle/>
        <a:p>
          <a:endParaRPr lang="en-US"/>
        </a:p>
      </dgm:t>
    </dgm:pt>
    <dgm:pt modelId="{876FE2E4-E962-45C5-871E-B03F51CBD831}" type="pres">
      <dgm:prSet presAssocID="{4B931E2C-BDF0-4CB5-9A4E-C5F76504E1A1}" presName="aSpace" presStyleCnt="0"/>
      <dgm:spPr/>
    </dgm:pt>
    <dgm:pt modelId="{1F66D065-ECFA-4D92-BFBF-D71322954E71}" type="pres">
      <dgm:prSet presAssocID="{6E97FEF5-268B-4ABD-94E0-65E3DD647BB9}" presName="aNode" presStyleLbl="fgAcc1" presStyleIdx="6" presStyleCnt="9">
        <dgm:presLayoutVars>
          <dgm:bulletEnabled val="1"/>
        </dgm:presLayoutVars>
      </dgm:prSet>
      <dgm:spPr/>
      <dgm:t>
        <a:bodyPr/>
        <a:lstStyle/>
        <a:p>
          <a:endParaRPr lang="en-US"/>
        </a:p>
      </dgm:t>
    </dgm:pt>
    <dgm:pt modelId="{D060CA23-CABA-419B-890C-E71E0F3BF495}" type="pres">
      <dgm:prSet presAssocID="{6E97FEF5-268B-4ABD-94E0-65E3DD647BB9}" presName="aSpace" presStyleCnt="0"/>
      <dgm:spPr/>
    </dgm:pt>
    <dgm:pt modelId="{6193507A-10A3-4EA0-B0EC-881BB1A0ED5D}" type="pres">
      <dgm:prSet presAssocID="{800CF3B0-FA88-4A65-9A8B-A9942AAE5922}" presName="aNode" presStyleLbl="fgAcc1" presStyleIdx="7" presStyleCnt="9">
        <dgm:presLayoutVars>
          <dgm:bulletEnabled val="1"/>
        </dgm:presLayoutVars>
      </dgm:prSet>
      <dgm:spPr/>
      <dgm:t>
        <a:bodyPr/>
        <a:lstStyle/>
        <a:p>
          <a:endParaRPr lang="en-US"/>
        </a:p>
      </dgm:t>
    </dgm:pt>
    <dgm:pt modelId="{9447F85D-D611-4AFC-A842-C2A9B0E90E11}" type="pres">
      <dgm:prSet presAssocID="{800CF3B0-FA88-4A65-9A8B-A9942AAE5922}" presName="aSpace" presStyleCnt="0"/>
      <dgm:spPr/>
    </dgm:pt>
    <dgm:pt modelId="{851B3EE2-B99F-4842-BD45-49F59C58C7CE}" type="pres">
      <dgm:prSet presAssocID="{2F2FF823-6BC5-4F2E-BE26-058CA617CC1E}" presName="aNode" presStyleLbl="fgAcc1" presStyleIdx="8" presStyleCnt="9">
        <dgm:presLayoutVars>
          <dgm:bulletEnabled val="1"/>
        </dgm:presLayoutVars>
      </dgm:prSet>
      <dgm:spPr/>
      <dgm:t>
        <a:bodyPr/>
        <a:lstStyle/>
        <a:p>
          <a:endParaRPr lang="en-US"/>
        </a:p>
      </dgm:t>
    </dgm:pt>
    <dgm:pt modelId="{3BC5B411-45B9-45C5-A429-77267DEB69CD}" type="pres">
      <dgm:prSet presAssocID="{2F2FF823-6BC5-4F2E-BE26-058CA617CC1E}" presName="aSpace" presStyleCnt="0"/>
      <dgm:spPr/>
    </dgm:pt>
  </dgm:ptLst>
  <dgm:cxnLst>
    <dgm:cxn modelId="{BA58FFBA-98F0-4D9B-8421-AA464D9DA4ED}" srcId="{AA8F509D-787B-40C2-95FE-D8B7903872FF}" destId="{800CF3B0-FA88-4A65-9A8B-A9942AAE5922}" srcOrd="7" destOrd="0" parTransId="{D947F12E-9450-4E9A-8894-812791176F26}" sibTransId="{4A1079A1-E8C9-43A0-9914-79B984A6F4B7}"/>
    <dgm:cxn modelId="{E16A36F5-FECB-4C1B-8EE9-6D5CF9853B4B}" type="presOf" srcId="{6E97FEF5-268B-4ABD-94E0-65E3DD647BB9}" destId="{1F66D065-ECFA-4D92-BFBF-D71322954E71}" srcOrd="0" destOrd="0" presId="urn:microsoft.com/office/officeart/2005/8/layout/pyramid2"/>
    <dgm:cxn modelId="{5C4EB8C6-C02E-408B-8A68-2D97F9141DF2}" type="presOf" srcId="{1D7E0482-4C48-4A6D-B0F3-BC5A8A95FE3B}" destId="{491E8EB9-9482-4402-AED2-93767C63B48D}" srcOrd="0" destOrd="0" presId="urn:microsoft.com/office/officeart/2005/8/layout/pyramid2"/>
    <dgm:cxn modelId="{7901F8B5-CA04-49A5-B724-130374750236}" srcId="{AA8F509D-787B-40C2-95FE-D8B7903872FF}" destId="{1D7E0482-4C48-4A6D-B0F3-BC5A8A95FE3B}" srcOrd="2" destOrd="0" parTransId="{8303106E-2393-4279-A11E-284B1B75EC3F}" sibTransId="{2A0C28D1-FF7C-48D8-A657-4191C3ACF57D}"/>
    <dgm:cxn modelId="{F2DD7432-5095-49F9-A707-5A821F0BD1D9}" srcId="{AA8F509D-787B-40C2-95FE-D8B7903872FF}" destId="{C2BD87FE-5DB0-4D21-98EC-89350D4860B6}" srcOrd="4" destOrd="0" parTransId="{9B64FC58-C05F-48F2-A15A-73F2137880E2}" sibTransId="{1FBA8B1E-3EA4-45B6-BAC0-BD8B13672DAC}"/>
    <dgm:cxn modelId="{2A153EAF-AA4A-43E5-ABC3-0C5317F6E580}" type="presOf" srcId="{C2BD87FE-5DB0-4D21-98EC-89350D4860B6}" destId="{4EF9858F-8D31-4006-8D2B-F0758BED5E39}" srcOrd="0" destOrd="0" presId="urn:microsoft.com/office/officeart/2005/8/layout/pyramid2"/>
    <dgm:cxn modelId="{B3A9C98E-CC8E-47A6-935B-2993DED0C323}" type="presOf" srcId="{AA8F509D-787B-40C2-95FE-D8B7903872FF}" destId="{88FF9B19-BE03-458E-8485-E5221EDE06C8}" srcOrd="0" destOrd="0" presId="urn:microsoft.com/office/officeart/2005/8/layout/pyramid2"/>
    <dgm:cxn modelId="{46629E71-5DAF-48C8-86D5-7FA46003FE49}" srcId="{AA8F509D-787B-40C2-95FE-D8B7903872FF}" destId="{C4E0DA45-FCA5-4346-9687-16EBB1D79F42}" srcOrd="1" destOrd="0" parTransId="{41431DD9-D995-4CD5-8C99-4735E98AEDE2}" sibTransId="{79D010FF-0CA7-45B5-A26A-C3D9C8152129}"/>
    <dgm:cxn modelId="{BD4035DC-7379-45CC-8E70-5F5BFE6182BB}" srcId="{AA8F509D-787B-40C2-95FE-D8B7903872FF}" destId="{2F2FF823-6BC5-4F2E-BE26-058CA617CC1E}" srcOrd="8" destOrd="0" parTransId="{47909EA9-89A7-4DEA-B949-2226FAB8529E}" sibTransId="{C4647C32-7CCB-4CA9-97DA-1C131E2DF1D7}"/>
    <dgm:cxn modelId="{A69F250D-88C5-4450-B872-ACA4165174FE}" type="presOf" srcId="{4B931E2C-BDF0-4CB5-9A4E-C5F76504E1A1}" destId="{45DB4BC7-FFF0-494F-BE43-013D14C764EA}" srcOrd="0" destOrd="0" presId="urn:microsoft.com/office/officeart/2005/8/layout/pyramid2"/>
    <dgm:cxn modelId="{84DB3384-5610-4A04-AC9C-616B2A54CB38}" type="presOf" srcId="{B6C930D6-5183-4D41-985E-D77E1C04D057}" destId="{0C71F7EA-939B-4A17-85C0-9AEF2A12BB49}" srcOrd="0" destOrd="0" presId="urn:microsoft.com/office/officeart/2005/8/layout/pyramid2"/>
    <dgm:cxn modelId="{A047401D-45B9-415F-96A3-38CFCD3F7690}" srcId="{AA8F509D-787B-40C2-95FE-D8B7903872FF}" destId="{B6C930D6-5183-4D41-985E-D77E1C04D057}" srcOrd="0" destOrd="0" parTransId="{AC20C3EB-39CE-4631-A5C4-B28D2861D9D3}" sibTransId="{32217BB8-6EE5-4F0A-9817-47DC399C8227}"/>
    <dgm:cxn modelId="{09A499DD-41E8-4B8F-A53F-55C514FC2505}" type="presOf" srcId="{800CF3B0-FA88-4A65-9A8B-A9942AAE5922}" destId="{6193507A-10A3-4EA0-B0EC-881BB1A0ED5D}" srcOrd="0" destOrd="0" presId="urn:microsoft.com/office/officeart/2005/8/layout/pyramid2"/>
    <dgm:cxn modelId="{A2648A27-88B0-4185-91DE-32D1EC5EFE19}" type="presOf" srcId="{C4E0DA45-FCA5-4346-9687-16EBB1D79F42}" destId="{D9EC3984-9F07-4067-B9B5-7609F3E68273}" srcOrd="0" destOrd="0" presId="urn:microsoft.com/office/officeart/2005/8/layout/pyramid2"/>
    <dgm:cxn modelId="{FFBE4D30-4E4A-415C-94DC-7865E28EC056}" srcId="{AA8F509D-787B-40C2-95FE-D8B7903872FF}" destId="{4B931E2C-BDF0-4CB5-9A4E-C5F76504E1A1}" srcOrd="5" destOrd="0" parTransId="{4E0DC40B-5134-4650-A4E4-6A5D3434DC15}" sibTransId="{DA81BEA2-292D-4763-BBC6-AF61F76F318D}"/>
    <dgm:cxn modelId="{6B41ADCB-E078-4100-A2D4-C5BD4BFD6FFD}" type="presOf" srcId="{53C56853-75AB-48E7-B11B-1336704B13CC}" destId="{9FE0BAED-038A-4D00-8014-6213B5653DDA}" srcOrd="0" destOrd="0" presId="urn:microsoft.com/office/officeart/2005/8/layout/pyramid2"/>
    <dgm:cxn modelId="{80BF99DA-CDBD-4985-9C10-EDB0BE15A705}" srcId="{AA8F509D-787B-40C2-95FE-D8B7903872FF}" destId="{6E97FEF5-268B-4ABD-94E0-65E3DD647BB9}" srcOrd="6" destOrd="0" parTransId="{82DDE618-CADE-4A20-85EC-C329ED3A39F8}" sibTransId="{F924BC24-E41A-4C63-8AA0-0E613B284832}"/>
    <dgm:cxn modelId="{167E2933-E489-493A-889F-CA1A90242875}" type="presOf" srcId="{2F2FF823-6BC5-4F2E-BE26-058CA617CC1E}" destId="{851B3EE2-B99F-4842-BD45-49F59C58C7CE}" srcOrd="0" destOrd="0" presId="urn:microsoft.com/office/officeart/2005/8/layout/pyramid2"/>
    <dgm:cxn modelId="{03FE53CC-BC20-4775-8F47-DA1C60B70AAC}" srcId="{AA8F509D-787B-40C2-95FE-D8B7903872FF}" destId="{53C56853-75AB-48E7-B11B-1336704B13CC}" srcOrd="3" destOrd="0" parTransId="{0CA5C0B4-6DEE-4B45-A569-9DD279B2E398}" sibTransId="{3B2C8458-4902-4E99-8564-30F3414D1CE9}"/>
    <dgm:cxn modelId="{885DD6A6-6CC8-47B4-9E50-A29D761FE85F}" type="presParOf" srcId="{88FF9B19-BE03-458E-8485-E5221EDE06C8}" destId="{15919821-A1AF-473E-8785-74A04AEF1E29}" srcOrd="0" destOrd="0" presId="urn:microsoft.com/office/officeart/2005/8/layout/pyramid2"/>
    <dgm:cxn modelId="{E7573E8A-A5E6-4156-AEFF-B58EEABEAF94}" type="presParOf" srcId="{88FF9B19-BE03-458E-8485-E5221EDE06C8}" destId="{83C4E4D9-F539-49DF-A138-FBB63FCBE0F1}" srcOrd="1" destOrd="0" presId="urn:microsoft.com/office/officeart/2005/8/layout/pyramid2"/>
    <dgm:cxn modelId="{14AA35D3-A4C4-4B66-AF4A-3F92CF1FAA41}" type="presParOf" srcId="{83C4E4D9-F539-49DF-A138-FBB63FCBE0F1}" destId="{0C71F7EA-939B-4A17-85C0-9AEF2A12BB49}" srcOrd="0" destOrd="0" presId="urn:microsoft.com/office/officeart/2005/8/layout/pyramid2"/>
    <dgm:cxn modelId="{648F8C25-AB6A-4498-BA3F-7130F2F3EBF6}" type="presParOf" srcId="{83C4E4D9-F539-49DF-A138-FBB63FCBE0F1}" destId="{C9A2F19E-787D-467D-A756-F87DFC745B20}" srcOrd="1" destOrd="0" presId="urn:microsoft.com/office/officeart/2005/8/layout/pyramid2"/>
    <dgm:cxn modelId="{E3144F22-A3FE-409D-AC24-6C5F7B182192}" type="presParOf" srcId="{83C4E4D9-F539-49DF-A138-FBB63FCBE0F1}" destId="{D9EC3984-9F07-4067-B9B5-7609F3E68273}" srcOrd="2" destOrd="0" presId="urn:microsoft.com/office/officeart/2005/8/layout/pyramid2"/>
    <dgm:cxn modelId="{F3ADCBA1-1FF2-4E79-8279-E28F85BC38BC}" type="presParOf" srcId="{83C4E4D9-F539-49DF-A138-FBB63FCBE0F1}" destId="{062AAE9A-CC2A-4CC6-ABE3-B9B1B556A204}" srcOrd="3" destOrd="0" presId="urn:microsoft.com/office/officeart/2005/8/layout/pyramid2"/>
    <dgm:cxn modelId="{054C2587-F99A-4569-8CE5-066F05C76A2E}" type="presParOf" srcId="{83C4E4D9-F539-49DF-A138-FBB63FCBE0F1}" destId="{491E8EB9-9482-4402-AED2-93767C63B48D}" srcOrd="4" destOrd="0" presId="urn:microsoft.com/office/officeart/2005/8/layout/pyramid2"/>
    <dgm:cxn modelId="{D4A00794-8130-4C1A-97D2-EAD2ED7447F7}" type="presParOf" srcId="{83C4E4D9-F539-49DF-A138-FBB63FCBE0F1}" destId="{09B03AE5-D160-40FD-B5E4-C8B698CF1F4F}" srcOrd="5" destOrd="0" presId="urn:microsoft.com/office/officeart/2005/8/layout/pyramid2"/>
    <dgm:cxn modelId="{D5C5BFD5-9AEF-45C6-A92E-934ADFA8A9A5}" type="presParOf" srcId="{83C4E4D9-F539-49DF-A138-FBB63FCBE0F1}" destId="{9FE0BAED-038A-4D00-8014-6213B5653DDA}" srcOrd="6" destOrd="0" presId="urn:microsoft.com/office/officeart/2005/8/layout/pyramid2"/>
    <dgm:cxn modelId="{2AD26B42-5C57-412F-98E9-E38AAABF4798}" type="presParOf" srcId="{83C4E4D9-F539-49DF-A138-FBB63FCBE0F1}" destId="{11947020-FF60-4564-B012-7F2C35EDC596}" srcOrd="7" destOrd="0" presId="urn:microsoft.com/office/officeart/2005/8/layout/pyramid2"/>
    <dgm:cxn modelId="{EE6A2CF0-E6CF-45BF-945C-5C075E1752E7}" type="presParOf" srcId="{83C4E4D9-F539-49DF-A138-FBB63FCBE0F1}" destId="{4EF9858F-8D31-4006-8D2B-F0758BED5E39}" srcOrd="8" destOrd="0" presId="urn:microsoft.com/office/officeart/2005/8/layout/pyramid2"/>
    <dgm:cxn modelId="{D7A2246D-4E22-496E-B554-3D12616B1147}" type="presParOf" srcId="{83C4E4D9-F539-49DF-A138-FBB63FCBE0F1}" destId="{7FD2C382-CB64-468B-977E-0EA1EE2A97E3}" srcOrd="9" destOrd="0" presId="urn:microsoft.com/office/officeart/2005/8/layout/pyramid2"/>
    <dgm:cxn modelId="{B57D3EFB-393F-40AD-9F7E-C6F62797D620}" type="presParOf" srcId="{83C4E4D9-F539-49DF-A138-FBB63FCBE0F1}" destId="{45DB4BC7-FFF0-494F-BE43-013D14C764EA}" srcOrd="10" destOrd="0" presId="urn:microsoft.com/office/officeart/2005/8/layout/pyramid2"/>
    <dgm:cxn modelId="{6D1037E0-196F-44D9-8B76-F9F0DC72338A}" type="presParOf" srcId="{83C4E4D9-F539-49DF-A138-FBB63FCBE0F1}" destId="{876FE2E4-E962-45C5-871E-B03F51CBD831}" srcOrd="11" destOrd="0" presId="urn:microsoft.com/office/officeart/2005/8/layout/pyramid2"/>
    <dgm:cxn modelId="{042199C8-281C-47D7-A579-EED1D6911B37}" type="presParOf" srcId="{83C4E4D9-F539-49DF-A138-FBB63FCBE0F1}" destId="{1F66D065-ECFA-4D92-BFBF-D71322954E71}" srcOrd="12" destOrd="0" presId="urn:microsoft.com/office/officeart/2005/8/layout/pyramid2"/>
    <dgm:cxn modelId="{A58ECB53-EB3F-4452-BC06-555A238766B2}" type="presParOf" srcId="{83C4E4D9-F539-49DF-A138-FBB63FCBE0F1}" destId="{D060CA23-CABA-419B-890C-E71E0F3BF495}" srcOrd="13" destOrd="0" presId="urn:microsoft.com/office/officeart/2005/8/layout/pyramid2"/>
    <dgm:cxn modelId="{F859995A-A241-47A1-A731-A3B01C406DFD}" type="presParOf" srcId="{83C4E4D9-F539-49DF-A138-FBB63FCBE0F1}" destId="{6193507A-10A3-4EA0-B0EC-881BB1A0ED5D}" srcOrd="14" destOrd="0" presId="urn:microsoft.com/office/officeart/2005/8/layout/pyramid2"/>
    <dgm:cxn modelId="{2F238E81-DE96-4E4C-B412-E69B648A06CB}" type="presParOf" srcId="{83C4E4D9-F539-49DF-A138-FBB63FCBE0F1}" destId="{9447F85D-D611-4AFC-A842-C2A9B0E90E11}" srcOrd="15" destOrd="0" presId="urn:microsoft.com/office/officeart/2005/8/layout/pyramid2"/>
    <dgm:cxn modelId="{C5D8E6D6-7274-4740-ADD1-627F7558F37F}" type="presParOf" srcId="{83C4E4D9-F539-49DF-A138-FBB63FCBE0F1}" destId="{851B3EE2-B99F-4842-BD45-49F59C58C7CE}" srcOrd="16" destOrd="0" presId="urn:microsoft.com/office/officeart/2005/8/layout/pyramid2"/>
    <dgm:cxn modelId="{62949F7F-1BBC-42FD-9CA5-296F5B472618}" type="presParOf" srcId="{83C4E4D9-F539-49DF-A138-FBB63FCBE0F1}" destId="{3BC5B411-45B9-45C5-A429-77267DEB69CD}"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19821-A1AF-473E-8785-74A04AEF1E29}">
      <dsp:nvSpPr>
        <dsp:cNvPr id="0" name=""/>
        <dsp:cNvSpPr/>
      </dsp:nvSpPr>
      <dsp:spPr>
        <a:xfrm>
          <a:off x="1943099" y="0"/>
          <a:ext cx="6096000" cy="6096000"/>
        </a:xfrm>
        <a:prstGeom prst="triangle">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1F7EA-939B-4A17-85C0-9AEF2A12BB49}">
      <dsp:nvSpPr>
        <dsp:cNvPr id="0" name=""/>
        <dsp:cNvSpPr/>
      </dsp:nvSpPr>
      <dsp:spPr>
        <a:xfrm>
          <a:off x="4991099" y="60986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collect the employee data from edunet dashboard</a:t>
          </a:r>
          <a:endParaRPr lang="en-IN" sz="1200" kern="1200"/>
        </a:p>
      </dsp:txBody>
      <dsp:txXfrm>
        <a:off x="5014609" y="633370"/>
        <a:ext cx="3915380" cy="434587"/>
      </dsp:txXfrm>
    </dsp:sp>
    <dsp:sp modelId="{D9EC3984-9F07-4067-B9B5-7609F3E68273}">
      <dsp:nvSpPr>
        <dsp:cNvPr id="0" name=""/>
        <dsp:cNvSpPr/>
      </dsp:nvSpPr>
      <dsp:spPr>
        <a:xfrm>
          <a:off x="4991099" y="1151669"/>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Clean the data set by using conditional formatting </a:t>
          </a:r>
          <a:endParaRPr lang="en-IN" sz="1200" kern="1200"/>
        </a:p>
      </dsp:txBody>
      <dsp:txXfrm>
        <a:off x="5014609" y="1175179"/>
        <a:ext cx="3915380" cy="434587"/>
      </dsp:txXfrm>
    </dsp:sp>
    <dsp:sp modelId="{491E8EB9-9482-4402-AED2-93767C63B48D}">
      <dsp:nvSpPr>
        <dsp:cNvPr id="0" name=""/>
        <dsp:cNvSpPr/>
      </dsp:nvSpPr>
      <dsp:spPr>
        <a:xfrm>
          <a:off x="4991099" y="1693478"/>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Filter the data by removing the blank spaces </a:t>
          </a:r>
          <a:endParaRPr lang="en-IN" sz="1200" kern="1200"/>
        </a:p>
      </dsp:txBody>
      <dsp:txXfrm>
        <a:off x="5014609" y="1716988"/>
        <a:ext cx="3915380" cy="434587"/>
      </dsp:txXfrm>
    </dsp:sp>
    <dsp:sp modelId="{9FE0BAED-038A-4D00-8014-6213B5653DDA}">
      <dsp:nvSpPr>
        <dsp:cNvPr id="0" name=""/>
        <dsp:cNvSpPr/>
      </dsp:nvSpPr>
      <dsp:spPr>
        <a:xfrm>
          <a:off x="4991099" y="2235286"/>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Select the required fields like (gender,department,salary) are selected here</a:t>
          </a:r>
          <a:endParaRPr lang="en-IN" sz="1200" kern="1200"/>
        </a:p>
      </dsp:txBody>
      <dsp:txXfrm>
        <a:off x="5014609" y="2258796"/>
        <a:ext cx="3915380" cy="434587"/>
      </dsp:txXfrm>
    </dsp:sp>
    <dsp:sp modelId="{4EF9858F-8D31-4006-8D2B-F0758BED5E39}">
      <dsp:nvSpPr>
        <dsp:cNvPr id="0" name=""/>
        <dsp:cNvSpPr/>
      </dsp:nvSpPr>
      <dsp:spPr>
        <a:xfrm>
          <a:off x="4991099" y="2777095"/>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convert the selected data into pivot table</a:t>
          </a:r>
          <a:endParaRPr lang="en-IN" sz="1200" kern="1200"/>
        </a:p>
      </dsp:txBody>
      <dsp:txXfrm>
        <a:off x="5014609" y="2800605"/>
        <a:ext cx="3915380" cy="434587"/>
      </dsp:txXfrm>
    </dsp:sp>
    <dsp:sp modelId="{45DB4BC7-FFF0-494F-BE43-013D14C764EA}">
      <dsp:nvSpPr>
        <dsp:cNvPr id="0" name=""/>
        <dsp:cNvSpPr/>
      </dsp:nvSpPr>
      <dsp:spPr>
        <a:xfrm>
          <a:off x="4991099" y="3318904"/>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that we have to arrange the data in rows and coloums and filter and sums </a:t>
          </a:r>
          <a:endParaRPr lang="en-IN" sz="1200" kern="1200"/>
        </a:p>
      </dsp:txBody>
      <dsp:txXfrm>
        <a:off x="5014609" y="3342414"/>
        <a:ext cx="3915380" cy="434587"/>
      </dsp:txXfrm>
    </dsp:sp>
    <dsp:sp modelId="{1F66D065-ECFA-4D92-BFBF-D71322954E71}">
      <dsp:nvSpPr>
        <dsp:cNvPr id="0" name=""/>
        <dsp:cNvSpPr/>
      </dsp:nvSpPr>
      <dsp:spPr>
        <a:xfrm>
          <a:off x="4991099" y="3860713"/>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go to insert and choose a bar chart to represent the data </a:t>
          </a:r>
          <a:endParaRPr lang="en-IN" sz="1200" kern="1200"/>
        </a:p>
      </dsp:txBody>
      <dsp:txXfrm>
        <a:off x="5014609" y="3884223"/>
        <a:ext cx="3915380" cy="434587"/>
      </dsp:txXfrm>
    </dsp:sp>
    <dsp:sp modelId="{6193507A-10A3-4EA0-B0EC-881BB1A0ED5D}">
      <dsp:nvSpPr>
        <dsp:cNvPr id="0" name=""/>
        <dsp:cNvSpPr/>
      </dsp:nvSpPr>
      <dsp:spPr>
        <a:xfrm>
          <a:off x="4991099" y="4402521"/>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choosing bar graph we can be able to represent our data visually</a:t>
          </a:r>
          <a:endParaRPr lang="en-IN" sz="1200" kern="1200"/>
        </a:p>
      </dsp:txBody>
      <dsp:txXfrm>
        <a:off x="5014609" y="4426031"/>
        <a:ext cx="3915380" cy="434587"/>
      </dsp:txXfrm>
    </dsp:sp>
    <dsp:sp modelId="{851B3EE2-B99F-4842-BD45-49F59C58C7CE}">
      <dsp:nvSpPr>
        <dsp:cNvPr id="0" name=""/>
        <dsp:cNvSpPr/>
      </dsp:nvSpPr>
      <dsp:spPr>
        <a:xfrm>
          <a:off x="4991099" y="494433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Last data visualization where the graph will be presented </a:t>
          </a:r>
          <a:endParaRPr lang="en-IN" sz="1200" kern="1200"/>
        </a:p>
      </dsp:txBody>
      <dsp:txXfrm>
        <a:off x="5014609" y="4967840"/>
        <a:ext cx="3915380" cy="4345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252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730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628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378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533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394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728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0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15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21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352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81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39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58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9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083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80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242555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315115"/>
            <a:ext cx="9982200" cy="2971326"/>
          </a:xfrm>
          <a:prstGeom prst="rect">
            <a:avLst/>
          </a:prstGeom>
        </p:spPr>
        <p:txBody>
          <a:bodyPr vert="horz" wrap="square" lIns="0" tIns="16510" rIns="0" bIns="0" rtlCol="0">
            <a:spAutoFit/>
          </a:bodyPr>
          <a:lstStyle/>
          <a:p>
            <a:pPr marL="3213735">
              <a:spcBef>
                <a:spcPts val="130"/>
              </a:spcBef>
            </a:pPr>
            <a:r>
              <a:rPr lang="en-US" b="1" dirty="0">
                <a:solidFill>
                  <a:schemeClr val="tx1"/>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Employee Data Analysis using Excel</a:t>
            </a:r>
            <a:r>
              <a:rPr lang="en-US" b="1"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Roboto" panose="020F0502020204030204" pitchFamily="2" charset="0"/>
              </a:rPr>
              <a:t/>
            </a:r>
            <a:br>
              <a:rPr lang="en-US" b="1" dirty="0">
                <a:solidFill>
                  <a:schemeClr val="tx1"/>
                </a:solidFill>
                <a:effectLst/>
                <a:latin typeface="Roboto" panose="020F0502020204030204" pitchFamily="2" charset="0"/>
              </a:rPr>
            </a:br>
            <a:endParaRPr spc="15" dirty="0">
              <a:solidFill>
                <a:schemeClr val="tx1"/>
              </a:solidFill>
              <a:effectLst/>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VELUKKANNAN A M </a:t>
            </a:r>
            <a:r>
              <a:rPr lang="en-US" sz="2400" dirty="0" err="1" smtClean="0"/>
              <a:t>M</a:t>
            </a:r>
            <a:r>
              <a:rPr lang="en-US" sz="2400" dirty="0" smtClean="0"/>
              <a:t> </a:t>
            </a:r>
            <a:endParaRPr lang="en-US" sz="2400" dirty="0"/>
          </a:p>
          <a:p>
            <a:r>
              <a:rPr lang="en-US" sz="2400" dirty="0"/>
              <a:t>REGISTER NO</a:t>
            </a:r>
            <a:r>
              <a:rPr lang="en-US" sz="2400" dirty="0" smtClean="0"/>
              <a:t>: 312201217</a:t>
            </a:r>
          </a:p>
          <a:p>
            <a:r>
              <a:rPr lang="en-US" sz="2400" dirty="0"/>
              <a:t>NAAN MUDHALAVAN USERNAME:asunm110312201217</a:t>
            </a:r>
          </a:p>
          <a:p>
            <a:r>
              <a:rPr lang="en-US" sz="2400" dirty="0"/>
              <a:t>DEPARTMENT</a:t>
            </a:r>
            <a:r>
              <a:rPr lang="en-US" sz="2400" dirty="0" smtClean="0"/>
              <a:t>: B.COM BANK MANAGEMENT</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381000" y="1676400"/>
            <a:ext cx="11201400" cy="398763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smtClean="0">
                <a:cs typeface="Trebuchet MS"/>
              </a:rPr>
              <a:t>Data collection </a:t>
            </a:r>
          </a:p>
          <a:p>
            <a:pPr marL="552450" indent="-514350">
              <a:lnSpc>
                <a:spcPct val="100000"/>
              </a:lnSpc>
              <a:spcBef>
                <a:spcPts val="55"/>
              </a:spcBef>
              <a:buFont typeface="+mj-lt"/>
              <a:buAutoNum type="arabicPeriod"/>
            </a:pPr>
            <a:r>
              <a:rPr lang="en-US" sz="2800" b="1" i="1" dirty="0" smtClean="0">
                <a:cs typeface="Trebuchet MS"/>
              </a:rPr>
              <a:t>Data cleaning</a:t>
            </a:r>
          </a:p>
          <a:p>
            <a:pPr marL="552450" indent="-514350">
              <a:lnSpc>
                <a:spcPct val="100000"/>
              </a:lnSpc>
              <a:spcBef>
                <a:spcPts val="55"/>
              </a:spcBef>
              <a:buFont typeface="+mj-lt"/>
              <a:buAutoNum type="arabicPeriod"/>
            </a:pPr>
            <a:r>
              <a:rPr lang="en-US" sz="2800" b="1" i="1" dirty="0" smtClean="0">
                <a:cs typeface="Trebuchet MS"/>
              </a:rPr>
              <a:t>Filtering of data </a:t>
            </a:r>
          </a:p>
          <a:p>
            <a:pPr marL="552450" indent="-514350">
              <a:lnSpc>
                <a:spcPct val="100000"/>
              </a:lnSpc>
              <a:spcBef>
                <a:spcPts val="55"/>
              </a:spcBef>
              <a:buFont typeface="+mj-lt"/>
              <a:buAutoNum type="arabicPeriod"/>
            </a:pPr>
            <a:r>
              <a:rPr lang="en-US" sz="2800" b="1" i="1" dirty="0" smtClean="0">
                <a:cs typeface="Trebuchet MS"/>
              </a:rPr>
              <a:t>Selecting the required fields </a:t>
            </a:r>
          </a:p>
          <a:p>
            <a:pPr marL="552450" indent="-514350">
              <a:lnSpc>
                <a:spcPct val="100000"/>
              </a:lnSpc>
              <a:spcBef>
                <a:spcPts val="55"/>
              </a:spcBef>
              <a:buFont typeface="+mj-lt"/>
              <a:buAutoNum type="arabicPeriod"/>
            </a:pPr>
            <a:r>
              <a:rPr lang="en-US" sz="2800" b="1" i="1" dirty="0" smtClean="0">
                <a:cs typeface="Trebuchet MS"/>
              </a:rPr>
              <a:t>Converting them into a pivot table</a:t>
            </a:r>
          </a:p>
          <a:p>
            <a:pPr marL="552450" indent="-514350">
              <a:lnSpc>
                <a:spcPct val="100000"/>
              </a:lnSpc>
              <a:spcBef>
                <a:spcPts val="55"/>
              </a:spcBef>
              <a:buFont typeface="+mj-lt"/>
              <a:buAutoNum type="arabicPeriod"/>
            </a:pPr>
            <a:r>
              <a:rPr lang="en-US" sz="2800" b="1" i="1" dirty="0" err="1" smtClean="0">
                <a:cs typeface="Trebuchet MS"/>
              </a:rPr>
              <a:t>Summarising</a:t>
            </a:r>
            <a:r>
              <a:rPr lang="en-US" sz="2800" b="1" i="1" dirty="0" smtClean="0">
                <a:cs typeface="Trebuchet MS"/>
              </a:rPr>
              <a:t> the data </a:t>
            </a:r>
          </a:p>
          <a:p>
            <a:pPr marL="552450" indent="-514350">
              <a:lnSpc>
                <a:spcPct val="100000"/>
              </a:lnSpc>
              <a:spcBef>
                <a:spcPts val="55"/>
              </a:spcBef>
              <a:buFont typeface="+mj-lt"/>
              <a:buAutoNum type="arabicPeriod"/>
            </a:pPr>
            <a:r>
              <a:rPr lang="en-US" sz="2800" b="1" i="1" dirty="0" smtClean="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smtClean="0">
                <a:cs typeface="Trebuchet MS"/>
              </a:rPr>
              <a:t>Getting the bar graph </a:t>
            </a:r>
          </a:p>
          <a:p>
            <a:pPr marL="552450" indent="-514350">
              <a:lnSpc>
                <a:spcPct val="100000"/>
              </a:lnSpc>
              <a:spcBef>
                <a:spcPts val="55"/>
              </a:spcBef>
              <a:buFont typeface="+mj-lt"/>
              <a:buAutoNum type="arabicPeriod"/>
            </a:pPr>
            <a:r>
              <a:rPr lang="en-US" sz="2800" b="1" i="1" dirty="0" smtClean="0">
                <a:cs typeface="Trebuchet MS"/>
              </a:rPr>
              <a:t>Doing the data visualization </a:t>
            </a:r>
            <a:endParaRPr sz="2800" b="1" i="1" dirty="0">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0452246"/>
              </p:ext>
            </p:extLst>
          </p:nvPr>
        </p:nvGraphicFramePr>
        <p:xfrm>
          <a:off x="762000" y="381000"/>
          <a:ext cx="108966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00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43855"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1030" y="644755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743075" y="1447800"/>
            <a:ext cx="7934325" cy="4676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1413" y="228600"/>
            <a:ext cx="9905998" cy="6400800"/>
          </a:xfrm>
        </p:spPr>
        <p:txBody>
          <a:bodyPr/>
          <a:lstStyle/>
          <a:p>
            <a:pPr algn="ct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i="1" dirty="0" smtClean="0">
                <a:latin typeface="+mn-lt"/>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b="1" i="1"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 </a:t>
            </a:r>
            <a:br>
              <a:rPr lang="en-US" dirty="0" smtClean="0"/>
            </a:br>
            <a:r>
              <a:rPr lang="en-US" dirty="0"/>
              <a:t/>
            </a:r>
            <a:br>
              <a:rPr lang="en-US" dirty="0"/>
            </a:br>
            <a:r>
              <a:rPr lang="en-US" dirty="0" smtClean="0"/>
              <a:t>EMPLOYEE PAY ANALYSIS USING EXECEL</a:t>
            </a:r>
            <a:endParaRPr lang="en-IN" dirty="0"/>
          </a:p>
        </p:txBody>
      </p:sp>
    </p:spTree>
    <p:extLst>
      <p:ext uri="{BB962C8B-B14F-4D97-AF65-F5344CB8AC3E}">
        <p14:creationId xmlns:p14="http://schemas.microsoft.com/office/powerpoint/2010/main" val="108317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9905998" cy="1905000"/>
          </a:xfrm>
        </p:spPr>
        <p:txBody>
          <a:bodyPr/>
          <a:lstStyle/>
          <a:p>
            <a:r>
              <a:rPr lang="en-US" dirty="0" smtClean="0"/>
              <a:t>AGENDA</a:t>
            </a:r>
            <a:endParaRPr lang="en-IN" dirty="0"/>
          </a:p>
        </p:txBody>
      </p:sp>
      <p:pic>
        <p:nvPicPr>
          <p:cNvPr id="5" name="Content Placeholder 4"/>
          <p:cNvPicPr>
            <a:picLocks noGrp="1" noChangeAspect="1"/>
          </p:cNvPicPr>
          <p:nvPr>
            <p:ph sz="half" idx="1"/>
          </p:nvPr>
        </p:nvPicPr>
        <p:blipFill>
          <a:blip r:embed="rId2"/>
          <a:stretch>
            <a:fillRect/>
          </a:stretch>
        </p:blipFill>
        <p:spPr>
          <a:xfrm>
            <a:off x="228600" y="3581400"/>
            <a:ext cx="4724400" cy="3005588"/>
          </a:xfrm>
          <a:prstGeom prst="rect">
            <a:avLst/>
          </a:prstGeom>
        </p:spPr>
      </p:pic>
      <p:sp>
        <p:nvSpPr>
          <p:cNvPr id="4" name="Content Placeholder 3"/>
          <p:cNvSpPr>
            <a:spLocks noGrp="1"/>
          </p:cNvSpPr>
          <p:nvPr>
            <p:ph sz="half" idx="2"/>
          </p:nvPr>
        </p:nvSpPr>
        <p:spPr>
          <a:xfrm>
            <a:off x="2514600" y="1447800"/>
            <a:ext cx="8532812" cy="4343400"/>
          </a:xfrm>
        </p:spPr>
        <p:txBody>
          <a:bodyPr>
            <a:normAutofit/>
          </a:bodyPr>
          <a:lstStyle/>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Problem Statement</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Project Overview</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End Users</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Our Solution and Proposition</a:t>
            </a:r>
          </a:p>
          <a:p>
            <a:pPr>
              <a:buFont typeface="+mj-lt"/>
              <a:buAutoNum type="arabicPeriod"/>
            </a:pP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Dataset Description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Modelling Approach</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Results and </a:t>
            </a: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Discussion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84435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06112"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696897" y="1733321"/>
            <a:ext cx="10074579" cy="1976823"/>
          </a:xfrm>
          <a:prstGeom prst="rect">
            <a:avLst/>
          </a:prstGeom>
        </p:spPr>
        <p:txBody>
          <a:bodyPr vert="horz" wrap="square" lIns="0" tIns="6985" rIns="0" bIns="0" rtlCol="0">
            <a:spAutoFit/>
          </a:bodyPr>
          <a:lstStyle/>
          <a:p>
            <a:pPr marL="38100" algn="ctr">
              <a:lnSpc>
                <a:spcPct val="100000"/>
              </a:lnSpc>
              <a:spcBef>
                <a:spcPts val="55"/>
              </a:spcBef>
            </a:pPr>
            <a:r>
              <a:rPr lang="en-US" sz="3200" i="1" spc="10" dirty="0" smtClean="0"/>
              <a:t>This analysis is done by the company to know about the salaries which are distributed by them department wise and know how much are the total sum of salaries given by the company. </a:t>
            </a:r>
            <a:endParaRPr sz="3200"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8473"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32432" y="4870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smtClean="0"/>
              <a:t>OVERVI</a:t>
            </a:r>
            <a:r>
              <a:rPr lang="en-US" sz="4250" spc="-20" dirty="0" err="1" smtClean="0"/>
              <a:t>ew</a:t>
            </a:r>
            <a:endParaRPr sz="4250" dirty="0"/>
          </a:p>
        </p:txBody>
      </p:sp>
      <p:sp>
        <p:nvSpPr>
          <p:cNvPr id="10" name="object 10"/>
          <p:cNvSpPr txBox="1">
            <a:spLocks noGrp="1"/>
          </p:cNvSpPr>
          <p:nvPr>
            <p:ph type="sldNum" sz="quarter" idx="12"/>
          </p:nvPr>
        </p:nvSpPr>
        <p:spPr>
          <a:xfrm flipH="1">
            <a:off x="739775" y="1909303"/>
            <a:ext cx="9318625" cy="2161489"/>
          </a:xfrm>
          <a:prstGeom prst="rect">
            <a:avLst/>
          </a:prstGeom>
        </p:spPr>
        <p:txBody>
          <a:bodyPr vert="horz" wrap="square" lIns="0" tIns="6985" rIns="0" bIns="0" rtlCol="0">
            <a:spAutoFit/>
          </a:bodyPr>
          <a:lstStyle/>
          <a:p>
            <a:pPr marL="38100" algn="ctr">
              <a:lnSpc>
                <a:spcPct val="100000"/>
              </a:lnSpc>
              <a:spcBef>
                <a:spcPts val="55"/>
              </a:spcBef>
            </a:pPr>
            <a:r>
              <a:rPr lang="en-US" sz="2800" i="1" spc="10" dirty="0" smtClean="0"/>
              <a:t>This project is analysis of salaries given for the employees of the company so that the company would be able to find out the total sum of the salaries which ae given by the company department wise to the employees in a particular year.</a:t>
            </a:r>
            <a:endParaRPr sz="2800" i="1"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15600" y="458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457200" y="2286000"/>
            <a:ext cx="10972800" cy="2187137"/>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smtClean="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smtClean="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smtClean="0"/>
              <a:t>By this they can analyze the salary pattern of the company </a:t>
            </a:r>
            <a:endParaRPr sz="2800" i="1"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2971800" y="2157904"/>
            <a:ext cx="8991600" cy="2656496"/>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smtClean="0"/>
              <a:t>Conditional formatting : - missing values </a:t>
            </a:r>
          </a:p>
          <a:p>
            <a:pPr marL="266700" indent="-228600" algn="l">
              <a:lnSpc>
                <a:spcPct val="100000"/>
              </a:lnSpc>
              <a:spcBef>
                <a:spcPts val="55"/>
              </a:spcBef>
              <a:buFont typeface="+mj-lt"/>
              <a:buAutoNum type="arabicPeriod"/>
            </a:pPr>
            <a:r>
              <a:rPr lang="en-US" sz="2800" i="1" spc="10" dirty="0" smtClean="0"/>
              <a:t>Filter remove </a:t>
            </a:r>
          </a:p>
          <a:p>
            <a:pPr marL="266700" indent="-228600" algn="l">
              <a:lnSpc>
                <a:spcPct val="100000"/>
              </a:lnSpc>
              <a:spcBef>
                <a:spcPts val="55"/>
              </a:spcBef>
              <a:buFont typeface="+mj-lt"/>
              <a:buAutoNum type="arabicPeriod"/>
            </a:pPr>
            <a:r>
              <a:rPr lang="en-US" sz="2800" i="1" spc="10" dirty="0" smtClean="0"/>
              <a:t>Formula performance for summing up </a:t>
            </a:r>
          </a:p>
          <a:p>
            <a:pPr marL="266700" indent="-228600" algn="l">
              <a:lnSpc>
                <a:spcPct val="100000"/>
              </a:lnSpc>
              <a:spcBef>
                <a:spcPts val="55"/>
              </a:spcBef>
              <a:buFont typeface="+mj-lt"/>
              <a:buAutoNum type="arabicPeriod"/>
            </a:pPr>
            <a:r>
              <a:rPr lang="en-US" sz="2800" i="1" spc="10" dirty="0" smtClean="0"/>
              <a:t>Pivot table-For easy transformation of large data</a:t>
            </a:r>
          </a:p>
          <a:p>
            <a:pPr marL="266700" indent="-228600" algn="l">
              <a:lnSpc>
                <a:spcPct val="100000"/>
              </a:lnSpc>
              <a:spcBef>
                <a:spcPts val="55"/>
              </a:spcBef>
              <a:buFont typeface="+mj-lt"/>
              <a:buAutoNum type="arabicPeriod"/>
            </a:pPr>
            <a:r>
              <a:rPr lang="en-US" sz="2800" i="1" spc="10" dirty="0" smtClean="0"/>
              <a:t>Pivot summary</a:t>
            </a:r>
          </a:p>
          <a:p>
            <a:pPr marL="266700" indent="-228600" algn="l">
              <a:lnSpc>
                <a:spcPct val="100000"/>
              </a:lnSpc>
              <a:spcBef>
                <a:spcPts val="55"/>
              </a:spcBef>
              <a:buFont typeface="+mj-lt"/>
              <a:buAutoNum type="arabicPeriod"/>
            </a:pPr>
            <a:r>
              <a:rPr lang="en-US" sz="2800" i="1" spc="10" dirty="0" smtClean="0"/>
              <a:t>line graph-Data visualization </a:t>
            </a:r>
            <a:endParaRPr sz="2800" i="1"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1413" y="609600"/>
            <a:ext cx="9905998" cy="5562600"/>
          </a:xfrm>
        </p:spPr>
        <p:txBody>
          <a:bodyPr anchor="t"/>
          <a:lstStyle/>
          <a:p>
            <a:r>
              <a:rPr lang="en-IN" dirty="0"/>
              <a:t>Dataset </a:t>
            </a:r>
            <a:r>
              <a:rPr lang="en-IN" dirty="0" smtClean="0"/>
              <a:t>Description</a:t>
            </a:r>
            <a:br>
              <a:rPr lang="en-IN" dirty="0" smtClean="0"/>
            </a:br>
            <a:r>
              <a:rPr lang="en-IN" dirty="0" smtClean="0"/>
              <a:t/>
            </a:r>
            <a:br>
              <a:rPr lang="en-IN" dirty="0" smtClean="0"/>
            </a:br>
            <a:r>
              <a:rPr lang="en-IN" b="1" i="1" dirty="0" smtClean="0">
                <a:latin typeface="+mn-lt"/>
                <a:cs typeface="Arial" panose="020B0604020202020204" pitchFamily="34" charset="0"/>
              </a:rPr>
              <a:t>Employee data- </a:t>
            </a:r>
            <a:r>
              <a:rPr lang="en-IN" b="1" i="1" dirty="0" err="1" smtClean="0">
                <a:latin typeface="+mn-lt"/>
                <a:cs typeface="Arial" panose="020B0604020202020204" pitchFamily="34" charset="0"/>
              </a:rPr>
              <a:t>edunet</a:t>
            </a:r>
            <a:r>
              <a:rPr lang="en-IN" b="1" i="1" dirty="0" smtClean="0">
                <a:latin typeface="+mn-lt"/>
                <a:cs typeface="Arial" panose="020B0604020202020204" pitchFamily="34" charset="0"/>
              </a:rPr>
              <a:t> dashboard</a:t>
            </a:r>
            <a:br>
              <a:rPr lang="en-IN" b="1" i="1" dirty="0" smtClean="0">
                <a:latin typeface="+mn-lt"/>
                <a:cs typeface="Arial" panose="020B0604020202020204" pitchFamily="34" charset="0"/>
              </a:rPr>
            </a:br>
            <a:r>
              <a:rPr lang="en-IN" b="1" i="1" dirty="0" smtClean="0">
                <a:latin typeface="+mn-lt"/>
                <a:cs typeface="Arial" panose="020B0604020202020204" pitchFamily="34" charset="0"/>
              </a:rPr>
              <a:t>total 9 features from a to h</a:t>
            </a:r>
            <a:r>
              <a:rPr lang="en-IN" b="1" i="1" smtClean="0">
                <a:latin typeface="+mn-lt"/>
                <a:cs typeface="Arial" panose="020B0604020202020204" pitchFamily="34" charset="0"/>
              </a:rPr>
              <a:t/>
            </a:r>
            <a:br>
              <a:rPr lang="en-IN" b="1" i="1" smtClean="0">
                <a:latin typeface="+mn-lt"/>
                <a:cs typeface="Arial" panose="020B0604020202020204" pitchFamily="34" charset="0"/>
              </a:rPr>
            </a:br>
            <a:r>
              <a:rPr lang="en-IN" b="1" i="1" smtClean="0">
                <a:latin typeface="+mn-lt"/>
                <a:cs typeface="Arial" panose="020B0604020202020204" pitchFamily="34" charset="0"/>
              </a:rPr>
              <a:t>3 </a:t>
            </a:r>
            <a:r>
              <a:rPr lang="en-IN" b="1" i="1" dirty="0" smtClean="0">
                <a:latin typeface="+mn-lt"/>
                <a:cs typeface="Arial" panose="020B0604020202020204" pitchFamily="34" charset="0"/>
              </a:rPr>
              <a:t>features were taken</a:t>
            </a:r>
            <a:br>
              <a:rPr lang="en-IN" b="1" i="1" dirty="0" smtClean="0">
                <a:latin typeface="+mn-lt"/>
                <a:cs typeface="Arial" panose="020B0604020202020204" pitchFamily="34" charset="0"/>
              </a:rPr>
            </a:br>
            <a:r>
              <a:rPr lang="en-IN" b="1" i="1" dirty="0" smtClean="0">
                <a:latin typeface="+mn-lt"/>
                <a:cs typeface="Arial" panose="020B0604020202020204" pitchFamily="34" charset="0"/>
              </a:rPr>
              <a:t>gender-male female</a:t>
            </a:r>
            <a:br>
              <a:rPr lang="en-IN" b="1" i="1" dirty="0" smtClean="0">
                <a:latin typeface="+mn-lt"/>
                <a:cs typeface="Arial" panose="020B0604020202020204" pitchFamily="34" charset="0"/>
              </a:rPr>
            </a:br>
            <a:r>
              <a:rPr lang="en-IN" b="1" i="1" smtClean="0">
                <a:latin typeface="+mn-lt"/>
                <a:cs typeface="Arial" panose="020B0604020202020204" pitchFamily="34" charset="0"/>
              </a:rPr>
              <a:t> </a:t>
            </a:r>
            <a:r>
              <a:rPr lang="en-IN" b="1" i="1" smtClean="0">
                <a:latin typeface="+mn-lt"/>
                <a:cs typeface="Arial" panose="020B0604020202020204" pitchFamily="34" charset="0"/>
              </a:rPr>
              <a:t>salary-number</a:t>
            </a:r>
            <a:r>
              <a:rPr lang="en-IN" b="1" i="1" dirty="0" smtClean="0">
                <a:latin typeface="+mn-lt"/>
                <a:cs typeface="Arial" panose="020B0604020202020204" pitchFamily="34" charset="0"/>
              </a:rPr>
              <a:t/>
            </a:r>
            <a:br>
              <a:rPr lang="en-IN" b="1" i="1" dirty="0" smtClean="0">
                <a:latin typeface="+mn-lt"/>
                <a:cs typeface="Arial" panose="020B0604020202020204" pitchFamily="34" charset="0"/>
              </a:rPr>
            </a:br>
            <a:r>
              <a:rPr lang="en-IN" b="1" i="1" dirty="0" smtClean="0">
                <a:latin typeface="+mn-lt"/>
                <a:cs typeface="Arial" panose="020B0604020202020204" pitchFamily="34" charset="0"/>
              </a:rPr>
              <a:t>department-text </a:t>
            </a:r>
            <a:endParaRPr lang="en-IN" b="1" i="1" dirty="0">
              <a:latin typeface="+mn-lt"/>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648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042545"/>
            <a:ext cx="8534018" cy="2677656"/>
          </a:xfrm>
          <a:prstGeom prst="rect">
            <a:avLst/>
          </a:prstGeom>
          <a:noFill/>
        </p:spPr>
        <p:txBody>
          <a:bodyPr wrap="square" rtlCol="0">
            <a:spAutoFit/>
          </a:bodyPr>
          <a:lstStyle/>
          <a:p>
            <a:r>
              <a:rPr lang="en-US" sz="2800" b="1" i="1" dirty="0" smtClean="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455</TotalTime>
  <Words>413</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   EMPLOYEE PAY ANALYSIS USING EXECEL</vt:lpstr>
      <vt:lpstr>AGENDA</vt:lpstr>
      <vt:lpstr>PROBLEM STATEMENT</vt:lpstr>
      <vt:lpstr>PROJECT OVERVIew</vt:lpstr>
      <vt:lpstr>WHO ARE THE END USERS?</vt:lpstr>
      <vt:lpstr>OUR SOLUTION AND ITS VALUE PROPOSITION</vt:lpstr>
      <vt:lpstr>Dataset Description  Employee data- edunet dashboard total 9 features from a to h 3 features were taken gender-male female  salary-number department-text </vt:lpstr>
      <vt:lpstr>THE "WOW" IN OUR SOLUTION</vt:lpstr>
      <vt:lpstr>PowerPoint Presentation</vt:lpstr>
      <vt:lpstr>PowerPoint Presentation</vt:lpstr>
      <vt:lpstr>RESULTS</vt:lpstr>
      <vt:lpstr>Conclusion  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29</cp:revision>
  <dcterms:created xsi:type="dcterms:W3CDTF">2024-03-29T15:07:22Z</dcterms:created>
  <dcterms:modified xsi:type="dcterms:W3CDTF">2024-09-04T10:32:38Z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