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32" r:id="rId1"/>
  </p:sldMasterIdLst>
  <p:notesMasterIdLst>
    <p:notesMasterId r:id="rId15"/>
  </p:notesMasterIdLst>
  <p:sldIdLst>
    <p:sldId id="256" r:id="rId2"/>
    <p:sldId id="273" r:id="rId3"/>
    <p:sldId id="272" r:id="rId4"/>
    <p:sldId id="259" r:id="rId5"/>
    <p:sldId id="260" r:id="rId6"/>
    <p:sldId id="261" r:id="rId7"/>
    <p:sldId id="262" r:id="rId8"/>
    <p:sldId id="269" r:id="rId9"/>
    <p:sldId id="263" r:id="rId10"/>
    <p:sldId id="264" r:id="rId11"/>
    <p:sldId id="270"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756"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A8F509D-787B-40C2-95FE-D8B7903872FF}" type="doc">
      <dgm:prSet loTypeId="urn:microsoft.com/office/officeart/2005/8/layout/pyramid2" loCatId="pyramid" qsTypeId="urn:microsoft.com/office/officeart/2005/8/quickstyle/simple1" qsCatId="simple" csTypeId="urn:microsoft.com/office/officeart/2005/8/colors/accent1_4" csCatId="accent1"/>
      <dgm:spPr/>
      <dgm:t>
        <a:bodyPr/>
        <a:lstStyle/>
        <a:p>
          <a:endParaRPr lang="en-US"/>
        </a:p>
      </dgm:t>
    </dgm:pt>
    <dgm:pt modelId="{B6C930D6-5183-4D41-985E-D77E1C04D057}">
      <dgm:prSet/>
      <dgm:spPr/>
      <dgm:t>
        <a:bodyPr/>
        <a:lstStyle/>
        <a:p>
          <a:pPr rtl="0"/>
          <a:r>
            <a:rPr lang="en-US" b="1" i="1" smtClean="0"/>
            <a:t>collect the employee data from edunet dashboard</a:t>
          </a:r>
          <a:endParaRPr lang="en-IN"/>
        </a:p>
      </dgm:t>
    </dgm:pt>
    <dgm:pt modelId="{AC20C3EB-39CE-4631-A5C4-B28D2861D9D3}" type="parTrans" cxnId="{A047401D-45B9-415F-96A3-38CFCD3F7690}">
      <dgm:prSet/>
      <dgm:spPr/>
      <dgm:t>
        <a:bodyPr/>
        <a:lstStyle/>
        <a:p>
          <a:endParaRPr lang="en-US"/>
        </a:p>
      </dgm:t>
    </dgm:pt>
    <dgm:pt modelId="{32217BB8-6EE5-4F0A-9817-47DC399C8227}" type="sibTrans" cxnId="{A047401D-45B9-415F-96A3-38CFCD3F7690}">
      <dgm:prSet/>
      <dgm:spPr/>
      <dgm:t>
        <a:bodyPr/>
        <a:lstStyle/>
        <a:p>
          <a:endParaRPr lang="en-US"/>
        </a:p>
      </dgm:t>
    </dgm:pt>
    <dgm:pt modelId="{C4E0DA45-FCA5-4346-9687-16EBB1D79F42}">
      <dgm:prSet/>
      <dgm:spPr/>
      <dgm:t>
        <a:bodyPr/>
        <a:lstStyle/>
        <a:p>
          <a:pPr rtl="0"/>
          <a:r>
            <a:rPr lang="en-US" b="1" i="1" smtClean="0"/>
            <a:t>Clean the data set by using conditional formatting </a:t>
          </a:r>
          <a:endParaRPr lang="en-IN"/>
        </a:p>
      </dgm:t>
    </dgm:pt>
    <dgm:pt modelId="{41431DD9-D995-4CD5-8C99-4735E98AEDE2}" type="parTrans" cxnId="{46629E71-5DAF-48C8-86D5-7FA46003FE49}">
      <dgm:prSet/>
      <dgm:spPr/>
      <dgm:t>
        <a:bodyPr/>
        <a:lstStyle/>
        <a:p>
          <a:endParaRPr lang="en-US"/>
        </a:p>
      </dgm:t>
    </dgm:pt>
    <dgm:pt modelId="{79D010FF-0CA7-45B5-A26A-C3D9C8152129}" type="sibTrans" cxnId="{46629E71-5DAF-48C8-86D5-7FA46003FE49}">
      <dgm:prSet/>
      <dgm:spPr/>
      <dgm:t>
        <a:bodyPr/>
        <a:lstStyle/>
        <a:p>
          <a:endParaRPr lang="en-US"/>
        </a:p>
      </dgm:t>
    </dgm:pt>
    <dgm:pt modelId="{1D7E0482-4C48-4A6D-B0F3-BC5A8A95FE3B}">
      <dgm:prSet/>
      <dgm:spPr/>
      <dgm:t>
        <a:bodyPr/>
        <a:lstStyle/>
        <a:p>
          <a:pPr rtl="0"/>
          <a:r>
            <a:rPr lang="en-US" b="1" i="1" smtClean="0"/>
            <a:t>Filter the data by removing the blank spaces </a:t>
          </a:r>
          <a:endParaRPr lang="en-IN"/>
        </a:p>
      </dgm:t>
    </dgm:pt>
    <dgm:pt modelId="{8303106E-2393-4279-A11E-284B1B75EC3F}" type="parTrans" cxnId="{7901F8B5-CA04-49A5-B724-130374750236}">
      <dgm:prSet/>
      <dgm:spPr/>
      <dgm:t>
        <a:bodyPr/>
        <a:lstStyle/>
        <a:p>
          <a:endParaRPr lang="en-US"/>
        </a:p>
      </dgm:t>
    </dgm:pt>
    <dgm:pt modelId="{2A0C28D1-FF7C-48D8-A657-4191C3ACF57D}" type="sibTrans" cxnId="{7901F8B5-CA04-49A5-B724-130374750236}">
      <dgm:prSet/>
      <dgm:spPr/>
      <dgm:t>
        <a:bodyPr/>
        <a:lstStyle/>
        <a:p>
          <a:endParaRPr lang="en-US"/>
        </a:p>
      </dgm:t>
    </dgm:pt>
    <dgm:pt modelId="{53C56853-75AB-48E7-B11B-1336704B13CC}">
      <dgm:prSet/>
      <dgm:spPr/>
      <dgm:t>
        <a:bodyPr/>
        <a:lstStyle/>
        <a:p>
          <a:pPr rtl="0"/>
          <a:r>
            <a:rPr lang="en-US" b="1" i="1" smtClean="0"/>
            <a:t>Select the required fields like (gender,department,salary) are selected here</a:t>
          </a:r>
          <a:endParaRPr lang="en-IN"/>
        </a:p>
      </dgm:t>
    </dgm:pt>
    <dgm:pt modelId="{0CA5C0B4-6DEE-4B45-A569-9DD279B2E398}" type="parTrans" cxnId="{03FE53CC-BC20-4775-8F47-DA1C60B70AAC}">
      <dgm:prSet/>
      <dgm:spPr/>
      <dgm:t>
        <a:bodyPr/>
        <a:lstStyle/>
        <a:p>
          <a:endParaRPr lang="en-US"/>
        </a:p>
      </dgm:t>
    </dgm:pt>
    <dgm:pt modelId="{3B2C8458-4902-4E99-8564-30F3414D1CE9}" type="sibTrans" cxnId="{03FE53CC-BC20-4775-8F47-DA1C60B70AAC}">
      <dgm:prSet/>
      <dgm:spPr/>
      <dgm:t>
        <a:bodyPr/>
        <a:lstStyle/>
        <a:p>
          <a:endParaRPr lang="en-US"/>
        </a:p>
      </dgm:t>
    </dgm:pt>
    <dgm:pt modelId="{C2BD87FE-5DB0-4D21-98EC-89350D4860B6}">
      <dgm:prSet/>
      <dgm:spPr/>
      <dgm:t>
        <a:bodyPr/>
        <a:lstStyle/>
        <a:p>
          <a:pPr rtl="0"/>
          <a:r>
            <a:rPr lang="en-US" b="1" i="1" smtClean="0"/>
            <a:t>Now we have to convert the selected data into pivot table</a:t>
          </a:r>
          <a:endParaRPr lang="en-IN"/>
        </a:p>
      </dgm:t>
    </dgm:pt>
    <dgm:pt modelId="{9B64FC58-C05F-48F2-A15A-73F2137880E2}" type="parTrans" cxnId="{F2DD7432-5095-49F9-A707-5A821F0BD1D9}">
      <dgm:prSet/>
      <dgm:spPr/>
      <dgm:t>
        <a:bodyPr/>
        <a:lstStyle/>
        <a:p>
          <a:endParaRPr lang="en-US"/>
        </a:p>
      </dgm:t>
    </dgm:pt>
    <dgm:pt modelId="{1FBA8B1E-3EA4-45B6-BAC0-BD8B13672DAC}" type="sibTrans" cxnId="{F2DD7432-5095-49F9-A707-5A821F0BD1D9}">
      <dgm:prSet/>
      <dgm:spPr/>
      <dgm:t>
        <a:bodyPr/>
        <a:lstStyle/>
        <a:p>
          <a:endParaRPr lang="en-US"/>
        </a:p>
      </dgm:t>
    </dgm:pt>
    <dgm:pt modelId="{4B931E2C-BDF0-4CB5-9A4E-C5F76504E1A1}">
      <dgm:prSet/>
      <dgm:spPr/>
      <dgm:t>
        <a:bodyPr/>
        <a:lstStyle/>
        <a:p>
          <a:pPr rtl="0"/>
          <a:r>
            <a:rPr lang="en-US" b="1" i="1" smtClean="0"/>
            <a:t>After that we have to arrange the data in rows and coloums and filter and sums </a:t>
          </a:r>
          <a:endParaRPr lang="en-IN"/>
        </a:p>
      </dgm:t>
    </dgm:pt>
    <dgm:pt modelId="{4E0DC40B-5134-4650-A4E4-6A5D3434DC15}" type="parTrans" cxnId="{FFBE4D30-4E4A-415C-94DC-7865E28EC056}">
      <dgm:prSet/>
      <dgm:spPr/>
      <dgm:t>
        <a:bodyPr/>
        <a:lstStyle/>
        <a:p>
          <a:endParaRPr lang="en-US"/>
        </a:p>
      </dgm:t>
    </dgm:pt>
    <dgm:pt modelId="{DA81BEA2-292D-4763-BBC6-AF61F76F318D}" type="sibTrans" cxnId="{FFBE4D30-4E4A-415C-94DC-7865E28EC056}">
      <dgm:prSet/>
      <dgm:spPr/>
      <dgm:t>
        <a:bodyPr/>
        <a:lstStyle/>
        <a:p>
          <a:endParaRPr lang="en-US"/>
        </a:p>
      </dgm:t>
    </dgm:pt>
    <dgm:pt modelId="{6E97FEF5-268B-4ABD-94E0-65E3DD647BB9}">
      <dgm:prSet/>
      <dgm:spPr/>
      <dgm:t>
        <a:bodyPr/>
        <a:lstStyle/>
        <a:p>
          <a:pPr rtl="0"/>
          <a:r>
            <a:rPr lang="en-US" b="1" i="1" smtClean="0"/>
            <a:t>Now we have to go to insert and choose a bar chart to represent the data </a:t>
          </a:r>
          <a:endParaRPr lang="en-IN"/>
        </a:p>
      </dgm:t>
    </dgm:pt>
    <dgm:pt modelId="{82DDE618-CADE-4A20-85EC-C329ED3A39F8}" type="parTrans" cxnId="{80BF99DA-CDBD-4985-9C10-EDB0BE15A705}">
      <dgm:prSet/>
      <dgm:spPr/>
      <dgm:t>
        <a:bodyPr/>
        <a:lstStyle/>
        <a:p>
          <a:endParaRPr lang="en-US"/>
        </a:p>
      </dgm:t>
    </dgm:pt>
    <dgm:pt modelId="{F924BC24-E41A-4C63-8AA0-0E613B284832}" type="sibTrans" cxnId="{80BF99DA-CDBD-4985-9C10-EDB0BE15A705}">
      <dgm:prSet/>
      <dgm:spPr/>
      <dgm:t>
        <a:bodyPr/>
        <a:lstStyle/>
        <a:p>
          <a:endParaRPr lang="en-US"/>
        </a:p>
      </dgm:t>
    </dgm:pt>
    <dgm:pt modelId="{800CF3B0-FA88-4A65-9A8B-A9942AAE5922}">
      <dgm:prSet/>
      <dgm:spPr/>
      <dgm:t>
        <a:bodyPr/>
        <a:lstStyle/>
        <a:p>
          <a:pPr rtl="0"/>
          <a:r>
            <a:rPr lang="en-US" b="1" i="1" smtClean="0"/>
            <a:t>After choosing bar graph we can be able to represent our data visually</a:t>
          </a:r>
          <a:endParaRPr lang="en-IN"/>
        </a:p>
      </dgm:t>
    </dgm:pt>
    <dgm:pt modelId="{D947F12E-9450-4E9A-8894-812791176F26}" type="parTrans" cxnId="{BA58FFBA-98F0-4D9B-8421-AA464D9DA4ED}">
      <dgm:prSet/>
      <dgm:spPr/>
      <dgm:t>
        <a:bodyPr/>
        <a:lstStyle/>
        <a:p>
          <a:endParaRPr lang="en-US"/>
        </a:p>
      </dgm:t>
    </dgm:pt>
    <dgm:pt modelId="{4A1079A1-E8C9-43A0-9914-79B984A6F4B7}" type="sibTrans" cxnId="{BA58FFBA-98F0-4D9B-8421-AA464D9DA4ED}">
      <dgm:prSet/>
      <dgm:spPr/>
      <dgm:t>
        <a:bodyPr/>
        <a:lstStyle/>
        <a:p>
          <a:endParaRPr lang="en-US"/>
        </a:p>
      </dgm:t>
    </dgm:pt>
    <dgm:pt modelId="{2F2FF823-6BC5-4F2E-BE26-058CA617CC1E}">
      <dgm:prSet/>
      <dgm:spPr/>
      <dgm:t>
        <a:bodyPr/>
        <a:lstStyle/>
        <a:p>
          <a:pPr rtl="0"/>
          <a:r>
            <a:rPr lang="en-US" b="1" i="1" smtClean="0"/>
            <a:t>Last data visualization where the graph will be presented </a:t>
          </a:r>
          <a:endParaRPr lang="en-IN"/>
        </a:p>
      </dgm:t>
    </dgm:pt>
    <dgm:pt modelId="{47909EA9-89A7-4DEA-B949-2226FAB8529E}" type="parTrans" cxnId="{BD4035DC-7379-45CC-8E70-5F5BFE6182BB}">
      <dgm:prSet/>
      <dgm:spPr/>
      <dgm:t>
        <a:bodyPr/>
        <a:lstStyle/>
        <a:p>
          <a:endParaRPr lang="en-US"/>
        </a:p>
      </dgm:t>
    </dgm:pt>
    <dgm:pt modelId="{C4647C32-7CCB-4CA9-97DA-1C131E2DF1D7}" type="sibTrans" cxnId="{BD4035DC-7379-45CC-8E70-5F5BFE6182BB}">
      <dgm:prSet/>
      <dgm:spPr/>
      <dgm:t>
        <a:bodyPr/>
        <a:lstStyle/>
        <a:p>
          <a:endParaRPr lang="en-US"/>
        </a:p>
      </dgm:t>
    </dgm:pt>
    <dgm:pt modelId="{88FF9B19-BE03-458E-8485-E5221EDE06C8}" type="pres">
      <dgm:prSet presAssocID="{AA8F509D-787B-40C2-95FE-D8B7903872FF}" presName="compositeShape" presStyleCnt="0">
        <dgm:presLayoutVars>
          <dgm:dir/>
          <dgm:resizeHandles/>
        </dgm:presLayoutVars>
      </dgm:prSet>
      <dgm:spPr/>
      <dgm:t>
        <a:bodyPr/>
        <a:lstStyle/>
        <a:p>
          <a:endParaRPr lang="en-US"/>
        </a:p>
      </dgm:t>
    </dgm:pt>
    <dgm:pt modelId="{15919821-A1AF-473E-8785-74A04AEF1E29}" type="pres">
      <dgm:prSet presAssocID="{AA8F509D-787B-40C2-95FE-D8B7903872FF}" presName="pyramid" presStyleLbl="node1" presStyleIdx="0" presStyleCnt="1"/>
      <dgm:spPr/>
    </dgm:pt>
    <dgm:pt modelId="{83C4E4D9-F539-49DF-A138-FBB63FCBE0F1}" type="pres">
      <dgm:prSet presAssocID="{AA8F509D-787B-40C2-95FE-D8B7903872FF}" presName="theList" presStyleCnt="0"/>
      <dgm:spPr/>
    </dgm:pt>
    <dgm:pt modelId="{0C71F7EA-939B-4A17-85C0-9AEF2A12BB49}" type="pres">
      <dgm:prSet presAssocID="{B6C930D6-5183-4D41-985E-D77E1C04D057}" presName="aNode" presStyleLbl="fgAcc1" presStyleIdx="0" presStyleCnt="9">
        <dgm:presLayoutVars>
          <dgm:bulletEnabled val="1"/>
        </dgm:presLayoutVars>
      </dgm:prSet>
      <dgm:spPr/>
      <dgm:t>
        <a:bodyPr/>
        <a:lstStyle/>
        <a:p>
          <a:endParaRPr lang="en-US"/>
        </a:p>
      </dgm:t>
    </dgm:pt>
    <dgm:pt modelId="{C9A2F19E-787D-467D-A756-F87DFC745B20}" type="pres">
      <dgm:prSet presAssocID="{B6C930D6-5183-4D41-985E-D77E1C04D057}" presName="aSpace" presStyleCnt="0"/>
      <dgm:spPr/>
    </dgm:pt>
    <dgm:pt modelId="{D9EC3984-9F07-4067-B9B5-7609F3E68273}" type="pres">
      <dgm:prSet presAssocID="{C4E0DA45-FCA5-4346-9687-16EBB1D79F42}" presName="aNode" presStyleLbl="fgAcc1" presStyleIdx="1" presStyleCnt="9">
        <dgm:presLayoutVars>
          <dgm:bulletEnabled val="1"/>
        </dgm:presLayoutVars>
      </dgm:prSet>
      <dgm:spPr/>
      <dgm:t>
        <a:bodyPr/>
        <a:lstStyle/>
        <a:p>
          <a:endParaRPr lang="en-US"/>
        </a:p>
      </dgm:t>
    </dgm:pt>
    <dgm:pt modelId="{062AAE9A-CC2A-4CC6-ABE3-B9B1B556A204}" type="pres">
      <dgm:prSet presAssocID="{C4E0DA45-FCA5-4346-9687-16EBB1D79F42}" presName="aSpace" presStyleCnt="0"/>
      <dgm:spPr/>
    </dgm:pt>
    <dgm:pt modelId="{491E8EB9-9482-4402-AED2-93767C63B48D}" type="pres">
      <dgm:prSet presAssocID="{1D7E0482-4C48-4A6D-B0F3-BC5A8A95FE3B}" presName="aNode" presStyleLbl="fgAcc1" presStyleIdx="2" presStyleCnt="9">
        <dgm:presLayoutVars>
          <dgm:bulletEnabled val="1"/>
        </dgm:presLayoutVars>
      </dgm:prSet>
      <dgm:spPr/>
      <dgm:t>
        <a:bodyPr/>
        <a:lstStyle/>
        <a:p>
          <a:endParaRPr lang="en-US"/>
        </a:p>
      </dgm:t>
    </dgm:pt>
    <dgm:pt modelId="{09B03AE5-D160-40FD-B5E4-C8B698CF1F4F}" type="pres">
      <dgm:prSet presAssocID="{1D7E0482-4C48-4A6D-B0F3-BC5A8A95FE3B}" presName="aSpace" presStyleCnt="0"/>
      <dgm:spPr/>
    </dgm:pt>
    <dgm:pt modelId="{9FE0BAED-038A-4D00-8014-6213B5653DDA}" type="pres">
      <dgm:prSet presAssocID="{53C56853-75AB-48E7-B11B-1336704B13CC}" presName="aNode" presStyleLbl="fgAcc1" presStyleIdx="3" presStyleCnt="9">
        <dgm:presLayoutVars>
          <dgm:bulletEnabled val="1"/>
        </dgm:presLayoutVars>
      </dgm:prSet>
      <dgm:spPr/>
      <dgm:t>
        <a:bodyPr/>
        <a:lstStyle/>
        <a:p>
          <a:endParaRPr lang="en-US"/>
        </a:p>
      </dgm:t>
    </dgm:pt>
    <dgm:pt modelId="{11947020-FF60-4564-B012-7F2C35EDC596}" type="pres">
      <dgm:prSet presAssocID="{53C56853-75AB-48E7-B11B-1336704B13CC}" presName="aSpace" presStyleCnt="0"/>
      <dgm:spPr/>
    </dgm:pt>
    <dgm:pt modelId="{4EF9858F-8D31-4006-8D2B-F0758BED5E39}" type="pres">
      <dgm:prSet presAssocID="{C2BD87FE-5DB0-4D21-98EC-89350D4860B6}" presName="aNode" presStyleLbl="fgAcc1" presStyleIdx="4" presStyleCnt="9">
        <dgm:presLayoutVars>
          <dgm:bulletEnabled val="1"/>
        </dgm:presLayoutVars>
      </dgm:prSet>
      <dgm:spPr/>
      <dgm:t>
        <a:bodyPr/>
        <a:lstStyle/>
        <a:p>
          <a:endParaRPr lang="en-US"/>
        </a:p>
      </dgm:t>
    </dgm:pt>
    <dgm:pt modelId="{7FD2C382-CB64-468B-977E-0EA1EE2A97E3}" type="pres">
      <dgm:prSet presAssocID="{C2BD87FE-5DB0-4D21-98EC-89350D4860B6}" presName="aSpace" presStyleCnt="0"/>
      <dgm:spPr/>
    </dgm:pt>
    <dgm:pt modelId="{45DB4BC7-FFF0-494F-BE43-013D14C764EA}" type="pres">
      <dgm:prSet presAssocID="{4B931E2C-BDF0-4CB5-9A4E-C5F76504E1A1}" presName="aNode" presStyleLbl="fgAcc1" presStyleIdx="5" presStyleCnt="9">
        <dgm:presLayoutVars>
          <dgm:bulletEnabled val="1"/>
        </dgm:presLayoutVars>
      </dgm:prSet>
      <dgm:spPr/>
      <dgm:t>
        <a:bodyPr/>
        <a:lstStyle/>
        <a:p>
          <a:endParaRPr lang="en-US"/>
        </a:p>
      </dgm:t>
    </dgm:pt>
    <dgm:pt modelId="{876FE2E4-E962-45C5-871E-B03F51CBD831}" type="pres">
      <dgm:prSet presAssocID="{4B931E2C-BDF0-4CB5-9A4E-C5F76504E1A1}" presName="aSpace" presStyleCnt="0"/>
      <dgm:spPr/>
    </dgm:pt>
    <dgm:pt modelId="{1F66D065-ECFA-4D92-BFBF-D71322954E71}" type="pres">
      <dgm:prSet presAssocID="{6E97FEF5-268B-4ABD-94E0-65E3DD647BB9}" presName="aNode" presStyleLbl="fgAcc1" presStyleIdx="6" presStyleCnt="9">
        <dgm:presLayoutVars>
          <dgm:bulletEnabled val="1"/>
        </dgm:presLayoutVars>
      </dgm:prSet>
      <dgm:spPr/>
      <dgm:t>
        <a:bodyPr/>
        <a:lstStyle/>
        <a:p>
          <a:endParaRPr lang="en-US"/>
        </a:p>
      </dgm:t>
    </dgm:pt>
    <dgm:pt modelId="{D060CA23-CABA-419B-890C-E71E0F3BF495}" type="pres">
      <dgm:prSet presAssocID="{6E97FEF5-268B-4ABD-94E0-65E3DD647BB9}" presName="aSpace" presStyleCnt="0"/>
      <dgm:spPr/>
    </dgm:pt>
    <dgm:pt modelId="{6193507A-10A3-4EA0-B0EC-881BB1A0ED5D}" type="pres">
      <dgm:prSet presAssocID="{800CF3B0-FA88-4A65-9A8B-A9942AAE5922}" presName="aNode" presStyleLbl="fgAcc1" presStyleIdx="7" presStyleCnt="9">
        <dgm:presLayoutVars>
          <dgm:bulletEnabled val="1"/>
        </dgm:presLayoutVars>
      </dgm:prSet>
      <dgm:spPr/>
      <dgm:t>
        <a:bodyPr/>
        <a:lstStyle/>
        <a:p>
          <a:endParaRPr lang="en-US"/>
        </a:p>
      </dgm:t>
    </dgm:pt>
    <dgm:pt modelId="{9447F85D-D611-4AFC-A842-C2A9B0E90E11}" type="pres">
      <dgm:prSet presAssocID="{800CF3B0-FA88-4A65-9A8B-A9942AAE5922}" presName="aSpace" presStyleCnt="0"/>
      <dgm:spPr/>
    </dgm:pt>
    <dgm:pt modelId="{851B3EE2-B99F-4842-BD45-49F59C58C7CE}" type="pres">
      <dgm:prSet presAssocID="{2F2FF823-6BC5-4F2E-BE26-058CA617CC1E}" presName="aNode" presStyleLbl="fgAcc1" presStyleIdx="8" presStyleCnt="9">
        <dgm:presLayoutVars>
          <dgm:bulletEnabled val="1"/>
        </dgm:presLayoutVars>
      </dgm:prSet>
      <dgm:spPr/>
      <dgm:t>
        <a:bodyPr/>
        <a:lstStyle/>
        <a:p>
          <a:endParaRPr lang="en-US"/>
        </a:p>
      </dgm:t>
    </dgm:pt>
    <dgm:pt modelId="{3BC5B411-45B9-45C5-A429-77267DEB69CD}" type="pres">
      <dgm:prSet presAssocID="{2F2FF823-6BC5-4F2E-BE26-058CA617CC1E}" presName="aSpace" presStyleCnt="0"/>
      <dgm:spPr/>
    </dgm:pt>
  </dgm:ptLst>
  <dgm:cxnLst>
    <dgm:cxn modelId="{BA58FFBA-98F0-4D9B-8421-AA464D9DA4ED}" srcId="{AA8F509D-787B-40C2-95FE-D8B7903872FF}" destId="{800CF3B0-FA88-4A65-9A8B-A9942AAE5922}" srcOrd="7" destOrd="0" parTransId="{D947F12E-9450-4E9A-8894-812791176F26}" sibTransId="{4A1079A1-E8C9-43A0-9914-79B984A6F4B7}"/>
    <dgm:cxn modelId="{E16A36F5-FECB-4C1B-8EE9-6D5CF9853B4B}" type="presOf" srcId="{6E97FEF5-268B-4ABD-94E0-65E3DD647BB9}" destId="{1F66D065-ECFA-4D92-BFBF-D71322954E71}" srcOrd="0" destOrd="0" presId="urn:microsoft.com/office/officeart/2005/8/layout/pyramid2"/>
    <dgm:cxn modelId="{5C4EB8C6-C02E-408B-8A68-2D97F9141DF2}" type="presOf" srcId="{1D7E0482-4C48-4A6D-B0F3-BC5A8A95FE3B}" destId="{491E8EB9-9482-4402-AED2-93767C63B48D}" srcOrd="0" destOrd="0" presId="urn:microsoft.com/office/officeart/2005/8/layout/pyramid2"/>
    <dgm:cxn modelId="{7901F8B5-CA04-49A5-B724-130374750236}" srcId="{AA8F509D-787B-40C2-95FE-D8B7903872FF}" destId="{1D7E0482-4C48-4A6D-B0F3-BC5A8A95FE3B}" srcOrd="2" destOrd="0" parTransId="{8303106E-2393-4279-A11E-284B1B75EC3F}" sibTransId="{2A0C28D1-FF7C-48D8-A657-4191C3ACF57D}"/>
    <dgm:cxn modelId="{F2DD7432-5095-49F9-A707-5A821F0BD1D9}" srcId="{AA8F509D-787B-40C2-95FE-D8B7903872FF}" destId="{C2BD87FE-5DB0-4D21-98EC-89350D4860B6}" srcOrd="4" destOrd="0" parTransId="{9B64FC58-C05F-48F2-A15A-73F2137880E2}" sibTransId="{1FBA8B1E-3EA4-45B6-BAC0-BD8B13672DAC}"/>
    <dgm:cxn modelId="{2A153EAF-AA4A-43E5-ABC3-0C5317F6E580}" type="presOf" srcId="{C2BD87FE-5DB0-4D21-98EC-89350D4860B6}" destId="{4EF9858F-8D31-4006-8D2B-F0758BED5E39}" srcOrd="0" destOrd="0" presId="urn:microsoft.com/office/officeart/2005/8/layout/pyramid2"/>
    <dgm:cxn modelId="{B3A9C98E-CC8E-47A6-935B-2993DED0C323}" type="presOf" srcId="{AA8F509D-787B-40C2-95FE-D8B7903872FF}" destId="{88FF9B19-BE03-458E-8485-E5221EDE06C8}" srcOrd="0" destOrd="0" presId="urn:microsoft.com/office/officeart/2005/8/layout/pyramid2"/>
    <dgm:cxn modelId="{46629E71-5DAF-48C8-86D5-7FA46003FE49}" srcId="{AA8F509D-787B-40C2-95FE-D8B7903872FF}" destId="{C4E0DA45-FCA5-4346-9687-16EBB1D79F42}" srcOrd="1" destOrd="0" parTransId="{41431DD9-D995-4CD5-8C99-4735E98AEDE2}" sibTransId="{79D010FF-0CA7-45B5-A26A-C3D9C8152129}"/>
    <dgm:cxn modelId="{BD4035DC-7379-45CC-8E70-5F5BFE6182BB}" srcId="{AA8F509D-787B-40C2-95FE-D8B7903872FF}" destId="{2F2FF823-6BC5-4F2E-BE26-058CA617CC1E}" srcOrd="8" destOrd="0" parTransId="{47909EA9-89A7-4DEA-B949-2226FAB8529E}" sibTransId="{C4647C32-7CCB-4CA9-97DA-1C131E2DF1D7}"/>
    <dgm:cxn modelId="{A69F250D-88C5-4450-B872-ACA4165174FE}" type="presOf" srcId="{4B931E2C-BDF0-4CB5-9A4E-C5F76504E1A1}" destId="{45DB4BC7-FFF0-494F-BE43-013D14C764EA}" srcOrd="0" destOrd="0" presId="urn:microsoft.com/office/officeart/2005/8/layout/pyramid2"/>
    <dgm:cxn modelId="{84DB3384-5610-4A04-AC9C-616B2A54CB38}" type="presOf" srcId="{B6C930D6-5183-4D41-985E-D77E1C04D057}" destId="{0C71F7EA-939B-4A17-85C0-9AEF2A12BB49}" srcOrd="0" destOrd="0" presId="urn:microsoft.com/office/officeart/2005/8/layout/pyramid2"/>
    <dgm:cxn modelId="{A047401D-45B9-415F-96A3-38CFCD3F7690}" srcId="{AA8F509D-787B-40C2-95FE-D8B7903872FF}" destId="{B6C930D6-5183-4D41-985E-D77E1C04D057}" srcOrd="0" destOrd="0" parTransId="{AC20C3EB-39CE-4631-A5C4-B28D2861D9D3}" sibTransId="{32217BB8-6EE5-4F0A-9817-47DC399C8227}"/>
    <dgm:cxn modelId="{09A499DD-41E8-4B8F-A53F-55C514FC2505}" type="presOf" srcId="{800CF3B0-FA88-4A65-9A8B-A9942AAE5922}" destId="{6193507A-10A3-4EA0-B0EC-881BB1A0ED5D}" srcOrd="0" destOrd="0" presId="urn:microsoft.com/office/officeart/2005/8/layout/pyramid2"/>
    <dgm:cxn modelId="{A2648A27-88B0-4185-91DE-32D1EC5EFE19}" type="presOf" srcId="{C4E0DA45-FCA5-4346-9687-16EBB1D79F42}" destId="{D9EC3984-9F07-4067-B9B5-7609F3E68273}" srcOrd="0" destOrd="0" presId="urn:microsoft.com/office/officeart/2005/8/layout/pyramid2"/>
    <dgm:cxn modelId="{FFBE4D30-4E4A-415C-94DC-7865E28EC056}" srcId="{AA8F509D-787B-40C2-95FE-D8B7903872FF}" destId="{4B931E2C-BDF0-4CB5-9A4E-C5F76504E1A1}" srcOrd="5" destOrd="0" parTransId="{4E0DC40B-5134-4650-A4E4-6A5D3434DC15}" sibTransId="{DA81BEA2-292D-4763-BBC6-AF61F76F318D}"/>
    <dgm:cxn modelId="{6B41ADCB-E078-4100-A2D4-C5BD4BFD6FFD}" type="presOf" srcId="{53C56853-75AB-48E7-B11B-1336704B13CC}" destId="{9FE0BAED-038A-4D00-8014-6213B5653DDA}" srcOrd="0" destOrd="0" presId="urn:microsoft.com/office/officeart/2005/8/layout/pyramid2"/>
    <dgm:cxn modelId="{80BF99DA-CDBD-4985-9C10-EDB0BE15A705}" srcId="{AA8F509D-787B-40C2-95FE-D8B7903872FF}" destId="{6E97FEF5-268B-4ABD-94E0-65E3DD647BB9}" srcOrd="6" destOrd="0" parTransId="{82DDE618-CADE-4A20-85EC-C329ED3A39F8}" sibTransId="{F924BC24-E41A-4C63-8AA0-0E613B284832}"/>
    <dgm:cxn modelId="{167E2933-E489-493A-889F-CA1A90242875}" type="presOf" srcId="{2F2FF823-6BC5-4F2E-BE26-058CA617CC1E}" destId="{851B3EE2-B99F-4842-BD45-49F59C58C7CE}" srcOrd="0" destOrd="0" presId="urn:microsoft.com/office/officeart/2005/8/layout/pyramid2"/>
    <dgm:cxn modelId="{03FE53CC-BC20-4775-8F47-DA1C60B70AAC}" srcId="{AA8F509D-787B-40C2-95FE-D8B7903872FF}" destId="{53C56853-75AB-48E7-B11B-1336704B13CC}" srcOrd="3" destOrd="0" parTransId="{0CA5C0B4-6DEE-4B45-A569-9DD279B2E398}" sibTransId="{3B2C8458-4902-4E99-8564-30F3414D1CE9}"/>
    <dgm:cxn modelId="{885DD6A6-6CC8-47B4-9E50-A29D761FE85F}" type="presParOf" srcId="{88FF9B19-BE03-458E-8485-E5221EDE06C8}" destId="{15919821-A1AF-473E-8785-74A04AEF1E29}" srcOrd="0" destOrd="0" presId="urn:microsoft.com/office/officeart/2005/8/layout/pyramid2"/>
    <dgm:cxn modelId="{E7573E8A-A5E6-4156-AEFF-B58EEABEAF94}" type="presParOf" srcId="{88FF9B19-BE03-458E-8485-E5221EDE06C8}" destId="{83C4E4D9-F539-49DF-A138-FBB63FCBE0F1}" srcOrd="1" destOrd="0" presId="urn:microsoft.com/office/officeart/2005/8/layout/pyramid2"/>
    <dgm:cxn modelId="{14AA35D3-A4C4-4B66-AF4A-3F92CF1FAA41}" type="presParOf" srcId="{83C4E4D9-F539-49DF-A138-FBB63FCBE0F1}" destId="{0C71F7EA-939B-4A17-85C0-9AEF2A12BB49}" srcOrd="0" destOrd="0" presId="urn:microsoft.com/office/officeart/2005/8/layout/pyramid2"/>
    <dgm:cxn modelId="{648F8C25-AB6A-4498-BA3F-7130F2F3EBF6}" type="presParOf" srcId="{83C4E4D9-F539-49DF-A138-FBB63FCBE0F1}" destId="{C9A2F19E-787D-467D-A756-F87DFC745B20}" srcOrd="1" destOrd="0" presId="urn:microsoft.com/office/officeart/2005/8/layout/pyramid2"/>
    <dgm:cxn modelId="{E3144F22-A3FE-409D-AC24-6C5F7B182192}" type="presParOf" srcId="{83C4E4D9-F539-49DF-A138-FBB63FCBE0F1}" destId="{D9EC3984-9F07-4067-B9B5-7609F3E68273}" srcOrd="2" destOrd="0" presId="urn:microsoft.com/office/officeart/2005/8/layout/pyramid2"/>
    <dgm:cxn modelId="{F3ADCBA1-1FF2-4E79-8279-E28F85BC38BC}" type="presParOf" srcId="{83C4E4D9-F539-49DF-A138-FBB63FCBE0F1}" destId="{062AAE9A-CC2A-4CC6-ABE3-B9B1B556A204}" srcOrd="3" destOrd="0" presId="urn:microsoft.com/office/officeart/2005/8/layout/pyramid2"/>
    <dgm:cxn modelId="{054C2587-F99A-4569-8CE5-066F05C76A2E}" type="presParOf" srcId="{83C4E4D9-F539-49DF-A138-FBB63FCBE0F1}" destId="{491E8EB9-9482-4402-AED2-93767C63B48D}" srcOrd="4" destOrd="0" presId="urn:microsoft.com/office/officeart/2005/8/layout/pyramid2"/>
    <dgm:cxn modelId="{D4A00794-8130-4C1A-97D2-EAD2ED7447F7}" type="presParOf" srcId="{83C4E4D9-F539-49DF-A138-FBB63FCBE0F1}" destId="{09B03AE5-D160-40FD-B5E4-C8B698CF1F4F}" srcOrd="5" destOrd="0" presId="urn:microsoft.com/office/officeart/2005/8/layout/pyramid2"/>
    <dgm:cxn modelId="{D5C5BFD5-9AEF-45C6-A92E-934ADFA8A9A5}" type="presParOf" srcId="{83C4E4D9-F539-49DF-A138-FBB63FCBE0F1}" destId="{9FE0BAED-038A-4D00-8014-6213B5653DDA}" srcOrd="6" destOrd="0" presId="urn:microsoft.com/office/officeart/2005/8/layout/pyramid2"/>
    <dgm:cxn modelId="{2AD26B42-5C57-412F-98E9-E38AAABF4798}" type="presParOf" srcId="{83C4E4D9-F539-49DF-A138-FBB63FCBE0F1}" destId="{11947020-FF60-4564-B012-7F2C35EDC596}" srcOrd="7" destOrd="0" presId="urn:microsoft.com/office/officeart/2005/8/layout/pyramid2"/>
    <dgm:cxn modelId="{EE6A2CF0-E6CF-45BF-945C-5C075E1752E7}" type="presParOf" srcId="{83C4E4D9-F539-49DF-A138-FBB63FCBE0F1}" destId="{4EF9858F-8D31-4006-8D2B-F0758BED5E39}" srcOrd="8" destOrd="0" presId="urn:microsoft.com/office/officeart/2005/8/layout/pyramid2"/>
    <dgm:cxn modelId="{D7A2246D-4E22-496E-B554-3D12616B1147}" type="presParOf" srcId="{83C4E4D9-F539-49DF-A138-FBB63FCBE0F1}" destId="{7FD2C382-CB64-468B-977E-0EA1EE2A97E3}" srcOrd="9" destOrd="0" presId="urn:microsoft.com/office/officeart/2005/8/layout/pyramid2"/>
    <dgm:cxn modelId="{B57D3EFB-393F-40AD-9F7E-C6F62797D620}" type="presParOf" srcId="{83C4E4D9-F539-49DF-A138-FBB63FCBE0F1}" destId="{45DB4BC7-FFF0-494F-BE43-013D14C764EA}" srcOrd="10" destOrd="0" presId="urn:microsoft.com/office/officeart/2005/8/layout/pyramid2"/>
    <dgm:cxn modelId="{6D1037E0-196F-44D9-8B76-F9F0DC72338A}" type="presParOf" srcId="{83C4E4D9-F539-49DF-A138-FBB63FCBE0F1}" destId="{876FE2E4-E962-45C5-871E-B03F51CBD831}" srcOrd="11" destOrd="0" presId="urn:microsoft.com/office/officeart/2005/8/layout/pyramid2"/>
    <dgm:cxn modelId="{042199C8-281C-47D7-A579-EED1D6911B37}" type="presParOf" srcId="{83C4E4D9-F539-49DF-A138-FBB63FCBE0F1}" destId="{1F66D065-ECFA-4D92-BFBF-D71322954E71}" srcOrd="12" destOrd="0" presId="urn:microsoft.com/office/officeart/2005/8/layout/pyramid2"/>
    <dgm:cxn modelId="{A58ECB53-EB3F-4452-BC06-555A238766B2}" type="presParOf" srcId="{83C4E4D9-F539-49DF-A138-FBB63FCBE0F1}" destId="{D060CA23-CABA-419B-890C-E71E0F3BF495}" srcOrd="13" destOrd="0" presId="urn:microsoft.com/office/officeart/2005/8/layout/pyramid2"/>
    <dgm:cxn modelId="{F859995A-A241-47A1-A731-A3B01C406DFD}" type="presParOf" srcId="{83C4E4D9-F539-49DF-A138-FBB63FCBE0F1}" destId="{6193507A-10A3-4EA0-B0EC-881BB1A0ED5D}" srcOrd="14" destOrd="0" presId="urn:microsoft.com/office/officeart/2005/8/layout/pyramid2"/>
    <dgm:cxn modelId="{2F238E81-DE96-4E4C-B412-E69B648A06CB}" type="presParOf" srcId="{83C4E4D9-F539-49DF-A138-FBB63FCBE0F1}" destId="{9447F85D-D611-4AFC-A842-C2A9B0E90E11}" srcOrd="15" destOrd="0" presId="urn:microsoft.com/office/officeart/2005/8/layout/pyramid2"/>
    <dgm:cxn modelId="{C5D8E6D6-7274-4740-ADD1-627F7558F37F}" type="presParOf" srcId="{83C4E4D9-F539-49DF-A138-FBB63FCBE0F1}" destId="{851B3EE2-B99F-4842-BD45-49F59C58C7CE}" srcOrd="16" destOrd="0" presId="urn:microsoft.com/office/officeart/2005/8/layout/pyramid2"/>
    <dgm:cxn modelId="{62949F7F-1BBC-42FD-9CA5-296F5B472618}" type="presParOf" srcId="{83C4E4D9-F539-49DF-A138-FBB63FCBE0F1}" destId="{3BC5B411-45B9-45C5-A429-77267DEB69CD}" srcOrd="17"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919821-A1AF-473E-8785-74A04AEF1E29}">
      <dsp:nvSpPr>
        <dsp:cNvPr id="0" name=""/>
        <dsp:cNvSpPr/>
      </dsp:nvSpPr>
      <dsp:spPr>
        <a:xfrm>
          <a:off x="1943099" y="0"/>
          <a:ext cx="6096000" cy="6096000"/>
        </a:xfrm>
        <a:prstGeom prst="triangle">
          <a:avLst/>
        </a:prstGeom>
        <a:solidFill>
          <a:schemeClr val="accent1">
            <a:shade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C71F7EA-939B-4A17-85C0-9AEF2A12BB49}">
      <dsp:nvSpPr>
        <dsp:cNvPr id="0" name=""/>
        <dsp:cNvSpPr/>
      </dsp:nvSpPr>
      <dsp:spPr>
        <a:xfrm>
          <a:off x="4991099" y="609860"/>
          <a:ext cx="3962400" cy="481607"/>
        </a:xfrm>
        <a:prstGeom prst="roundRect">
          <a:avLst/>
        </a:prstGeom>
        <a:solidFill>
          <a:schemeClr val="lt1">
            <a:alpha val="90000"/>
            <a:hueOff val="0"/>
            <a:satOff val="0"/>
            <a:lumOff val="0"/>
            <a:alphaOff val="0"/>
          </a:schemeClr>
        </a:solidFill>
        <a:ln w="19050" cap="rnd" cmpd="sng" algn="ctr">
          <a:solidFill>
            <a:schemeClr val="accent1">
              <a:shade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US" sz="1200" b="1" i="1" kern="1200" smtClean="0"/>
            <a:t>collect the employee data from edunet dashboard</a:t>
          </a:r>
          <a:endParaRPr lang="en-IN" sz="1200" kern="1200"/>
        </a:p>
      </dsp:txBody>
      <dsp:txXfrm>
        <a:off x="5014609" y="633370"/>
        <a:ext cx="3915380" cy="434587"/>
      </dsp:txXfrm>
    </dsp:sp>
    <dsp:sp modelId="{D9EC3984-9F07-4067-B9B5-7609F3E68273}">
      <dsp:nvSpPr>
        <dsp:cNvPr id="0" name=""/>
        <dsp:cNvSpPr/>
      </dsp:nvSpPr>
      <dsp:spPr>
        <a:xfrm>
          <a:off x="4991099" y="1151669"/>
          <a:ext cx="3962400" cy="481607"/>
        </a:xfrm>
        <a:prstGeom prst="roundRect">
          <a:avLst/>
        </a:prstGeom>
        <a:solidFill>
          <a:schemeClr val="lt1">
            <a:alpha val="90000"/>
            <a:hueOff val="0"/>
            <a:satOff val="0"/>
            <a:lumOff val="0"/>
            <a:alphaOff val="0"/>
          </a:schemeClr>
        </a:solidFill>
        <a:ln w="19050" cap="rnd" cmpd="sng" algn="ctr">
          <a:solidFill>
            <a:schemeClr val="accent1">
              <a:shade val="50000"/>
              <a:hueOff val="0"/>
              <a:satOff val="0"/>
              <a:lumOff val="993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US" sz="1200" b="1" i="1" kern="1200" smtClean="0"/>
            <a:t>Clean the data set by using conditional formatting </a:t>
          </a:r>
          <a:endParaRPr lang="en-IN" sz="1200" kern="1200"/>
        </a:p>
      </dsp:txBody>
      <dsp:txXfrm>
        <a:off x="5014609" y="1175179"/>
        <a:ext cx="3915380" cy="434587"/>
      </dsp:txXfrm>
    </dsp:sp>
    <dsp:sp modelId="{491E8EB9-9482-4402-AED2-93767C63B48D}">
      <dsp:nvSpPr>
        <dsp:cNvPr id="0" name=""/>
        <dsp:cNvSpPr/>
      </dsp:nvSpPr>
      <dsp:spPr>
        <a:xfrm>
          <a:off x="4991099" y="1693478"/>
          <a:ext cx="3962400" cy="481607"/>
        </a:xfrm>
        <a:prstGeom prst="roundRect">
          <a:avLst/>
        </a:prstGeom>
        <a:solidFill>
          <a:schemeClr val="lt1">
            <a:alpha val="90000"/>
            <a:hueOff val="0"/>
            <a:satOff val="0"/>
            <a:lumOff val="0"/>
            <a:alphaOff val="0"/>
          </a:schemeClr>
        </a:solidFill>
        <a:ln w="19050" cap="rnd" cmpd="sng" algn="ctr">
          <a:solidFill>
            <a:schemeClr val="accent1">
              <a:shade val="50000"/>
              <a:hueOff val="0"/>
              <a:satOff val="0"/>
              <a:lumOff val="1987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US" sz="1200" b="1" i="1" kern="1200" smtClean="0"/>
            <a:t>Filter the data by removing the blank spaces </a:t>
          </a:r>
          <a:endParaRPr lang="en-IN" sz="1200" kern="1200"/>
        </a:p>
      </dsp:txBody>
      <dsp:txXfrm>
        <a:off x="5014609" y="1716988"/>
        <a:ext cx="3915380" cy="434587"/>
      </dsp:txXfrm>
    </dsp:sp>
    <dsp:sp modelId="{9FE0BAED-038A-4D00-8014-6213B5653DDA}">
      <dsp:nvSpPr>
        <dsp:cNvPr id="0" name=""/>
        <dsp:cNvSpPr/>
      </dsp:nvSpPr>
      <dsp:spPr>
        <a:xfrm>
          <a:off x="4991099" y="2235286"/>
          <a:ext cx="3962400" cy="481607"/>
        </a:xfrm>
        <a:prstGeom prst="roundRect">
          <a:avLst/>
        </a:prstGeom>
        <a:solidFill>
          <a:schemeClr val="lt1">
            <a:alpha val="90000"/>
            <a:hueOff val="0"/>
            <a:satOff val="0"/>
            <a:lumOff val="0"/>
            <a:alphaOff val="0"/>
          </a:schemeClr>
        </a:solidFill>
        <a:ln w="19050" cap="rnd" cmpd="sng" algn="ctr">
          <a:solidFill>
            <a:schemeClr val="accent1">
              <a:shade val="50000"/>
              <a:hueOff val="0"/>
              <a:satOff val="0"/>
              <a:lumOff val="2981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US" sz="1200" b="1" i="1" kern="1200" smtClean="0"/>
            <a:t>Select the required fields like (gender,department,salary) are selected here</a:t>
          </a:r>
          <a:endParaRPr lang="en-IN" sz="1200" kern="1200"/>
        </a:p>
      </dsp:txBody>
      <dsp:txXfrm>
        <a:off x="5014609" y="2258796"/>
        <a:ext cx="3915380" cy="434587"/>
      </dsp:txXfrm>
    </dsp:sp>
    <dsp:sp modelId="{4EF9858F-8D31-4006-8D2B-F0758BED5E39}">
      <dsp:nvSpPr>
        <dsp:cNvPr id="0" name=""/>
        <dsp:cNvSpPr/>
      </dsp:nvSpPr>
      <dsp:spPr>
        <a:xfrm>
          <a:off x="4991099" y="2777095"/>
          <a:ext cx="3962400" cy="481607"/>
        </a:xfrm>
        <a:prstGeom prst="roundRect">
          <a:avLst/>
        </a:prstGeom>
        <a:solidFill>
          <a:schemeClr val="lt1">
            <a:alpha val="90000"/>
            <a:hueOff val="0"/>
            <a:satOff val="0"/>
            <a:lumOff val="0"/>
            <a:alphaOff val="0"/>
          </a:schemeClr>
        </a:solidFill>
        <a:ln w="19050" cap="rnd" cmpd="sng" algn="ctr">
          <a:solidFill>
            <a:schemeClr val="accent1">
              <a:shade val="50000"/>
              <a:hueOff val="0"/>
              <a:satOff val="0"/>
              <a:lumOff val="3975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US" sz="1200" b="1" i="1" kern="1200" smtClean="0"/>
            <a:t>Now we have to convert the selected data into pivot table</a:t>
          </a:r>
          <a:endParaRPr lang="en-IN" sz="1200" kern="1200"/>
        </a:p>
      </dsp:txBody>
      <dsp:txXfrm>
        <a:off x="5014609" y="2800605"/>
        <a:ext cx="3915380" cy="434587"/>
      </dsp:txXfrm>
    </dsp:sp>
    <dsp:sp modelId="{45DB4BC7-FFF0-494F-BE43-013D14C764EA}">
      <dsp:nvSpPr>
        <dsp:cNvPr id="0" name=""/>
        <dsp:cNvSpPr/>
      </dsp:nvSpPr>
      <dsp:spPr>
        <a:xfrm>
          <a:off x="4991099" y="3318904"/>
          <a:ext cx="3962400" cy="481607"/>
        </a:xfrm>
        <a:prstGeom prst="roundRect">
          <a:avLst/>
        </a:prstGeom>
        <a:solidFill>
          <a:schemeClr val="lt1">
            <a:alpha val="90000"/>
            <a:hueOff val="0"/>
            <a:satOff val="0"/>
            <a:lumOff val="0"/>
            <a:alphaOff val="0"/>
          </a:schemeClr>
        </a:solidFill>
        <a:ln w="19050" cap="rnd" cmpd="sng" algn="ctr">
          <a:solidFill>
            <a:schemeClr val="accent1">
              <a:shade val="50000"/>
              <a:hueOff val="0"/>
              <a:satOff val="0"/>
              <a:lumOff val="3975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US" sz="1200" b="1" i="1" kern="1200" smtClean="0"/>
            <a:t>After that we have to arrange the data in rows and coloums and filter and sums </a:t>
          </a:r>
          <a:endParaRPr lang="en-IN" sz="1200" kern="1200"/>
        </a:p>
      </dsp:txBody>
      <dsp:txXfrm>
        <a:off x="5014609" y="3342414"/>
        <a:ext cx="3915380" cy="434587"/>
      </dsp:txXfrm>
    </dsp:sp>
    <dsp:sp modelId="{1F66D065-ECFA-4D92-BFBF-D71322954E71}">
      <dsp:nvSpPr>
        <dsp:cNvPr id="0" name=""/>
        <dsp:cNvSpPr/>
      </dsp:nvSpPr>
      <dsp:spPr>
        <a:xfrm>
          <a:off x="4991099" y="3860713"/>
          <a:ext cx="3962400" cy="481607"/>
        </a:xfrm>
        <a:prstGeom prst="roundRect">
          <a:avLst/>
        </a:prstGeom>
        <a:solidFill>
          <a:schemeClr val="lt1">
            <a:alpha val="90000"/>
            <a:hueOff val="0"/>
            <a:satOff val="0"/>
            <a:lumOff val="0"/>
            <a:alphaOff val="0"/>
          </a:schemeClr>
        </a:solidFill>
        <a:ln w="19050" cap="rnd" cmpd="sng" algn="ctr">
          <a:solidFill>
            <a:schemeClr val="accent1">
              <a:shade val="50000"/>
              <a:hueOff val="0"/>
              <a:satOff val="0"/>
              <a:lumOff val="2981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US" sz="1200" b="1" i="1" kern="1200" smtClean="0"/>
            <a:t>Now we have to go to insert and choose a bar chart to represent the data </a:t>
          </a:r>
          <a:endParaRPr lang="en-IN" sz="1200" kern="1200"/>
        </a:p>
      </dsp:txBody>
      <dsp:txXfrm>
        <a:off x="5014609" y="3884223"/>
        <a:ext cx="3915380" cy="434587"/>
      </dsp:txXfrm>
    </dsp:sp>
    <dsp:sp modelId="{6193507A-10A3-4EA0-B0EC-881BB1A0ED5D}">
      <dsp:nvSpPr>
        <dsp:cNvPr id="0" name=""/>
        <dsp:cNvSpPr/>
      </dsp:nvSpPr>
      <dsp:spPr>
        <a:xfrm>
          <a:off x="4991099" y="4402521"/>
          <a:ext cx="3962400" cy="481607"/>
        </a:xfrm>
        <a:prstGeom prst="roundRect">
          <a:avLst/>
        </a:prstGeom>
        <a:solidFill>
          <a:schemeClr val="lt1">
            <a:alpha val="90000"/>
            <a:hueOff val="0"/>
            <a:satOff val="0"/>
            <a:lumOff val="0"/>
            <a:alphaOff val="0"/>
          </a:schemeClr>
        </a:solidFill>
        <a:ln w="19050" cap="rnd" cmpd="sng" algn="ctr">
          <a:solidFill>
            <a:schemeClr val="accent1">
              <a:shade val="50000"/>
              <a:hueOff val="0"/>
              <a:satOff val="0"/>
              <a:lumOff val="1987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US" sz="1200" b="1" i="1" kern="1200" smtClean="0"/>
            <a:t>After choosing bar graph we can be able to represent our data visually</a:t>
          </a:r>
          <a:endParaRPr lang="en-IN" sz="1200" kern="1200"/>
        </a:p>
      </dsp:txBody>
      <dsp:txXfrm>
        <a:off x="5014609" y="4426031"/>
        <a:ext cx="3915380" cy="434587"/>
      </dsp:txXfrm>
    </dsp:sp>
    <dsp:sp modelId="{851B3EE2-B99F-4842-BD45-49F59C58C7CE}">
      <dsp:nvSpPr>
        <dsp:cNvPr id="0" name=""/>
        <dsp:cNvSpPr/>
      </dsp:nvSpPr>
      <dsp:spPr>
        <a:xfrm>
          <a:off x="4991099" y="4944330"/>
          <a:ext cx="3962400" cy="481607"/>
        </a:xfrm>
        <a:prstGeom prst="roundRect">
          <a:avLst/>
        </a:prstGeom>
        <a:solidFill>
          <a:schemeClr val="lt1">
            <a:alpha val="90000"/>
            <a:hueOff val="0"/>
            <a:satOff val="0"/>
            <a:lumOff val="0"/>
            <a:alphaOff val="0"/>
          </a:schemeClr>
        </a:solidFill>
        <a:ln w="19050" cap="rnd" cmpd="sng" algn="ctr">
          <a:solidFill>
            <a:schemeClr val="accent1">
              <a:shade val="50000"/>
              <a:hueOff val="0"/>
              <a:satOff val="0"/>
              <a:lumOff val="993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US" sz="1200" b="1" i="1" kern="1200" smtClean="0"/>
            <a:t>Last data visualization where the graph will be presented </a:t>
          </a:r>
          <a:endParaRPr lang="en-IN" sz="1200" kern="1200"/>
        </a:p>
      </dsp:txBody>
      <dsp:txXfrm>
        <a:off x="5014609" y="4967840"/>
        <a:ext cx="3915380" cy="434587"/>
      </dsp:txXfrm>
    </dsp:sp>
  </dsp:spTree>
</dsp:drawing>
</file>

<file path=ppt/diagrams/layout1.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03-09-2024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9/3/2024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872521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9/3/2024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1973048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9/3/2024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2862813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9/3/2024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1337899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9/3/2024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8253340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9/3/2024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9639455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9/3/2024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0872873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9/3/2024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200070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9/3/2024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9131598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9/3/2024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962159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9/3/2024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6235271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9/3/2024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8868190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9/3/2024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4739290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9/3/2024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925850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9/3/2024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7619664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9/3/2024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9108319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6399212" y="5883275"/>
            <a:ext cx="914400" cy="365125"/>
          </a:xfrm>
        </p:spPr>
        <p:txBody>
          <a:bodyPr/>
          <a:lstStyle/>
          <a:p>
            <a:fld id="{1D8BD707-D9CF-40AE-B4C6-C98DA3205C09}" type="datetimeFigureOut">
              <a:rPr lang="en-US" smtClean="0"/>
              <a:t>9/3/2024</a:t>
            </a:fld>
            <a:endParaRPr lang="en-US"/>
          </a:p>
        </p:txBody>
      </p:sp>
      <p:sp>
        <p:nvSpPr>
          <p:cNvPr id="6" name="Footer Placeholder 5"/>
          <p:cNvSpPr>
            <a:spLocks noGrp="1"/>
          </p:cNvSpPr>
          <p:nvPr>
            <p:ph type="ftr" sz="quarter" idx="11"/>
          </p:nvPr>
        </p:nvSpPr>
        <p:spPr>
          <a:xfrm>
            <a:off x="1141412" y="5883275"/>
            <a:ext cx="5105400" cy="365125"/>
          </a:xfrm>
        </p:spPr>
        <p:txBody>
          <a:bodyPr/>
          <a:lstStyle/>
          <a:p>
            <a:endParaRPr lang="en-IN"/>
          </a:p>
        </p:txBody>
      </p:sp>
      <p:sp>
        <p:nvSpPr>
          <p:cNvPr id="7" name="Slide Number Placeholder 6"/>
          <p:cNvSpPr>
            <a:spLocks noGrp="1"/>
          </p:cNvSpPr>
          <p:nvPr>
            <p:ph type="sldNum" sz="quarter" idx="12"/>
          </p:nvPr>
        </p:nvSpPr>
        <p:spPr>
          <a:xfrm>
            <a:off x="10742612" y="5883275"/>
            <a:ext cx="322567"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828011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1D8BD707-D9CF-40AE-B4C6-C98DA3205C09}" type="datetimeFigureOut">
              <a:rPr lang="en-US" smtClean="0"/>
              <a:t>9/3/2024</a:t>
            </a:fld>
            <a:endParaRPr lang="en-US"/>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IN"/>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052425555"/>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371600" y="315115"/>
            <a:ext cx="9982200" cy="2971326"/>
          </a:xfrm>
          <a:prstGeom prst="rect">
            <a:avLst/>
          </a:prstGeom>
        </p:spPr>
        <p:txBody>
          <a:bodyPr vert="horz" wrap="square" lIns="0" tIns="16510" rIns="0" bIns="0" rtlCol="0">
            <a:spAutoFit/>
          </a:bodyPr>
          <a:lstStyle/>
          <a:p>
            <a:pPr marL="3213735">
              <a:spcBef>
                <a:spcPts val="130"/>
              </a:spcBef>
            </a:pPr>
            <a:r>
              <a:rPr lang="en-US" b="1" dirty="0">
                <a:solidFill>
                  <a:schemeClr val="tx1"/>
                </a:solidFill>
                <a:effectLst>
                  <a:glow rad="38100">
                    <a:schemeClr val="bg1">
                      <a:lumMod val="65000"/>
                      <a:lumOff val="35000"/>
                      <a:alpha val="50000"/>
                    </a:schemeClr>
                  </a:glow>
                </a:effectLst>
                <a:latin typeface="Times New Roman" panose="02020603050405020304" pitchFamily="18" charset="0"/>
                <a:cs typeface="Times New Roman" panose="02020603050405020304" pitchFamily="18" charset="0"/>
              </a:rPr>
              <a:t>Employee Data Analysis using Excel</a:t>
            </a:r>
            <a:r>
              <a:rPr lang="en-US" b="1" dirty="0">
                <a:solidFill>
                  <a:schemeClr val="tx1"/>
                </a:solidFill>
                <a:effectLst/>
                <a:latin typeface="Times New Roman" panose="02020603050405020304" pitchFamily="18" charset="0"/>
                <a:cs typeface="Times New Roman" panose="02020603050405020304" pitchFamily="18" charset="0"/>
              </a:rPr>
              <a:t> </a:t>
            </a:r>
            <a:r>
              <a:rPr lang="en-US" b="1" dirty="0">
                <a:solidFill>
                  <a:schemeClr val="tx1"/>
                </a:solidFill>
                <a:effectLst/>
                <a:latin typeface="Roboto" panose="020F0502020204030204" pitchFamily="2" charset="0"/>
              </a:rPr>
              <a:t/>
            </a:r>
            <a:br>
              <a:rPr lang="en-US" b="1" dirty="0">
                <a:solidFill>
                  <a:schemeClr val="tx1"/>
                </a:solidFill>
                <a:effectLst/>
                <a:latin typeface="Roboto" panose="020F0502020204030204" pitchFamily="2" charset="0"/>
              </a:rPr>
            </a:br>
            <a:endParaRPr spc="15" dirty="0">
              <a:solidFill>
                <a:schemeClr val="tx1"/>
              </a:solidFill>
              <a:effectLst/>
            </a:endParaRPr>
          </a:p>
        </p:txBody>
      </p:sp>
      <p:sp>
        <p:nvSpPr>
          <p:cNvPr id="11" name="object 11"/>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a:t>
            </a:r>
            <a:r>
              <a:rPr lang="en-US" sz="2400" dirty="0" smtClean="0"/>
              <a:t>: VELUKKANNAN A M </a:t>
            </a:r>
            <a:r>
              <a:rPr lang="en-US" sz="2400" dirty="0" err="1" smtClean="0"/>
              <a:t>M</a:t>
            </a:r>
            <a:r>
              <a:rPr lang="en-US" sz="2400" dirty="0" smtClean="0"/>
              <a:t> </a:t>
            </a:r>
            <a:endParaRPr lang="en-US" sz="2400" dirty="0"/>
          </a:p>
          <a:p>
            <a:r>
              <a:rPr lang="en-US" sz="2400" dirty="0"/>
              <a:t>REGISTER NO</a:t>
            </a:r>
            <a:r>
              <a:rPr lang="en-US" sz="2400" dirty="0" smtClean="0"/>
              <a:t>: 312201217</a:t>
            </a:r>
            <a:endParaRPr lang="en-US" sz="2400" dirty="0"/>
          </a:p>
          <a:p>
            <a:r>
              <a:rPr lang="en-US" sz="2400" dirty="0"/>
              <a:t>DEPARTMENT</a:t>
            </a:r>
            <a:r>
              <a:rPr lang="en-US" sz="2400" dirty="0" smtClean="0"/>
              <a:t>: B.COM BANK MANAGEMENT</a:t>
            </a:r>
            <a:endParaRPr lang="en-US" sz="2400" dirty="0"/>
          </a:p>
          <a:p>
            <a:r>
              <a:rPr lang="en-US" sz="2400" dirty="0" smtClean="0"/>
              <a:t>COLLEGE: DRBCCC HINDU COLLEGE</a:t>
            </a:r>
            <a:endParaRPr lang="en-US" sz="2400" dirty="0"/>
          </a:p>
          <a:p>
            <a:r>
              <a:rPr lang="en-US" sz="2400" dirty="0"/>
              <a:t>           </a:t>
            </a:r>
            <a:endParaRPr lang="en-IN" sz="2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381000" y="1676400"/>
            <a:ext cx="11201400" cy="3987630"/>
          </a:xfrm>
          <a:prstGeom prst="rect">
            <a:avLst/>
          </a:prstGeom>
        </p:spPr>
        <p:txBody>
          <a:bodyPr vert="horz" wrap="square" lIns="0" tIns="6985" rIns="0" bIns="0" rtlCol="0">
            <a:spAutoFit/>
          </a:bodyPr>
          <a:lstStyle/>
          <a:p>
            <a:pPr marL="552450" indent="-514350">
              <a:lnSpc>
                <a:spcPct val="100000"/>
              </a:lnSpc>
              <a:spcBef>
                <a:spcPts val="55"/>
              </a:spcBef>
              <a:buFont typeface="+mj-lt"/>
              <a:buAutoNum type="arabicPeriod"/>
            </a:pPr>
            <a:r>
              <a:rPr lang="en-US" sz="2800" b="1" i="1" dirty="0" smtClean="0">
                <a:cs typeface="Trebuchet MS"/>
              </a:rPr>
              <a:t>Data collection </a:t>
            </a:r>
          </a:p>
          <a:p>
            <a:pPr marL="552450" indent="-514350">
              <a:lnSpc>
                <a:spcPct val="100000"/>
              </a:lnSpc>
              <a:spcBef>
                <a:spcPts val="55"/>
              </a:spcBef>
              <a:buFont typeface="+mj-lt"/>
              <a:buAutoNum type="arabicPeriod"/>
            </a:pPr>
            <a:r>
              <a:rPr lang="en-US" sz="2800" b="1" i="1" dirty="0" smtClean="0">
                <a:cs typeface="Trebuchet MS"/>
              </a:rPr>
              <a:t>Data cleaning</a:t>
            </a:r>
          </a:p>
          <a:p>
            <a:pPr marL="552450" indent="-514350">
              <a:lnSpc>
                <a:spcPct val="100000"/>
              </a:lnSpc>
              <a:spcBef>
                <a:spcPts val="55"/>
              </a:spcBef>
              <a:buFont typeface="+mj-lt"/>
              <a:buAutoNum type="arabicPeriod"/>
            </a:pPr>
            <a:r>
              <a:rPr lang="en-US" sz="2800" b="1" i="1" dirty="0" smtClean="0">
                <a:cs typeface="Trebuchet MS"/>
              </a:rPr>
              <a:t>Filtering of data </a:t>
            </a:r>
          </a:p>
          <a:p>
            <a:pPr marL="552450" indent="-514350">
              <a:lnSpc>
                <a:spcPct val="100000"/>
              </a:lnSpc>
              <a:spcBef>
                <a:spcPts val="55"/>
              </a:spcBef>
              <a:buFont typeface="+mj-lt"/>
              <a:buAutoNum type="arabicPeriod"/>
            </a:pPr>
            <a:r>
              <a:rPr lang="en-US" sz="2800" b="1" i="1" dirty="0" smtClean="0">
                <a:cs typeface="Trebuchet MS"/>
              </a:rPr>
              <a:t>Selecting the required fields </a:t>
            </a:r>
          </a:p>
          <a:p>
            <a:pPr marL="552450" indent="-514350">
              <a:lnSpc>
                <a:spcPct val="100000"/>
              </a:lnSpc>
              <a:spcBef>
                <a:spcPts val="55"/>
              </a:spcBef>
              <a:buFont typeface="+mj-lt"/>
              <a:buAutoNum type="arabicPeriod"/>
            </a:pPr>
            <a:r>
              <a:rPr lang="en-US" sz="2800" b="1" i="1" dirty="0" smtClean="0">
                <a:cs typeface="Trebuchet MS"/>
              </a:rPr>
              <a:t>Converting them into a pivot table</a:t>
            </a:r>
          </a:p>
          <a:p>
            <a:pPr marL="552450" indent="-514350">
              <a:lnSpc>
                <a:spcPct val="100000"/>
              </a:lnSpc>
              <a:spcBef>
                <a:spcPts val="55"/>
              </a:spcBef>
              <a:buFont typeface="+mj-lt"/>
              <a:buAutoNum type="arabicPeriod"/>
            </a:pPr>
            <a:r>
              <a:rPr lang="en-US" sz="2800" b="1" i="1" dirty="0" err="1" smtClean="0">
                <a:cs typeface="Trebuchet MS"/>
              </a:rPr>
              <a:t>Summarising</a:t>
            </a:r>
            <a:r>
              <a:rPr lang="en-US" sz="2800" b="1" i="1" dirty="0" smtClean="0">
                <a:cs typeface="Trebuchet MS"/>
              </a:rPr>
              <a:t> the data </a:t>
            </a:r>
          </a:p>
          <a:p>
            <a:pPr marL="552450" indent="-514350">
              <a:lnSpc>
                <a:spcPct val="100000"/>
              </a:lnSpc>
              <a:spcBef>
                <a:spcPts val="55"/>
              </a:spcBef>
              <a:buFont typeface="+mj-lt"/>
              <a:buAutoNum type="arabicPeriod"/>
            </a:pPr>
            <a:r>
              <a:rPr lang="en-US" sz="2800" b="1" i="1" dirty="0" smtClean="0">
                <a:cs typeface="Trebuchet MS"/>
              </a:rPr>
              <a:t>Getting the results from the data after arrangement </a:t>
            </a:r>
          </a:p>
          <a:p>
            <a:pPr marL="552450" indent="-514350">
              <a:lnSpc>
                <a:spcPct val="100000"/>
              </a:lnSpc>
              <a:spcBef>
                <a:spcPts val="55"/>
              </a:spcBef>
              <a:buFont typeface="+mj-lt"/>
              <a:buAutoNum type="arabicPeriod"/>
            </a:pPr>
            <a:r>
              <a:rPr lang="en-US" sz="2800" b="1" i="1" dirty="0" smtClean="0">
                <a:cs typeface="Trebuchet MS"/>
              </a:rPr>
              <a:t>Getting the bar graph </a:t>
            </a:r>
          </a:p>
          <a:p>
            <a:pPr marL="552450" indent="-514350">
              <a:lnSpc>
                <a:spcPct val="100000"/>
              </a:lnSpc>
              <a:spcBef>
                <a:spcPts val="55"/>
              </a:spcBef>
              <a:buFont typeface="+mj-lt"/>
              <a:buAutoNum type="arabicPeriod"/>
            </a:pPr>
            <a:r>
              <a:rPr lang="en-US" sz="2800" b="1" i="1" dirty="0" smtClean="0">
                <a:cs typeface="Trebuchet MS"/>
              </a:rPr>
              <a:t>Doing the data visualization </a:t>
            </a:r>
            <a:endParaRPr sz="2800" b="1" i="1" dirty="0">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840452246"/>
              </p:ext>
            </p:extLst>
          </p:nvPr>
        </p:nvGraphicFramePr>
        <p:xfrm>
          <a:off x="762000" y="381000"/>
          <a:ext cx="10896600" cy="6096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288007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043855" y="56673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962893" y="38544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1301030" y="644755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pic>
        <p:nvPicPr>
          <p:cNvPr id="8" name="Picture 7"/>
          <p:cNvPicPr>
            <a:picLocks noChangeAspect="1"/>
          </p:cNvPicPr>
          <p:nvPr/>
        </p:nvPicPr>
        <p:blipFill>
          <a:blip r:embed="rId3"/>
          <a:stretch>
            <a:fillRect/>
          </a:stretch>
        </p:blipFill>
        <p:spPr>
          <a:xfrm>
            <a:off x="1743075" y="1447800"/>
            <a:ext cx="7934325" cy="4676775"/>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1141413" y="228600"/>
            <a:ext cx="9905998" cy="6400800"/>
          </a:xfrm>
        </p:spPr>
        <p:txBody>
          <a:bodyPr/>
          <a:lstStyle/>
          <a:p>
            <a:pPr algn="ctr"/>
            <a:r>
              <a:rPr lang="en-US" dirty="0" smtClean="0">
                <a:latin typeface="Times New Roman" panose="02020603050405020304" pitchFamily="18" charset="0"/>
                <a:cs typeface="Times New Roman" panose="02020603050405020304" pitchFamily="18" charset="0"/>
              </a:rPr>
              <a:t>Conclusion</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r>
              <a:rPr lang="en-US" b="1" i="1" dirty="0" smtClean="0">
                <a:latin typeface="+mn-lt"/>
                <a:cs typeface="Times New Roman" panose="02020603050405020304" pitchFamily="18" charset="0"/>
              </a:rPr>
              <a:t>by this data analysis we can be able to find the salaries received by the employees department wise and we can also be able to see the salary received by the males and females of the company separately in each department so that the company can analyze the pay of employees In the company </a:t>
            </a:r>
            <a:endParaRPr lang="en-IN" b="1" i="1" dirty="0">
              <a:latin typeface="+mn-lt"/>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PROJECT TITLE </a:t>
            </a:r>
            <a:br>
              <a:rPr lang="en-US" dirty="0" smtClean="0"/>
            </a:br>
            <a:r>
              <a:rPr lang="en-US" dirty="0"/>
              <a:t/>
            </a:r>
            <a:br>
              <a:rPr lang="en-US" dirty="0"/>
            </a:br>
            <a:r>
              <a:rPr lang="en-US" dirty="0" smtClean="0"/>
              <a:t>EMPLOYEE PAY ANALYSIS USING EXECEL</a:t>
            </a:r>
            <a:endParaRPr lang="en-IN" dirty="0"/>
          </a:p>
        </p:txBody>
      </p:sp>
    </p:spTree>
    <p:extLst>
      <p:ext uri="{BB962C8B-B14F-4D97-AF65-F5344CB8AC3E}">
        <p14:creationId xmlns:p14="http://schemas.microsoft.com/office/powerpoint/2010/main" val="10831716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152400"/>
            <a:ext cx="9905998" cy="1905000"/>
          </a:xfrm>
        </p:spPr>
        <p:txBody>
          <a:bodyPr/>
          <a:lstStyle/>
          <a:p>
            <a:r>
              <a:rPr lang="en-US" dirty="0" smtClean="0"/>
              <a:t>AGENDA</a:t>
            </a:r>
            <a:endParaRPr lang="en-IN" dirty="0"/>
          </a:p>
        </p:txBody>
      </p:sp>
      <p:pic>
        <p:nvPicPr>
          <p:cNvPr id="5" name="Content Placeholder 4"/>
          <p:cNvPicPr>
            <a:picLocks noGrp="1" noChangeAspect="1"/>
          </p:cNvPicPr>
          <p:nvPr>
            <p:ph sz="half" idx="1"/>
          </p:nvPr>
        </p:nvPicPr>
        <p:blipFill>
          <a:blip r:embed="rId2"/>
          <a:stretch>
            <a:fillRect/>
          </a:stretch>
        </p:blipFill>
        <p:spPr>
          <a:xfrm>
            <a:off x="228600" y="3581400"/>
            <a:ext cx="4724400" cy="3005588"/>
          </a:xfrm>
          <a:prstGeom prst="rect">
            <a:avLst/>
          </a:prstGeom>
        </p:spPr>
      </p:pic>
      <p:sp>
        <p:nvSpPr>
          <p:cNvPr id="4" name="Content Placeholder 3"/>
          <p:cNvSpPr>
            <a:spLocks noGrp="1"/>
          </p:cNvSpPr>
          <p:nvPr>
            <p:ph sz="half" idx="2"/>
          </p:nvPr>
        </p:nvSpPr>
        <p:spPr>
          <a:xfrm>
            <a:off x="2514600" y="1447800"/>
            <a:ext cx="8532812" cy="4343400"/>
          </a:xfrm>
        </p:spPr>
        <p:txBody>
          <a:bodyPr>
            <a:normAutofit/>
          </a:bodyPr>
          <a:lstStyle/>
          <a:p>
            <a:pPr>
              <a:buFont typeface="+mj-lt"/>
              <a:buAutoNum type="arabicPeriod"/>
            </a:pPr>
            <a:r>
              <a:rPr lang="en-US" sz="2400" b="1" i="1" dirty="0">
                <a:solidFill>
                  <a:schemeClr val="tx1"/>
                </a:solidFill>
                <a:effectLst>
                  <a:outerShdw blurRad="38100" dist="38100" dir="2700000" algn="tl">
                    <a:srgbClr val="000000">
                      <a:alpha val="43137"/>
                    </a:srgbClr>
                  </a:outerShdw>
                </a:effectLst>
                <a:cs typeface="Times New Roman" panose="02020603050405020304" pitchFamily="18" charset="0"/>
              </a:rPr>
              <a:t>Problem Statement</a:t>
            </a:r>
          </a:p>
          <a:p>
            <a:pPr>
              <a:buFont typeface="+mj-lt"/>
              <a:buAutoNum type="arabicPeriod"/>
            </a:pPr>
            <a:r>
              <a:rPr lang="en-US" sz="2400" b="1" i="1" dirty="0">
                <a:solidFill>
                  <a:schemeClr val="tx1"/>
                </a:solidFill>
                <a:effectLst>
                  <a:outerShdw blurRad="38100" dist="38100" dir="2700000" algn="tl">
                    <a:srgbClr val="000000">
                      <a:alpha val="43137"/>
                    </a:srgbClr>
                  </a:outerShdw>
                </a:effectLst>
                <a:cs typeface="Times New Roman" panose="02020603050405020304" pitchFamily="18" charset="0"/>
              </a:rPr>
              <a:t>Project Overview</a:t>
            </a:r>
          </a:p>
          <a:p>
            <a:pPr>
              <a:buFont typeface="+mj-lt"/>
              <a:buAutoNum type="arabicPeriod"/>
            </a:pPr>
            <a:r>
              <a:rPr lang="en-US" sz="2400" b="1" i="1" dirty="0">
                <a:solidFill>
                  <a:schemeClr val="tx1"/>
                </a:solidFill>
                <a:effectLst>
                  <a:outerShdw blurRad="38100" dist="38100" dir="2700000" algn="tl">
                    <a:srgbClr val="000000">
                      <a:alpha val="43137"/>
                    </a:srgbClr>
                  </a:outerShdw>
                </a:effectLst>
                <a:cs typeface="Times New Roman" panose="02020603050405020304" pitchFamily="18" charset="0"/>
              </a:rPr>
              <a:t>End Users</a:t>
            </a:r>
          </a:p>
          <a:p>
            <a:pPr>
              <a:buFont typeface="+mj-lt"/>
              <a:buAutoNum type="arabicPeriod"/>
            </a:pPr>
            <a:r>
              <a:rPr lang="en-US" sz="2400" b="1" i="1" dirty="0">
                <a:solidFill>
                  <a:schemeClr val="tx1"/>
                </a:solidFill>
                <a:effectLst>
                  <a:outerShdw blurRad="38100" dist="38100" dir="2700000" algn="tl">
                    <a:srgbClr val="000000">
                      <a:alpha val="43137"/>
                    </a:srgbClr>
                  </a:outerShdw>
                </a:effectLst>
                <a:cs typeface="Times New Roman" panose="02020603050405020304" pitchFamily="18" charset="0"/>
              </a:rPr>
              <a:t>Our Solution and Proposition</a:t>
            </a:r>
          </a:p>
          <a:p>
            <a:pPr>
              <a:buFont typeface="+mj-lt"/>
              <a:buAutoNum type="arabicPeriod"/>
            </a:pPr>
            <a:r>
              <a:rPr lang="en-US" sz="2400" b="1" i="1" dirty="0">
                <a:solidFill>
                  <a:schemeClr val="tx1"/>
                </a:solidFill>
                <a:effectLst>
                  <a:glow rad="38100">
                    <a:schemeClr val="bg1">
                      <a:lumMod val="50000"/>
                      <a:lumOff val="50000"/>
                      <a:alpha val="20000"/>
                    </a:schemeClr>
                  </a:glow>
                  <a:outerShdw blurRad="38100" dist="38100" dir="2700000" algn="tl" rotWithShape="0">
                    <a:srgbClr val="000000">
                      <a:alpha val="43137"/>
                    </a:srgbClr>
                  </a:outerShdw>
                </a:effectLst>
                <a:cs typeface="Times New Roman" panose="02020603050405020304" pitchFamily="18" charset="0"/>
              </a:rPr>
              <a:t>Dataset Description</a:t>
            </a:r>
          </a:p>
          <a:p>
            <a:pPr>
              <a:buFont typeface="+mj-lt"/>
              <a:buAutoNum type="arabicPeriod"/>
            </a:pPr>
            <a:r>
              <a:rPr lang="en-US" sz="2400" b="1" i="1" dirty="0">
                <a:solidFill>
                  <a:schemeClr val="tx1"/>
                </a:solidFill>
                <a:effectLst>
                  <a:outerShdw blurRad="38100" dist="38100" dir="2700000" algn="tl">
                    <a:srgbClr val="000000">
                      <a:alpha val="43137"/>
                    </a:srgbClr>
                  </a:outerShdw>
                </a:effectLst>
                <a:cs typeface="Times New Roman" panose="02020603050405020304" pitchFamily="18" charset="0"/>
              </a:rPr>
              <a:t>Modelling Approach</a:t>
            </a:r>
          </a:p>
          <a:p>
            <a:pPr>
              <a:buFont typeface="+mj-lt"/>
              <a:buAutoNum type="arabicPeriod"/>
            </a:pPr>
            <a:r>
              <a:rPr lang="en-US" sz="2400" b="1" i="1" dirty="0">
                <a:solidFill>
                  <a:schemeClr val="tx1"/>
                </a:solidFill>
                <a:effectLst>
                  <a:outerShdw blurRad="38100" dist="38100" dir="2700000" algn="tl">
                    <a:srgbClr val="000000">
                      <a:alpha val="43137"/>
                    </a:srgbClr>
                  </a:outerShdw>
                </a:effectLst>
                <a:cs typeface="Times New Roman" panose="02020603050405020304" pitchFamily="18" charset="0"/>
              </a:rPr>
              <a:t>Results and </a:t>
            </a:r>
            <a:r>
              <a:rPr lang="en-US" sz="2400" b="1" i="1" dirty="0">
                <a:solidFill>
                  <a:schemeClr val="tx1"/>
                </a:solidFill>
                <a:effectLst>
                  <a:glow rad="38100">
                    <a:schemeClr val="bg1">
                      <a:lumMod val="50000"/>
                      <a:lumOff val="50000"/>
                      <a:alpha val="20000"/>
                    </a:schemeClr>
                  </a:glow>
                  <a:outerShdw blurRad="38100" dist="38100" dir="2700000" algn="tl" rotWithShape="0">
                    <a:srgbClr val="000000">
                      <a:alpha val="43137"/>
                    </a:srgbClr>
                  </a:outerShdw>
                </a:effectLst>
                <a:cs typeface="Times New Roman" panose="02020603050405020304" pitchFamily="18" charset="0"/>
              </a:rPr>
              <a:t>Discussion</a:t>
            </a:r>
          </a:p>
          <a:p>
            <a:pPr>
              <a:buFont typeface="+mj-lt"/>
              <a:buAutoNum type="arabicPeriod"/>
            </a:pPr>
            <a:r>
              <a:rPr lang="en-US" sz="2400" b="1" i="1" dirty="0">
                <a:solidFill>
                  <a:schemeClr val="tx1"/>
                </a:solidFill>
                <a:effectLst>
                  <a:outerShdw blurRad="38100" dist="38100" dir="2700000" algn="tl">
                    <a:srgbClr val="000000">
                      <a:alpha val="43137"/>
                    </a:srgbClr>
                  </a:outerShdw>
                </a:effectLst>
                <a:cs typeface="Times New Roman" panose="02020603050405020304" pitchFamily="18" charset="0"/>
              </a:rPr>
              <a:t>Conclusion</a:t>
            </a:r>
          </a:p>
          <a:p>
            <a:endParaRPr lang="en-IN" dirty="0"/>
          </a:p>
        </p:txBody>
      </p:sp>
    </p:spTree>
    <p:extLst>
      <p:ext uri="{BB962C8B-B14F-4D97-AF65-F5344CB8AC3E}">
        <p14:creationId xmlns:p14="http://schemas.microsoft.com/office/powerpoint/2010/main" val="18443542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144000" y="3309937"/>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10806112" y="41313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12"/>
          </p:nvPr>
        </p:nvSpPr>
        <p:spPr>
          <a:xfrm>
            <a:off x="696897" y="1733321"/>
            <a:ext cx="10074579" cy="1976823"/>
          </a:xfrm>
          <a:prstGeom prst="rect">
            <a:avLst/>
          </a:prstGeom>
        </p:spPr>
        <p:txBody>
          <a:bodyPr vert="horz" wrap="square" lIns="0" tIns="6985" rIns="0" bIns="0" rtlCol="0">
            <a:spAutoFit/>
          </a:bodyPr>
          <a:lstStyle/>
          <a:p>
            <a:pPr marL="38100" algn="ctr">
              <a:lnSpc>
                <a:spcPct val="100000"/>
              </a:lnSpc>
              <a:spcBef>
                <a:spcPts val="55"/>
              </a:spcBef>
            </a:pPr>
            <a:r>
              <a:rPr lang="en-US" sz="3200" i="1" spc="10" dirty="0" smtClean="0"/>
              <a:t>This analysis is done by the company to know about the salaries which are distributed by them department wise and know how much are the total sum of salaries given by the company. </a:t>
            </a:r>
            <a:endParaRPr sz="3200" spc="1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908473" y="327660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10632432" y="48700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33369"/>
            <a:ext cx="558482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err="1" smtClean="0"/>
              <a:t>OVERVI</a:t>
            </a:r>
            <a:r>
              <a:rPr lang="en-US" sz="4250" spc="-20" dirty="0" err="1" smtClean="0"/>
              <a:t>ew</a:t>
            </a:r>
            <a:endParaRPr sz="4250" dirty="0"/>
          </a:p>
        </p:txBody>
      </p:sp>
      <p:sp>
        <p:nvSpPr>
          <p:cNvPr id="10" name="object 10"/>
          <p:cNvSpPr txBox="1">
            <a:spLocks noGrp="1"/>
          </p:cNvSpPr>
          <p:nvPr>
            <p:ph type="sldNum" sz="quarter" idx="12"/>
          </p:nvPr>
        </p:nvSpPr>
        <p:spPr>
          <a:xfrm flipH="1">
            <a:off x="739775" y="1909303"/>
            <a:ext cx="9318625" cy="2161489"/>
          </a:xfrm>
          <a:prstGeom prst="rect">
            <a:avLst/>
          </a:prstGeom>
        </p:spPr>
        <p:txBody>
          <a:bodyPr vert="horz" wrap="square" lIns="0" tIns="6985" rIns="0" bIns="0" rtlCol="0">
            <a:spAutoFit/>
          </a:bodyPr>
          <a:lstStyle/>
          <a:p>
            <a:pPr marL="38100" algn="ctr">
              <a:lnSpc>
                <a:spcPct val="100000"/>
              </a:lnSpc>
              <a:spcBef>
                <a:spcPts val="55"/>
              </a:spcBef>
            </a:pPr>
            <a:r>
              <a:rPr lang="en-US" sz="2800" i="1" spc="10" dirty="0" smtClean="0"/>
              <a:t>This project is analysis of salaries given for the employees of the company so that the company would be able to find out the total sum of the salaries which ae given by the company department wise to the employees in a particular year.</a:t>
            </a:r>
            <a:endParaRPr sz="2800" i="1" spc="1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10515600" y="45854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12"/>
          </p:nvPr>
        </p:nvSpPr>
        <p:spPr>
          <a:xfrm>
            <a:off x="457200" y="2286000"/>
            <a:ext cx="10972800" cy="2187137"/>
          </a:xfrm>
          <a:prstGeom prst="rect">
            <a:avLst/>
          </a:prstGeom>
        </p:spPr>
        <p:txBody>
          <a:bodyPr vert="horz" wrap="square" lIns="0" tIns="6985" rIns="0" bIns="0" rtlCol="0">
            <a:spAutoFit/>
          </a:bodyPr>
          <a:lstStyle/>
          <a:p>
            <a:pPr marL="552450" indent="-514350" algn="ctr">
              <a:lnSpc>
                <a:spcPct val="100000"/>
              </a:lnSpc>
              <a:spcBef>
                <a:spcPts val="55"/>
              </a:spcBef>
              <a:buFont typeface="+mj-lt"/>
              <a:buAutoNum type="arabicPeriod"/>
            </a:pPr>
            <a:r>
              <a:rPr lang="en-US" sz="2800" i="1" spc="10" dirty="0" smtClean="0"/>
              <a:t>The end users of this data analysis will be the company and the company manager </a:t>
            </a:r>
          </a:p>
          <a:p>
            <a:pPr marL="552450" indent="-514350" algn="ctr">
              <a:lnSpc>
                <a:spcPct val="100000"/>
              </a:lnSpc>
              <a:spcBef>
                <a:spcPts val="55"/>
              </a:spcBef>
              <a:buFont typeface="+mj-lt"/>
              <a:buAutoNum type="arabicPeriod"/>
            </a:pPr>
            <a:r>
              <a:rPr lang="en-US" sz="2800" i="1" spc="10" dirty="0" smtClean="0"/>
              <a:t>This analysis helps to find out the sum of salaries received by males and females according to the departments</a:t>
            </a:r>
          </a:p>
          <a:p>
            <a:pPr marL="552450" indent="-514350" algn="ctr">
              <a:lnSpc>
                <a:spcPct val="100000"/>
              </a:lnSpc>
              <a:spcBef>
                <a:spcPts val="55"/>
              </a:spcBef>
              <a:buFont typeface="+mj-lt"/>
              <a:buAutoNum type="arabicPeriod"/>
            </a:pPr>
            <a:r>
              <a:rPr lang="en-US" sz="2800" i="1" spc="10" dirty="0" smtClean="0"/>
              <a:t>By this they can analyze the salary pattern of the company </a:t>
            </a:r>
            <a:endParaRPr sz="2800" i="1" spc="1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12"/>
          </p:nvPr>
        </p:nvSpPr>
        <p:spPr>
          <a:xfrm>
            <a:off x="2971800" y="2157904"/>
            <a:ext cx="8991600" cy="2656496"/>
          </a:xfrm>
          <a:prstGeom prst="rect">
            <a:avLst/>
          </a:prstGeom>
        </p:spPr>
        <p:txBody>
          <a:bodyPr vert="horz" wrap="square" lIns="0" tIns="6985" rIns="0" bIns="0" rtlCol="0">
            <a:spAutoFit/>
          </a:bodyPr>
          <a:lstStyle/>
          <a:p>
            <a:pPr marL="266700" indent="-228600" algn="l">
              <a:lnSpc>
                <a:spcPct val="100000"/>
              </a:lnSpc>
              <a:spcBef>
                <a:spcPts val="55"/>
              </a:spcBef>
              <a:buFont typeface="+mj-lt"/>
              <a:buAutoNum type="arabicPeriod"/>
            </a:pPr>
            <a:r>
              <a:rPr lang="en-US" sz="2800" i="1" spc="10" dirty="0" smtClean="0"/>
              <a:t>Conditional formatting : - missing values </a:t>
            </a:r>
          </a:p>
          <a:p>
            <a:pPr marL="266700" indent="-228600" algn="l">
              <a:lnSpc>
                <a:spcPct val="100000"/>
              </a:lnSpc>
              <a:spcBef>
                <a:spcPts val="55"/>
              </a:spcBef>
              <a:buFont typeface="+mj-lt"/>
              <a:buAutoNum type="arabicPeriod"/>
            </a:pPr>
            <a:r>
              <a:rPr lang="en-US" sz="2800" i="1" spc="10" dirty="0" smtClean="0"/>
              <a:t>Filter remove </a:t>
            </a:r>
          </a:p>
          <a:p>
            <a:pPr marL="266700" indent="-228600" algn="l">
              <a:lnSpc>
                <a:spcPct val="100000"/>
              </a:lnSpc>
              <a:spcBef>
                <a:spcPts val="55"/>
              </a:spcBef>
              <a:buFont typeface="+mj-lt"/>
              <a:buAutoNum type="arabicPeriod"/>
            </a:pPr>
            <a:r>
              <a:rPr lang="en-US" sz="2800" i="1" spc="10" dirty="0" smtClean="0"/>
              <a:t>Formula performance for summing up </a:t>
            </a:r>
          </a:p>
          <a:p>
            <a:pPr marL="266700" indent="-228600" algn="l">
              <a:lnSpc>
                <a:spcPct val="100000"/>
              </a:lnSpc>
              <a:spcBef>
                <a:spcPts val="55"/>
              </a:spcBef>
              <a:buFont typeface="+mj-lt"/>
              <a:buAutoNum type="arabicPeriod"/>
            </a:pPr>
            <a:r>
              <a:rPr lang="en-US" sz="2800" i="1" spc="10" dirty="0" smtClean="0"/>
              <a:t>Pivot table-For easy transformation of large data</a:t>
            </a:r>
          </a:p>
          <a:p>
            <a:pPr marL="266700" indent="-228600" algn="l">
              <a:lnSpc>
                <a:spcPct val="100000"/>
              </a:lnSpc>
              <a:spcBef>
                <a:spcPts val="55"/>
              </a:spcBef>
              <a:buFont typeface="+mj-lt"/>
              <a:buAutoNum type="arabicPeriod"/>
            </a:pPr>
            <a:r>
              <a:rPr lang="en-US" sz="2800" i="1" spc="10" dirty="0" smtClean="0"/>
              <a:t>Pivot summary</a:t>
            </a:r>
          </a:p>
          <a:p>
            <a:pPr marL="266700" indent="-228600" algn="l">
              <a:lnSpc>
                <a:spcPct val="100000"/>
              </a:lnSpc>
              <a:spcBef>
                <a:spcPts val="55"/>
              </a:spcBef>
              <a:buFont typeface="+mj-lt"/>
              <a:buAutoNum type="arabicPeriod"/>
            </a:pPr>
            <a:r>
              <a:rPr lang="en-US" sz="2800" i="1" spc="10" dirty="0" smtClean="0"/>
              <a:t>line graph-Data visualization </a:t>
            </a:r>
            <a:endParaRPr sz="2800" i="1" spc="1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1141413" y="609600"/>
            <a:ext cx="9905998" cy="5562600"/>
          </a:xfrm>
        </p:spPr>
        <p:txBody>
          <a:bodyPr anchor="t"/>
          <a:lstStyle/>
          <a:p>
            <a:r>
              <a:rPr lang="en-IN" dirty="0"/>
              <a:t>Dataset </a:t>
            </a:r>
            <a:r>
              <a:rPr lang="en-IN" dirty="0" smtClean="0"/>
              <a:t>Description</a:t>
            </a:r>
            <a:br>
              <a:rPr lang="en-IN" dirty="0" smtClean="0"/>
            </a:br>
            <a:r>
              <a:rPr lang="en-IN" dirty="0" smtClean="0"/>
              <a:t/>
            </a:r>
            <a:br>
              <a:rPr lang="en-IN" dirty="0" smtClean="0"/>
            </a:br>
            <a:r>
              <a:rPr lang="en-IN" b="1" i="1" dirty="0" smtClean="0">
                <a:latin typeface="+mn-lt"/>
                <a:cs typeface="Arial" panose="020B0604020202020204" pitchFamily="34" charset="0"/>
              </a:rPr>
              <a:t>Employee data- </a:t>
            </a:r>
            <a:r>
              <a:rPr lang="en-IN" b="1" i="1" dirty="0" err="1" smtClean="0">
                <a:latin typeface="+mn-lt"/>
                <a:cs typeface="Arial" panose="020B0604020202020204" pitchFamily="34" charset="0"/>
              </a:rPr>
              <a:t>edunet</a:t>
            </a:r>
            <a:r>
              <a:rPr lang="en-IN" b="1" i="1" dirty="0" smtClean="0">
                <a:latin typeface="+mn-lt"/>
                <a:cs typeface="Arial" panose="020B0604020202020204" pitchFamily="34" charset="0"/>
              </a:rPr>
              <a:t> dashboard</a:t>
            </a:r>
            <a:br>
              <a:rPr lang="en-IN" b="1" i="1" dirty="0" smtClean="0">
                <a:latin typeface="+mn-lt"/>
                <a:cs typeface="Arial" panose="020B0604020202020204" pitchFamily="34" charset="0"/>
              </a:rPr>
            </a:br>
            <a:r>
              <a:rPr lang="en-IN" b="1" i="1" dirty="0" smtClean="0">
                <a:latin typeface="+mn-lt"/>
                <a:cs typeface="Arial" panose="020B0604020202020204" pitchFamily="34" charset="0"/>
              </a:rPr>
              <a:t>total 9 features from a to h</a:t>
            </a:r>
            <a:br>
              <a:rPr lang="en-IN" b="1" i="1" dirty="0" smtClean="0">
                <a:latin typeface="+mn-lt"/>
                <a:cs typeface="Arial" panose="020B0604020202020204" pitchFamily="34" charset="0"/>
              </a:rPr>
            </a:br>
            <a:r>
              <a:rPr lang="en-IN" b="1" i="1" dirty="0" smtClean="0">
                <a:latin typeface="+mn-lt"/>
                <a:cs typeface="Arial" panose="020B0604020202020204" pitchFamily="34" charset="0"/>
              </a:rPr>
              <a:t>4 features were taken</a:t>
            </a:r>
            <a:br>
              <a:rPr lang="en-IN" b="1" i="1" dirty="0" smtClean="0">
                <a:latin typeface="+mn-lt"/>
                <a:cs typeface="Arial" panose="020B0604020202020204" pitchFamily="34" charset="0"/>
              </a:rPr>
            </a:br>
            <a:r>
              <a:rPr lang="en-IN" b="1" i="1" dirty="0" smtClean="0">
                <a:latin typeface="+mn-lt"/>
                <a:cs typeface="Arial" panose="020B0604020202020204" pitchFamily="34" charset="0"/>
              </a:rPr>
              <a:t>gender-male female</a:t>
            </a:r>
            <a:br>
              <a:rPr lang="en-IN" b="1" i="1" dirty="0" smtClean="0">
                <a:latin typeface="+mn-lt"/>
                <a:cs typeface="Arial" panose="020B0604020202020204" pitchFamily="34" charset="0"/>
              </a:rPr>
            </a:br>
            <a:r>
              <a:rPr lang="en-IN" b="1" i="1" dirty="0" smtClean="0">
                <a:latin typeface="+mn-lt"/>
                <a:cs typeface="Arial" panose="020B0604020202020204" pitchFamily="34" charset="0"/>
              </a:rPr>
              <a:t> salary-number</a:t>
            </a:r>
            <a:br>
              <a:rPr lang="en-IN" b="1" i="1" dirty="0" smtClean="0">
                <a:latin typeface="+mn-lt"/>
                <a:cs typeface="Arial" panose="020B0604020202020204" pitchFamily="34" charset="0"/>
              </a:rPr>
            </a:br>
            <a:r>
              <a:rPr lang="en-IN" b="1" i="1" dirty="0" smtClean="0">
                <a:latin typeface="+mn-lt"/>
                <a:cs typeface="Arial" panose="020B0604020202020204" pitchFamily="34" charset="0"/>
              </a:rPr>
              <a:t>work location-text</a:t>
            </a:r>
            <a:br>
              <a:rPr lang="en-IN" b="1" i="1" dirty="0" smtClean="0">
                <a:latin typeface="+mn-lt"/>
                <a:cs typeface="Arial" panose="020B0604020202020204" pitchFamily="34" charset="0"/>
              </a:rPr>
            </a:br>
            <a:r>
              <a:rPr lang="en-IN" b="1" i="1" dirty="0" smtClean="0">
                <a:latin typeface="+mn-lt"/>
                <a:cs typeface="Arial" panose="020B0604020202020204" pitchFamily="34" charset="0"/>
              </a:rPr>
              <a:t>department-text </a:t>
            </a:r>
            <a:endParaRPr lang="en-IN" b="1" i="1" dirty="0">
              <a:latin typeface="+mn-lt"/>
              <a:cs typeface="Arial" panose="020B0604020202020204" pitchFamily="34" charset="0"/>
            </a:endParaRPr>
          </a:p>
        </p:txBody>
      </p:sp>
    </p:spTree>
    <p:extLst>
      <p:ext uri="{BB962C8B-B14F-4D97-AF65-F5344CB8AC3E}">
        <p14:creationId xmlns:p14="http://schemas.microsoft.com/office/powerpoint/2010/main" val="27206606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439400" y="64801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042545"/>
            <a:ext cx="8534018" cy="2677656"/>
          </a:xfrm>
          <a:prstGeom prst="rect">
            <a:avLst/>
          </a:prstGeom>
          <a:noFill/>
        </p:spPr>
        <p:txBody>
          <a:bodyPr wrap="square" rtlCol="0">
            <a:spAutoFit/>
          </a:bodyPr>
          <a:lstStyle/>
          <a:p>
            <a:r>
              <a:rPr lang="en-US" sz="2800" b="1" i="1" dirty="0" smtClean="0">
                <a:cs typeface="Times New Roman" panose="02020603050405020304" pitchFamily="18" charset="0"/>
              </a:rPr>
              <a:t>The wow factor in this employee analysis project is that we have been able to find out total salaries received by the employees and we would also specifically able to know what is the salaries received by both male and female department wise in the company  </a:t>
            </a:r>
            <a:endParaRPr lang="en-IN" sz="2800" b="1" i="1" dirty="0">
              <a:cs typeface="Times New Roman" panose="02020603050405020304" pitchFamily="18"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Mesh</Template>
  <TotalTime>452</TotalTime>
  <Words>410</Words>
  <Application>Microsoft Office PowerPoint</Application>
  <PresentationFormat>Widescreen</PresentationFormat>
  <Paragraphs>59</Paragraphs>
  <Slides>13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Century Gothic</vt:lpstr>
      <vt:lpstr>Roboto</vt:lpstr>
      <vt:lpstr>Times New Roman</vt:lpstr>
      <vt:lpstr>Trebuchet MS</vt:lpstr>
      <vt:lpstr>Mesh</vt:lpstr>
      <vt:lpstr>Employee Data Analysis using Excel  </vt:lpstr>
      <vt:lpstr>PROJECT TITLE   EMPLOYEE PAY ANALYSIS USING EXECEL</vt:lpstr>
      <vt:lpstr>AGENDA</vt:lpstr>
      <vt:lpstr>PROBLEM STATEMENT</vt:lpstr>
      <vt:lpstr>PROJECT OVERVIew</vt:lpstr>
      <vt:lpstr>WHO ARE THE END USERS?</vt:lpstr>
      <vt:lpstr>OUR SOLUTION AND ITS VALUE PROPOSITION</vt:lpstr>
      <vt:lpstr>Dataset Description  Employee data- edunet dashboard total 9 features from a to h 4 features were taken gender-male female  salary-number work location-text department-text </vt:lpstr>
      <vt:lpstr>THE "WOW" IN OUR SOLUTION</vt:lpstr>
      <vt:lpstr>PowerPoint Presentation</vt:lpstr>
      <vt:lpstr>PowerPoint Presentation</vt:lpstr>
      <vt:lpstr>RESULTS</vt:lpstr>
      <vt:lpstr>Conclusion  by this data analysis we can be able to find the salaries received by the employees department wise and we can also be able to see the salary received by the males and females of the company separately in each department so that the company can analyze the pay of employees In the company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DELL</cp:lastModifiedBy>
  <cp:revision>27</cp:revision>
  <dcterms:created xsi:type="dcterms:W3CDTF">2024-03-29T15:07:22Z</dcterms:created>
  <dcterms:modified xsi:type="dcterms:W3CDTF">2024-09-03T14:54:18Z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