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7" r:id="rId4"/>
    <p:sldId id="279" r:id="rId5"/>
    <p:sldId id="284" r:id="rId6"/>
    <p:sldId id="260" r:id="rId7"/>
    <p:sldId id="292" r:id="rId8"/>
    <p:sldId id="289"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IN" dirty="0"/>
              <a:t> Transparent glasses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32500" lnSpcReduction="20000"/>
          </a:bodyPr>
          <a:lstStyle/>
          <a:p>
            <a:r>
              <a:rPr lang="en-US" dirty="0"/>
              <a:t>COURSE CODE :</a:t>
            </a:r>
            <a:r>
              <a:rPr lang="en-IN" dirty="0"/>
              <a:t>22AIC10</a:t>
            </a:r>
            <a:endParaRPr lang="en-US" dirty="0"/>
          </a:p>
          <a:p>
            <a:r>
              <a:rPr lang="en-US" dirty="0"/>
              <a:t>COURSE TITLE: INTERNET OF THINGS  </a:t>
            </a:r>
            <a:r>
              <a:rPr lang="en-IN" dirty="0"/>
              <a:t>LABORATORY </a:t>
            </a:r>
            <a:endParaRPr lang="en-US" dirty="0"/>
          </a:p>
        </p:txBody>
      </p:sp>
      <p:sp>
        <p:nvSpPr>
          <p:cNvPr id="7" name="TextBox 6"/>
          <p:cNvSpPr txBox="1"/>
          <p:nvPr/>
        </p:nvSpPr>
        <p:spPr>
          <a:xfrm>
            <a:off x="577610" y="3179962"/>
            <a:ext cx="2699657" cy="646331"/>
          </a:xfrm>
          <a:prstGeom prst="rect">
            <a:avLst/>
          </a:prstGeom>
          <a:noFill/>
        </p:spPr>
        <p:txBody>
          <a:bodyPr wrap="square" rtlCol="0">
            <a:spAutoFit/>
          </a:bodyPr>
          <a:lstStyle/>
          <a:p>
            <a:r>
              <a:rPr lang="en-US" dirty="0"/>
              <a:t>Guided By :</a:t>
            </a:r>
          </a:p>
          <a:p>
            <a:r>
              <a:rPr lang="en-US" dirty="0"/>
              <a:t>     </a:t>
            </a:r>
            <a:r>
              <a:rPr lang="en-IN" dirty="0"/>
              <a:t>Mrs: </a:t>
            </a:r>
            <a:r>
              <a:rPr lang="en-US" dirty="0"/>
              <a:t>LALITHA </a:t>
            </a:r>
            <a:r>
              <a:rPr lang="en-IN" dirty="0"/>
              <a:t>K</a:t>
            </a:r>
            <a:endParaRPr lang="en-US" dirty="0">
              <a:solidFill>
                <a:srgbClr val="FF0000"/>
              </a:solidFill>
            </a:endParaRPr>
          </a:p>
        </p:txBody>
      </p:sp>
      <p:sp>
        <p:nvSpPr>
          <p:cNvPr id="8" name="TextBox 7"/>
          <p:cNvSpPr txBox="1"/>
          <p:nvPr/>
        </p:nvSpPr>
        <p:spPr>
          <a:xfrm>
            <a:off x="6758609" y="2874824"/>
            <a:ext cx="1969755" cy="1754326"/>
          </a:xfrm>
          <a:prstGeom prst="rect">
            <a:avLst/>
          </a:prstGeom>
          <a:noFill/>
        </p:spPr>
        <p:txBody>
          <a:bodyPr wrap="square" rtlCol="0">
            <a:spAutoFit/>
          </a:bodyPr>
          <a:lstStyle/>
          <a:p>
            <a:r>
              <a:rPr lang="en-US" dirty="0"/>
              <a:t>PRESENTED By:</a:t>
            </a:r>
          </a:p>
          <a:p>
            <a:endParaRPr lang="en-US" dirty="0"/>
          </a:p>
          <a:p>
            <a:r>
              <a:rPr lang="en-US" dirty="0"/>
              <a:t>   ARAVINDHAN A</a:t>
            </a:r>
          </a:p>
          <a:p>
            <a:r>
              <a:rPr lang="en-US"/>
              <a:t>   HARISH </a:t>
            </a:r>
            <a:r>
              <a:rPr lang="en-US" dirty="0"/>
              <a:t>S </a:t>
            </a:r>
            <a:r>
              <a:rPr lang="en-US" dirty="0" err="1"/>
              <a:t>S</a:t>
            </a:r>
            <a:endParaRPr lang="en-US" dirty="0"/>
          </a:p>
          <a:p>
            <a:r>
              <a:rPr lang="en-US" dirty="0"/>
              <a:t>   VELUSAMY G </a:t>
            </a: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238897" y="476843"/>
            <a:ext cx="8746077" cy="830997"/>
          </a:xfrm>
          <a:prstGeom prst="rect">
            <a:avLst/>
          </a:prstGeom>
          <a:noFill/>
        </p:spPr>
        <p:txBody>
          <a:bodyPr wrap="square" rtlCol="0">
            <a:spAutoFit/>
          </a:bodyPr>
          <a:lstStyle/>
          <a:p>
            <a:r>
              <a:rPr lang="en-IN" sz="4800" dirty="0"/>
              <a:t>  ACCIDENT PREVENTION GLASS </a:t>
            </a:r>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a:t>
            </a:r>
            <a:r>
              <a:rPr lang="en-US" dirty="0"/>
              <a:t>:2</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5" name="TextBox 4">
            <a:extLst>
              <a:ext uri="{FF2B5EF4-FFF2-40B4-BE49-F238E27FC236}">
                <a16:creationId xmlns:a16="http://schemas.microsoft.com/office/drawing/2014/main" id="{B829C22C-0F8E-4747-0DCE-8057F98D2711}"/>
              </a:ext>
            </a:extLst>
          </p:cNvPr>
          <p:cNvSpPr txBox="1"/>
          <p:nvPr/>
        </p:nvSpPr>
        <p:spPr>
          <a:xfrm>
            <a:off x="986233" y="1894714"/>
            <a:ext cx="7776767" cy="2308324"/>
          </a:xfrm>
          <a:prstGeom prst="rect">
            <a:avLst/>
          </a:prstGeom>
          <a:noFill/>
        </p:spPr>
        <p:txBody>
          <a:bodyPr wrap="square">
            <a:spAutoFit/>
          </a:bodyPr>
          <a:lstStyle/>
          <a:p>
            <a:r>
              <a:rPr lang="en-US" dirty="0"/>
              <a:t>•This project proposes a smart accident prevention glass using Arduino Nano to monitor and alert users of fatigue, drowsiness, or distraction.</a:t>
            </a:r>
          </a:p>
          <a:p>
            <a:r>
              <a:rPr lang="en-US" dirty="0"/>
              <a:t>•Equipped with sensors like an eye blink sensor, accelerometer, and alcohol sensor, the system detects impairments and triggers an alarm or vibration to warn the wearer. </a:t>
            </a:r>
          </a:p>
          <a:p>
            <a:r>
              <a:rPr lang="en-US" dirty="0"/>
              <a:t>•The compact design allows easy integration into wearable glasses, enhancing safety in workplaces and while driving by providing timely alerts to prevent accidents.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697565" y="1705597"/>
            <a:ext cx="7419343" cy="2693782"/>
          </a:xfrm>
        </p:spPr>
        <p:txBody>
          <a:bodyPr>
            <a:normAutofit fontScale="55000" lnSpcReduction="20000"/>
          </a:bodyPr>
          <a:lstStyle/>
          <a:p>
            <a:r>
              <a:rPr lang="en-IN" dirty="0"/>
              <a:t> The primary objective of the Accident Prevention Glass is to enhance road safety by detecting potential distractions or fatigue in drivers and issuing timely alerts. </a:t>
            </a:r>
            <a:endParaRPr lang="en-US" dirty="0"/>
          </a:p>
          <a:p>
            <a:r>
              <a:rPr lang="en-IN" dirty="0"/>
              <a:t>Using Arduino Nano, sensors, and other electronic components, this wearable device monitors driver </a:t>
            </a:r>
            <a:r>
              <a:rPr lang="en-IN" dirty="0" err="1"/>
              <a:t>behavior</a:t>
            </a:r>
            <a:r>
              <a:rPr lang="en-IN" dirty="0"/>
              <a:t> and external environmental conditions to reduce the risk of accidents by:
Detecting signs of drowsiness (eye blinking rate, head nodding, etc.)
Monitoring real-time environmental factors like light conditions or proximity to objects
Providing audio, or vibration alerts to alert the driver when necessary
The system is designed to be compact, lightweight, and cost-effective while maintaining reliable performance in accident prevention </a:t>
            </a:r>
            <a:r>
              <a:rPr lang="en-IN" dirty="0" err="1"/>
              <a:t>sc</a:t>
            </a:r>
            <a:r>
              <a:rPr lang="en-US" dirty="0"/>
              <a:t>e</a:t>
            </a:r>
            <a:r>
              <a:rPr lang="en-IN" dirty="0" err="1"/>
              <a:t>narios</a:t>
            </a:r>
            <a:r>
              <a:rPr lang="en-I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697948" y="1245704"/>
            <a:ext cx="7388087" cy="3897796"/>
          </a:xfrm>
        </p:spPr>
        <p:txBody>
          <a:bodyPr anchor="ctr">
            <a:normAutofit/>
          </a:bodyPr>
          <a:lstStyle/>
          <a:p>
            <a:pPr marL="514350" lvl="1" indent="-514350">
              <a:buAutoNum type="arabicPeriod"/>
            </a:pPr>
            <a:r>
              <a:rPr lang="en-IN" altLang="x-none" dirty="0"/>
              <a:t> </a:t>
            </a:r>
            <a:r>
              <a:rPr lang="en-US" altLang="x-none" dirty="0"/>
              <a:t>Transparent Glasses / Glasses frame</a:t>
            </a:r>
            <a:endParaRPr lang="en-IN" altLang="x-none" dirty="0"/>
          </a:p>
          <a:p>
            <a:pPr marL="514350" lvl="1" indent="-514350">
              <a:buAutoNum type="arabicPeriod"/>
            </a:pPr>
            <a:r>
              <a:rPr lang="en-US" altLang="x-none" dirty="0"/>
              <a:t> IR sensor </a:t>
            </a:r>
            <a:endParaRPr lang="en-IN" altLang="x-none" dirty="0"/>
          </a:p>
          <a:p>
            <a:pPr marL="514350" lvl="1" indent="-514350">
              <a:buAutoNum type="arabicPeriod"/>
            </a:pPr>
            <a:r>
              <a:rPr lang="en-IN" altLang="x-none" dirty="0"/>
              <a:t> </a:t>
            </a:r>
            <a:r>
              <a:rPr lang="en-US" altLang="x-none" dirty="0"/>
              <a:t>Arduino </a:t>
            </a:r>
            <a:r>
              <a:rPr lang="en-US" altLang="x-none" dirty="0" err="1"/>
              <a:t>nano</a:t>
            </a:r>
            <a:r>
              <a:rPr lang="en-US" altLang="x-none" dirty="0"/>
              <a:t> </a:t>
            </a:r>
            <a:endParaRPr lang="en-IN" altLang="x-none" dirty="0"/>
          </a:p>
          <a:p>
            <a:pPr marL="514350" lvl="1" indent="-514350">
              <a:buAutoNum type="arabicPeriod"/>
            </a:pPr>
            <a:r>
              <a:rPr lang="en-US" altLang="x-none" dirty="0"/>
              <a:t> Active Buzzer + Vibrator (5V)</a:t>
            </a:r>
            <a:endParaRPr lang="en-IN" altLang="x-none" dirty="0"/>
          </a:p>
          <a:p>
            <a:pPr marL="514350" lvl="1" indent="-514350">
              <a:buAutoNum type="arabicPeriod"/>
            </a:pPr>
            <a:r>
              <a:rPr lang="en-US" altLang="x-none" dirty="0"/>
              <a:t> Li-ion battery (3.7 V 180+ capacity) </a:t>
            </a:r>
            <a:endParaRPr lang="en-IN" altLang="x-none" dirty="0"/>
          </a:p>
          <a:p>
            <a:pPr marL="514350" lvl="1" indent="-514350">
              <a:buAutoNum type="arabicPeriod"/>
            </a:pPr>
            <a:r>
              <a:rPr lang="en-IN" altLang="x-none" dirty="0"/>
              <a:t> </a:t>
            </a:r>
            <a:r>
              <a:rPr lang="en-US" altLang="x-none" dirty="0"/>
              <a:t>Jumper wires</a:t>
            </a:r>
            <a:endParaRPr lang="en-IN" altLang="x-none" dirty="0"/>
          </a:p>
          <a:p>
            <a:pPr marL="514350" lvl="1" indent="-514350">
              <a:buAutoNum type="arabicPeriod"/>
            </a:pPr>
            <a:r>
              <a:rPr lang="en-US" altLang="x-none" dirty="0"/>
              <a:t> 1 or 2 channel transmitter + receiver</a:t>
            </a:r>
            <a:endParaRPr lang="en-US" sz="4000" u="sng" dirty="0"/>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3" name="Picture 2">
            <a:extLst>
              <a:ext uri="{FF2B5EF4-FFF2-40B4-BE49-F238E27FC236}">
                <a16:creationId xmlns:a16="http://schemas.microsoft.com/office/drawing/2014/main" id="{A18A055C-772C-009E-E483-E2AD86C4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379" y="1557676"/>
            <a:ext cx="2493820" cy="3344247"/>
          </a:xfrm>
          <a:prstGeom prst="rect">
            <a:avLst/>
          </a:prstGeom>
        </p:spPr>
      </p:pic>
      <p:sp>
        <p:nvSpPr>
          <p:cNvPr id="4" name="TextBox 3">
            <a:extLst>
              <a:ext uri="{FF2B5EF4-FFF2-40B4-BE49-F238E27FC236}">
                <a16:creationId xmlns:a16="http://schemas.microsoft.com/office/drawing/2014/main" id="{7B53C9B7-FE86-FED9-29C4-EFD589A2FDE1}"/>
              </a:ext>
            </a:extLst>
          </p:cNvPr>
          <p:cNvSpPr txBox="1"/>
          <p:nvPr/>
        </p:nvSpPr>
        <p:spPr>
          <a:xfrm>
            <a:off x="3838311" y="3472090"/>
            <a:ext cx="3073902" cy="230832"/>
          </a:xfrm>
          <a:prstGeom prst="rect">
            <a:avLst/>
          </a:prstGeom>
          <a:noFill/>
        </p:spPr>
        <p:txBody>
          <a:bodyPr wrap="square" rtlCol="0">
            <a:spAutoFit/>
          </a:bodyPr>
          <a:lstStyle/>
          <a:p>
            <a:pPr algn="l"/>
            <a:r>
              <a:rPr lang="en-US" sz="900" dirty="0"/>
              <a:t>VIBRATOR ON </a:t>
            </a: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Design(optional):</a:t>
            </a:r>
          </a:p>
        </p:txBody>
      </p:sp>
      <p:pic>
        <p:nvPicPr>
          <p:cNvPr id="3" name="Picture 2">
            <a:extLst>
              <a:ext uri="{FF2B5EF4-FFF2-40B4-BE49-F238E27FC236}">
                <a16:creationId xmlns:a16="http://schemas.microsoft.com/office/drawing/2014/main" id="{53620530-0CE8-CA0E-6A4E-B89FCEAAD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783" y="1556092"/>
            <a:ext cx="4620189" cy="3032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6" name="TextBox 5">
            <a:extLst>
              <a:ext uri="{FF2B5EF4-FFF2-40B4-BE49-F238E27FC236}">
                <a16:creationId xmlns:a16="http://schemas.microsoft.com/office/drawing/2014/main" id="{7C47819C-D69D-CE04-1E48-3203672D3142}"/>
              </a:ext>
            </a:extLst>
          </p:cNvPr>
          <p:cNvSpPr txBox="1"/>
          <p:nvPr/>
        </p:nvSpPr>
        <p:spPr>
          <a:xfrm>
            <a:off x="1517976" y="1460501"/>
            <a:ext cx="6568862" cy="3970318"/>
          </a:xfrm>
          <a:prstGeom prst="rect">
            <a:avLst/>
          </a:prstGeom>
          <a:noFill/>
        </p:spPr>
        <p:txBody>
          <a:bodyPr wrap="square">
            <a:spAutoFit/>
          </a:bodyPr>
          <a:lstStyle/>
          <a:p>
            <a:r>
              <a:rPr lang="en-US" dirty="0"/>
              <a:t>Hardware:
1. Connect eye blink sensor to Arduino’s analog input pin.
2. Connect accelerometer to I2C or analog pins.
3. Connect vibration motor/buzzer to digital output pin.
Software:
1. Write Arduino code to read sensor data.
2. Implement logic to detect abnormal conditions (e.g., low blink rate, sudden acceleration).
3. Trigger alerts using buzzer or vibration motor.
</a:t>
            </a:r>
          </a:p>
        </p:txBody>
      </p:sp>
    </p:spTree>
    <p:extLst>
      <p:ext uri="{BB962C8B-B14F-4D97-AF65-F5344CB8AC3E}">
        <p14:creationId xmlns:p14="http://schemas.microsoft.com/office/powerpoint/2010/main" val="193818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Thank u slide</a:t>
            </a:r>
          </a:p>
        </p:txBody>
      </p:sp>
      <p:sp>
        <p:nvSpPr>
          <p:cNvPr id="4" name="TextBox 3">
            <a:extLst>
              <a:ext uri="{FF2B5EF4-FFF2-40B4-BE49-F238E27FC236}">
                <a16:creationId xmlns:a16="http://schemas.microsoft.com/office/drawing/2014/main" id="{50EAC848-049E-DB08-8B03-39C889B5E636}"/>
              </a:ext>
            </a:extLst>
          </p:cNvPr>
          <p:cNvSpPr txBox="1"/>
          <p:nvPr/>
        </p:nvSpPr>
        <p:spPr>
          <a:xfrm>
            <a:off x="3162450" y="2639641"/>
            <a:ext cx="4572000" cy="769441"/>
          </a:xfrm>
          <a:prstGeom prst="rect">
            <a:avLst/>
          </a:prstGeom>
          <a:noFill/>
        </p:spPr>
        <p:txBody>
          <a:bodyPr wrap="square">
            <a:spAutoFit/>
          </a:bodyPr>
          <a:lstStyle/>
          <a:p>
            <a:r>
              <a:rPr lang="en-US" sz="4400" b="1" i="1" dirty="0"/>
              <a:t>THANK YOU </a:t>
            </a: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59</Words>
  <Application>Microsoft Office PowerPoint</Application>
  <PresentationFormat>On-screen Show (16:9)</PresentationFormat>
  <Paragraphs>23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WidescreenPresentation</vt:lpstr>
      <vt:lpstr>          </vt:lpstr>
      <vt:lpstr>Abstract</vt:lpstr>
      <vt:lpstr>Objectives:</vt:lpstr>
      <vt:lpstr>Components Required:</vt:lpstr>
      <vt:lpstr>PowerPoint Presentation</vt:lpstr>
      <vt:lpstr>Design(optional):</vt:lpstr>
      <vt:lpstr>Implementation: (Hardware or software)</vt:lpstr>
      <vt:lpstr>Thank u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harishdhoni3011@gmail.com</cp:lastModifiedBy>
  <cp:revision>9</cp:revision>
  <dcterms:created xsi:type="dcterms:W3CDTF">2015-08-10T20:36:54Z</dcterms:created>
  <dcterms:modified xsi:type="dcterms:W3CDTF">2024-09-09T11:43:52Z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