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678" y="13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User\Downloads\b%20com%20cs%20b%20iii%20year%202022%202025\B%20COM%20CS%20B%20III%20YEAR%202022%20-%202025%20NAAN%20MUDHALVAN\VISUALIZING%20EMPLOYEE%20ATTENDANCE%20TRENDS%20WITH%20EXCEL%20CHART\VISUALIZING%20EMPLOYEE%20ATTENDANCE%20TRENDS%20WITH%20EXCEL%20CHART.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ATTENDANCE TRENDS</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manualLayout>
          <c:layoutTarget val="inner"/>
          <c:xMode val="edge"/>
          <c:yMode val="edge"/>
          <c:x val="9.0358705161854749E-2"/>
          <c:y val="0.18300925925925926"/>
          <c:w val="0.83027296587926513"/>
          <c:h val="0.65873468941382329"/>
        </c:manualLayout>
      </c:layout>
      <c:areaChart>
        <c:grouping val="standard"/>
        <c:varyColors val="0"/>
        <c:ser>
          <c:idx val="0"/>
          <c:order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cat>
            <c:strRef>
              <c:f>Sheet1!$A$7:$A$13</c:f>
              <c:strCache>
                <c:ptCount val="7"/>
                <c:pt idx="0">
                  <c:v>Admin Offices</c:v>
                </c:pt>
                <c:pt idx="1">
                  <c:v>Executive Office</c:v>
                </c:pt>
                <c:pt idx="2">
                  <c:v>IT/IS</c:v>
                </c:pt>
                <c:pt idx="3">
                  <c:v>Production       </c:v>
                </c:pt>
                <c:pt idx="4">
                  <c:v>Sales</c:v>
                </c:pt>
                <c:pt idx="5">
                  <c:v>Software Engineering</c:v>
                </c:pt>
                <c:pt idx="6">
                  <c:v>Grand Total</c:v>
                </c:pt>
              </c:strCache>
            </c:strRef>
          </c:cat>
          <c:val>
            <c:numRef>
              <c:f>Sheet1!$B$7:$B$13</c:f>
              <c:numCache>
                <c:formatCode>General</c:formatCode>
                <c:ptCount val="7"/>
                <c:pt idx="0">
                  <c:v>8</c:v>
                </c:pt>
                <c:pt idx="1">
                  <c:v>3</c:v>
                </c:pt>
                <c:pt idx="2">
                  <c:v>40</c:v>
                </c:pt>
                <c:pt idx="3">
                  <c:v>164</c:v>
                </c:pt>
                <c:pt idx="4">
                  <c:v>30</c:v>
                </c:pt>
                <c:pt idx="5">
                  <c:v>10</c:v>
                </c:pt>
                <c:pt idx="6">
                  <c:v>255</c:v>
                </c:pt>
              </c:numCache>
            </c:numRef>
          </c:val>
          <c:extLst>
            <c:ext xmlns:c16="http://schemas.microsoft.com/office/drawing/2014/chart" uri="{C3380CC4-5D6E-409C-BE32-E72D297353CC}">
              <c16:uniqueId val="{00000000-76FD-452E-BFE6-F6543388583F}"/>
            </c:ext>
          </c:extLst>
        </c:ser>
        <c:ser>
          <c:idx val="1"/>
          <c:order val="1"/>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cat>
            <c:strRef>
              <c:f>Sheet1!$A$7:$A$13</c:f>
              <c:strCache>
                <c:ptCount val="7"/>
                <c:pt idx="0">
                  <c:v>Admin Offices</c:v>
                </c:pt>
                <c:pt idx="1">
                  <c:v>Executive Office</c:v>
                </c:pt>
                <c:pt idx="2">
                  <c:v>IT/IS</c:v>
                </c:pt>
                <c:pt idx="3">
                  <c:v>Production       </c:v>
                </c:pt>
                <c:pt idx="4">
                  <c:v>Sales</c:v>
                </c:pt>
                <c:pt idx="5">
                  <c:v>Software Engineering</c:v>
                </c:pt>
                <c:pt idx="6">
                  <c:v>Grand Total</c:v>
                </c:pt>
              </c:strCache>
            </c:strRef>
          </c:cat>
          <c:val>
            <c:numRef>
              <c:f>Sheet1!$C$7:$C$13</c:f>
              <c:numCache>
                <c:formatCode>General</c:formatCode>
                <c:ptCount val="7"/>
                <c:pt idx="0">
                  <c:v>19</c:v>
                </c:pt>
                <c:pt idx="1">
                  <c:v>7</c:v>
                </c:pt>
                <c:pt idx="2">
                  <c:v>88</c:v>
                </c:pt>
                <c:pt idx="3">
                  <c:v>405</c:v>
                </c:pt>
                <c:pt idx="4">
                  <c:v>56</c:v>
                </c:pt>
                <c:pt idx="5">
                  <c:v>23</c:v>
                </c:pt>
                <c:pt idx="6">
                  <c:v>598</c:v>
                </c:pt>
              </c:numCache>
            </c:numRef>
          </c:val>
          <c:extLst>
            <c:ext xmlns:c16="http://schemas.microsoft.com/office/drawing/2014/chart" uri="{C3380CC4-5D6E-409C-BE32-E72D297353CC}">
              <c16:uniqueId val="{00000001-76FD-452E-BFE6-F6543388583F}"/>
            </c:ext>
          </c:extLst>
        </c:ser>
        <c:ser>
          <c:idx val="2"/>
          <c:order val="2"/>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cat>
            <c:strRef>
              <c:f>Sheet1!$A$7:$A$13</c:f>
              <c:strCache>
                <c:ptCount val="7"/>
                <c:pt idx="0">
                  <c:v>Admin Offices</c:v>
                </c:pt>
                <c:pt idx="1">
                  <c:v>Executive Office</c:v>
                </c:pt>
                <c:pt idx="2">
                  <c:v>IT/IS</c:v>
                </c:pt>
                <c:pt idx="3">
                  <c:v>Production       </c:v>
                </c:pt>
                <c:pt idx="4">
                  <c:v>Sales</c:v>
                </c:pt>
                <c:pt idx="5">
                  <c:v>Software Engineering</c:v>
                </c:pt>
                <c:pt idx="6">
                  <c:v>Grand Total</c:v>
                </c:pt>
              </c:strCache>
            </c:strRef>
          </c:cat>
          <c:val>
            <c:numRef>
              <c:f>Sheet1!$D$7:$D$13</c:f>
              <c:numCache>
                <c:formatCode>General</c:formatCode>
                <c:ptCount val="7"/>
                <c:pt idx="0">
                  <c:v>16</c:v>
                </c:pt>
                <c:pt idx="1">
                  <c:v>5</c:v>
                </c:pt>
                <c:pt idx="2">
                  <c:v>75</c:v>
                </c:pt>
                <c:pt idx="3">
                  <c:v>397</c:v>
                </c:pt>
                <c:pt idx="4">
                  <c:v>80</c:v>
                </c:pt>
                <c:pt idx="5">
                  <c:v>19</c:v>
                </c:pt>
                <c:pt idx="6">
                  <c:v>592</c:v>
                </c:pt>
              </c:numCache>
            </c:numRef>
          </c:val>
          <c:extLst>
            <c:ext xmlns:c16="http://schemas.microsoft.com/office/drawing/2014/chart" uri="{C3380CC4-5D6E-409C-BE32-E72D297353CC}">
              <c16:uniqueId val="{00000002-76FD-452E-BFE6-F6543388583F}"/>
            </c:ext>
          </c:extLst>
        </c:ser>
        <c:ser>
          <c:idx val="3"/>
          <c:order val="3"/>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cat>
            <c:strRef>
              <c:f>Sheet1!$A$7:$A$13</c:f>
              <c:strCache>
                <c:ptCount val="7"/>
                <c:pt idx="0">
                  <c:v>Admin Offices</c:v>
                </c:pt>
                <c:pt idx="1">
                  <c:v>Executive Office</c:v>
                </c:pt>
                <c:pt idx="2">
                  <c:v>IT/IS</c:v>
                </c:pt>
                <c:pt idx="3">
                  <c:v>Production       </c:v>
                </c:pt>
                <c:pt idx="4">
                  <c:v>Sales</c:v>
                </c:pt>
                <c:pt idx="5">
                  <c:v>Software Engineering</c:v>
                </c:pt>
                <c:pt idx="6">
                  <c:v>Grand Total</c:v>
                </c:pt>
              </c:strCache>
            </c:strRef>
          </c:cat>
          <c:val>
            <c:numRef>
              <c:f>Sheet1!$E$7:$E$13</c:f>
              <c:numCache>
                <c:formatCode>General</c:formatCode>
                <c:ptCount val="7"/>
                <c:pt idx="0">
                  <c:v>16</c:v>
                </c:pt>
                <c:pt idx="1">
                  <c:v>4</c:v>
                </c:pt>
                <c:pt idx="2">
                  <c:v>98</c:v>
                </c:pt>
                <c:pt idx="3">
                  <c:v>397</c:v>
                </c:pt>
                <c:pt idx="4">
                  <c:v>68</c:v>
                </c:pt>
                <c:pt idx="5">
                  <c:v>17</c:v>
                </c:pt>
                <c:pt idx="6">
                  <c:v>600</c:v>
                </c:pt>
              </c:numCache>
            </c:numRef>
          </c:val>
          <c:extLst>
            <c:ext xmlns:c16="http://schemas.microsoft.com/office/drawing/2014/chart" uri="{C3380CC4-5D6E-409C-BE32-E72D297353CC}">
              <c16:uniqueId val="{00000003-76FD-452E-BFE6-F6543388583F}"/>
            </c:ext>
          </c:extLst>
        </c:ser>
        <c:ser>
          <c:idx val="4"/>
          <c:order val="4"/>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cat>
            <c:strRef>
              <c:f>Sheet1!$A$7:$A$13</c:f>
              <c:strCache>
                <c:ptCount val="7"/>
                <c:pt idx="0">
                  <c:v>Admin Offices</c:v>
                </c:pt>
                <c:pt idx="1">
                  <c:v>Executive Office</c:v>
                </c:pt>
                <c:pt idx="2">
                  <c:v>IT/IS</c:v>
                </c:pt>
                <c:pt idx="3">
                  <c:v>Production       </c:v>
                </c:pt>
                <c:pt idx="4">
                  <c:v>Sales</c:v>
                </c:pt>
                <c:pt idx="5">
                  <c:v>Software Engineering</c:v>
                </c:pt>
                <c:pt idx="6">
                  <c:v>Grand Total</c:v>
                </c:pt>
              </c:strCache>
            </c:strRef>
          </c:cat>
          <c:val>
            <c:numRef>
              <c:f>Sheet1!$F$7:$F$13</c:f>
              <c:numCache>
                <c:formatCode>General</c:formatCode>
                <c:ptCount val="7"/>
                <c:pt idx="0">
                  <c:v>11</c:v>
                </c:pt>
                <c:pt idx="1">
                  <c:v>3</c:v>
                </c:pt>
                <c:pt idx="2">
                  <c:v>88</c:v>
                </c:pt>
                <c:pt idx="3">
                  <c:v>427</c:v>
                </c:pt>
                <c:pt idx="4">
                  <c:v>62</c:v>
                </c:pt>
                <c:pt idx="5">
                  <c:v>29</c:v>
                </c:pt>
                <c:pt idx="6">
                  <c:v>620</c:v>
                </c:pt>
              </c:numCache>
            </c:numRef>
          </c:val>
          <c:extLst>
            <c:ext xmlns:c16="http://schemas.microsoft.com/office/drawing/2014/chart" uri="{C3380CC4-5D6E-409C-BE32-E72D297353CC}">
              <c16:uniqueId val="{00000004-76FD-452E-BFE6-F6543388583F}"/>
            </c:ext>
          </c:extLst>
        </c:ser>
        <c:ser>
          <c:idx val="5"/>
          <c:order val="5"/>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cat>
            <c:strRef>
              <c:f>Sheet1!$A$7:$A$13</c:f>
              <c:strCache>
                <c:ptCount val="7"/>
                <c:pt idx="0">
                  <c:v>Admin Offices</c:v>
                </c:pt>
                <c:pt idx="1">
                  <c:v>Executive Office</c:v>
                </c:pt>
                <c:pt idx="2">
                  <c:v>IT/IS</c:v>
                </c:pt>
                <c:pt idx="3">
                  <c:v>Production       </c:v>
                </c:pt>
                <c:pt idx="4">
                  <c:v>Sales</c:v>
                </c:pt>
                <c:pt idx="5">
                  <c:v>Software Engineering</c:v>
                </c:pt>
                <c:pt idx="6">
                  <c:v>Grand Total</c:v>
                </c:pt>
              </c:strCache>
            </c:strRef>
          </c:cat>
          <c:val>
            <c:numRef>
              <c:f>Sheet1!$G$7:$G$13</c:f>
              <c:numCache>
                <c:formatCode>General</c:formatCode>
                <c:ptCount val="7"/>
                <c:pt idx="0">
                  <c:v>10</c:v>
                </c:pt>
                <c:pt idx="1">
                  <c:v>2</c:v>
                </c:pt>
                <c:pt idx="2">
                  <c:v>41</c:v>
                </c:pt>
                <c:pt idx="3">
                  <c:v>230</c:v>
                </c:pt>
                <c:pt idx="4">
                  <c:v>35</c:v>
                </c:pt>
                <c:pt idx="5">
                  <c:v>17</c:v>
                </c:pt>
                <c:pt idx="6">
                  <c:v>335</c:v>
                </c:pt>
              </c:numCache>
            </c:numRef>
          </c:val>
          <c:extLst>
            <c:ext xmlns:c16="http://schemas.microsoft.com/office/drawing/2014/chart" uri="{C3380CC4-5D6E-409C-BE32-E72D297353CC}">
              <c16:uniqueId val="{00000005-76FD-452E-BFE6-F6543388583F}"/>
            </c:ext>
          </c:extLst>
        </c:ser>
        <c:dLbls>
          <c:showLegendKey val="0"/>
          <c:showVal val="0"/>
          <c:showCatName val="0"/>
          <c:showSerName val="0"/>
          <c:showPercent val="0"/>
          <c:showBubbleSize val="0"/>
        </c:dLbls>
        <c:axId val="1137260351"/>
        <c:axId val="1137261183"/>
      </c:areaChart>
      <c:catAx>
        <c:axId val="1137260351"/>
        <c:scaling>
          <c:orientation val="minMax"/>
        </c:scaling>
        <c:delete val="0"/>
        <c:axPos val="b"/>
        <c:numFmt formatCode="General" sourceLinked="1"/>
        <c:majorTickMark val="out"/>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137261183"/>
        <c:crosses val="autoZero"/>
        <c:auto val="1"/>
        <c:lblAlgn val="ctr"/>
        <c:lblOffset val="100"/>
        <c:noMultiLvlLbl val="0"/>
      </c:catAx>
      <c:valAx>
        <c:axId val="1137261183"/>
        <c:scaling>
          <c:orientation val="minMax"/>
        </c:scaling>
        <c:delete val="0"/>
        <c:axPos val="l"/>
        <c:majorGridlines>
          <c:spPr>
            <a:ln w="9525" cap="flat" cmpd="sng" algn="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round/>
            </a:ln>
            <a:effectLst>
              <a:softEdge rad="38100"/>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137260351"/>
        <c:crosses val="autoZero"/>
        <c:crossBetween val="midCat"/>
      </c:valAx>
      <c:spPr>
        <a:noFill/>
        <a:ln>
          <a:noFill/>
        </a:ln>
        <a:effectLst/>
      </c:spPr>
    </c:plotArea>
    <c:plotVisOnly val="1"/>
    <c:dispBlanksAs val="zero"/>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3">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09-09-2024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677656"/>
          </a:xfrm>
          <a:prstGeom prst="rect">
            <a:avLst/>
          </a:prstGeom>
          <a:noFill/>
        </p:spPr>
        <p:txBody>
          <a:bodyPr wrap="square" rtlCol="0">
            <a:spAutoFit/>
          </a:bodyPr>
          <a:lstStyle/>
          <a:p>
            <a:r>
              <a:rPr lang="en-US" sz="2400" dirty="0"/>
              <a:t>STUDENT NAME</a:t>
            </a:r>
            <a:r>
              <a:rPr lang="en-US" sz="2400" dirty="0" smtClean="0"/>
              <a:t>: </a:t>
            </a:r>
            <a:r>
              <a:rPr lang="en-US" sz="2400" dirty="0" smtClean="0"/>
              <a:t>VENDHAN R</a:t>
            </a:r>
            <a:endParaRPr lang="en-US" sz="2400" dirty="0"/>
          </a:p>
          <a:p>
            <a:r>
              <a:rPr lang="en-US" sz="2400" dirty="0"/>
              <a:t>REGISTER NO</a:t>
            </a:r>
            <a:r>
              <a:rPr lang="en-US" sz="2400" dirty="0" smtClean="0"/>
              <a:t>: </a:t>
            </a:r>
            <a:r>
              <a:rPr lang="en-US" sz="2400" dirty="0" smtClean="0"/>
              <a:t>122203458</a:t>
            </a:r>
          </a:p>
          <a:p>
            <a:r>
              <a:rPr lang="en-US" sz="2400"/>
              <a:t>7A98EEF5C5B3CB1A65D4490645D0BAD4</a:t>
            </a:r>
            <a:endParaRPr lang="en-US" sz="2400" dirty="0" smtClean="0"/>
          </a:p>
          <a:p>
            <a:r>
              <a:rPr lang="en-US" sz="2400" dirty="0"/>
              <a:t>E2455526AD78F3D97FF402C28EC1FB73</a:t>
            </a:r>
          </a:p>
          <a:p>
            <a:r>
              <a:rPr lang="en-US" sz="2400" dirty="0"/>
              <a:t>DEPARTMENT: B.COM [CS]</a:t>
            </a:r>
          </a:p>
          <a:p>
            <a:r>
              <a:rPr lang="en-US" sz="2400" dirty="0"/>
              <a:t>COLLEGE: ST. Thomas College of arts &amp; Science</a:t>
            </a:r>
          </a:p>
          <a:p>
            <a:r>
              <a:rPr lang="en-US" sz="2400" dirty="0"/>
              <a:t>           </a:t>
            </a:r>
            <a:endParaRPr lang="en-IN" sz="2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609600" y="304800"/>
            <a:ext cx="3303904" cy="758190"/>
          </a:xfrm>
          <a:prstGeom prst="rect">
            <a:avLst/>
          </a:prstGeom>
        </p:spPr>
        <p:txBody>
          <a:bodyPr vert="horz" wrap="square" lIns="0" tIns="13335" rIns="0" bIns="0" rtlCol="0">
            <a:spAutoFit/>
          </a:bodyPr>
          <a:lstStyle/>
          <a:p>
            <a:pPr marL="12700">
              <a:lnSpc>
                <a:spcPct val="100000"/>
              </a:lnSpc>
              <a:spcBef>
                <a:spcPts val="105"/>
              </a:spcBef>
            </a:pP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Title 3"/>
          <p:cNvSpPr>
            <a:spLocks noGrp="1"/>
          </p:cNvSpPr>
          <p:nvPr>
            <p:ph type="title"/>
          </p:nvPr>
        </p:nvSpPr>
        <p:spPr>
          <a:xfrm>
            <a:off x="755332" y="385444"/>
            <a:ext cx="10681335" cy="738664"/>
          </a:xfrm>
        </p:spPr>
        <p:txBody>
          <a:bodyPr/>
          <a:lstStyle/>
          <a:p>
            <a:r>
              <a:rPr lang="en-IN" spc="15" dirty="0"/>
              <a:t>M</a:t>
            </a:r>
            <a:r>
              <a:rPr lang="en-IN" dirty="0"/>
              <a:t>O</a:t>
            </a:r>
            <a:r>
              <a:rPr lang="en-IN" spc="-15" dirty="0"/>
              <a:t>D</a:t>
            </a:r>
            <a:r>
              <a:rPr lang="en-IN" spc="-35" dirty="0"/>
              <a:t>E</a:t>
            </a:r>
            <a:r>
              <a:rPr lang="en-IN" spc="-30" dirty="0"/>
              <a:t>LL</a:t>
            </a:r>
            <a:r>
              <a:rPr lang="en-IN" spc="-5" dirty="0"/>
              <a:t>I</a:t>
            </a:r>
            <a:r>
              <a:rPr lang="en-IN" spc="30" dirty="0"/>
              <a:t>N</a:t>
            </a:r>
            <a:r>
              <a:rPr lang="en-IN" spc="5" dirty="0"/>
              <a:t>G</a:t>
            </a:r>
            <a:endParaRPr lang="en-IN" dirty="0"/>
          </a:p>
        </p:txBody>
      </p:sp>
      <p:sp>
        <p:nvSpPr>
          <p:cNvPr id="7" name="Text Placeholder 6"/>
          <p:cNvSpPr>
            <a:spLocks noGrp="1"/>
          </p:cNvSpPr>
          <p:nvPr>
            <p:ph type="body" idx="1"/>
          </p:nvPr>
        </p:nvSpPr>
        <p:spPr>
          <a:xfrm>
            <a:off x="609600" y="1577340"/>
            <a:ext cx="10972800" cy="4985980"/>
          </a:xfrm>
        </p:spPr>
        <p:txBody>
          <a:bodyPr/>
          <a:lstStyle/>
          <a:p>
            <a:r>
              <a:rPr lang="en-GB" dirty="0"/>
              <a:t>In the "Employee Performance Analysis Using Excel" project, the </a:t>
            </a:r>
            <a:r>
              <a:rPr lang="en-GB" dirty="0" err="1"/>
              <a:t>modeling</a:t>
            </a:r>
            <a:r>
              <a:rPr lang="en-GB" dirty="0"/>
              <a:t> phase involves setting up the Excel workbook with various tools and techniques to </a:t>
            </a:r>
            <a:r>
              <a:rPr lang="en-GB" dirty="0" err="1"/>
              <a:t>analyze</a:t>
            </a:r>
            <a:r>
              <a:rPr lang="en-GB" dirty="0"/>
              <a:t> and visualize the data effectively.</a:t>
            </a:r>
          </a:p>
          <a:p>
            <a:endParaRPr lang="en-GB" dirty="0"/>
          </a:p>
          <a:p>
            <a:r>
              <a:rPr lang="en-GB" dirty="0"/>
              <a:t>Here's how each component will be used:</a:t>
            </a:r>
          </a:p>
          <a:p>
            <a:pPr marL="342900" indent="-342900">
              <a:buAutoNum type="arabicPeriod"/>
            </a:pPr>
            <a:r>
              <a:rPr lang="en-GB" dirty="0"/>
              <a:t>Data Filtering Purpose: To sort and refine the data to focus on specific criteria, such as department, date range, or individual employee performance.</a:t>
            </a:r>
          </a:p>
          <a:p>
            <a:pPr marL="342900" indent="-342900">
              <a:buAutoNum type="arabicPeriod"/>
            </a:pPr>
            <a:endParaRPr lang="en-GB" dirty="0"/>
          </a:p>
          <a:p>
            <a:pPr marL="342900" indent="-342900">
              <a:buAutoNum type="arabicPeriod"/>
            </a:pPr>
            <a:r>
              <a:rPr lang="en-GB" dirty="0"/>
              <a:t>Implementation: Excel's filtering feature will be applied to datasets, allowing users to easily narrow down the data to view only the relevant information. For example, filtering by department or by performance rating.</a:t>
            </a:r>
          </a:p>
          <a:p>
            <a:pPr marL="342900" indent="-342900">
              <a:buAutoNum type="arabicPeriod"/>
            </a:pPr>
            <a:endParaRPr lang="en-GB" dirty="0"/>
          </a:p>
          <a:p>
            <a:pPr marL="342900" indent="-342900">
              <a:buAutoNum type="arabicPeriod"/>
            </a:pPr>
            <a:r>
              <a:rPr lang="en-GB" dirty="0"/>
              <a:t>2. Pivot </a:t>
            </a:r>
          </a:p>
          <a:p>
            <a:pPr marL="342900" indent="-342900">
              <a:buAutoNum type="arabicPeriod"/>
            </a:pPr>
            <a:endParaRPr lang="en-GB" dirty="0"/>
          </a:p>
          <a:p>
            <a:pPr marL="342900" indent="-342900">
              <a:buAutoNum type="arabicPeriod"/>
            </a:pPr>
            <a:r>
              <a:rPr lang="en-GB" dirty="0"/>
              <a:t>Tables Purpose: To summarize and </a:t>
            </a:r>
            <a:r>
              <a:rPr lang="en-GB" dirty="0" err="1"/>
              <a:t>analyze</a:t>
            </a:r>
            <a:r>
              <a:rPr lang="en-GB" dirty="0"/>
              <a:t> large datasets by grouping and aggregating data based on different performance metrics.</a:t>
            </a:r>
          </a:p>
          <a:p>
            <a:pPr marL="342900" indent="-342900">
              <a:buAutoNum type="arabicPeriod"/>
            </a:pPr>
            <a:endParaRPr lang="en-GB" dirty="0"/>
          </a:p>
          <a:p>
            <a:pPr marL="342900" indent="-342900">
              <a:buAutoNum type="arabicPeriod"/>
            </a:pPr>
            <a:r>
              <a:rPr lang="en-GB" dirty="0"/>
              <a:t>Implementation: Pivot tables will be used to dynamically calculate and display key performance indicators (KPIs) such as average task completion time, total hours worked, or percentage of targets met. This will allow users to view performance metrics by different categories, like employee, team, or month.</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4146866723"/>
              </p:ext>
            </p:extLst>
          </p:nvPr>
        </p:nvGraphicFramePr>
        <p:xfrm>
          <a:off x="1371600" y="1991926"/>
          <a:ext cx="6477000" cy="4085024"/>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609600" y="1577340"/>
            <a:ext cx="10972800" cy="1938992"/>
          </a:xfrm>
        </p:spPr>
        <p:txBody>
          <a:bodyPr/>
          <a:lstStyle/>
          <a:p>
            <a:r>
              <a:rPr lang="en-GB" dirty="0"/>
              <a:t>The "</a:t>
            </a:r>
            <a:r>
              <a:rPr lang="en-IN" b="1" dirty="0">
                <a:solidFill>
                  <a:srgbClr val="0F0F0F"/>
                </a:solidFill>
                <a:latin typeface="Times New Roman" panose="02020603050405020304" pitchFamily="18" charset="0"/>
                <a:cs typeface="Times New Roman" panose="02020603050405020304" pitchFamily="18" charset="0"/>
              </a:rPr>
              <a:t>VISUALIZING EMPLOYEE ATTENDANCE TRENDS WITH EXCEL CHARTS</a:t>
            </a:r>
            <a:r>
              <a:rPr lang="en-GB" dirty="0"/>
              <a:t>" project provides a robust and user- friendly solution for evaluating and managing employee attendance. By leveraging Excel's powerful tools such as filtering, pivot tables, charts, and conditional formatting-the project transforms raw attendance data into actionable insights. The resulting interactive dashboards and customizable reports empower managers to make data driven decisions, optimize workforce productivity, and foster continuous improvement across the organization. This solution not only streamlines performance management but also offers a cost-effective, scalable approach to enhancing overall organizational efficiency..</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2123658"/>
          </a:xfrm>
          <a:prstGeom prst="rect">
            <a:avLst/>
          </a:prstGeom>
          <a:noFill/>
        </p:spPr>
        <p:txBody>
          <a:bodyPr wrap="square" rtlCol="0">
            <a:spAutoFit/>
          </a:bodyPr>
          <a:lstStyle/>
          <a:p>
            <a:r>
              <a:rPr lang="en-IN" sz="4400" b="1" dirty="0">
                <a:solidFill>
                  <a:srgbClr val="0F0F0F"/>
                </a:solidFill>
                <a:latin typeface="Times New Roman" panose="02020603050405020304" pitchFamily="18" charset="0"/>
                <a:cs typeface="Times New Roman" panose="02020603050405020304" pitchFamily="18" charset="0"/>
              </a:rPr>
              <a:t>VISUALIZING EMPLOYEE ATTENDANCE TRENDS WITH</a:t>
            </a:r>
          </a:p>
          <a:p>
            <a:r>
              <a:rPr lang="en-IN" sz="4400" b="1" dirty="0">
                <a:solidFill>
                  <a:srgbClr val="0F0F0F"/>
                </a:solidFill>
                <a:latin typeface="Times New Roman" panose="02020603050405020304" pitchFamily="18" charset="0"/>
                <a:cs typeface="Times New Roman" panose="02020603050405020304" pitchFamily="18" charset="0"/>
              </a:rPr>
              <a:t>EXCEL CHARTS</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8458200" y="38544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9" name="Text Placeholder 8">
            <a:extLst>
              <a:ext uri="{FF2B5EF4-FFF2-40B4-BE49-F238E27FC236}">
                <a16:creationId xmlns:a16="http://schemas.microsoft.com/office/drawing/2014/main" id="{E6CBCDBC-7C5C-C750-E296-324C4A2F560F}"/>
              </a:ext>
            </a:extLst>
          </p:cNvPr>
          <p:cNvSpPr>
            <a:spLocks noGrp="1"/>
          </p:cNvSpPr>
          <p:nvPr>
            <p:ph type="body" idx="1"/>
          </p:nvPr>
        </p:nvSpPr>
        <p:spPr>
          <a:xfrm>
            <a:off x="380618" y="1442263"/>
            <a:ext cx="10972800" cy="1938992"/>
          </a:xfrm>
        </p:spPr>
        <p:txBody>
          <a:bodyPr/>
          <a:lstStyle/>
          <a:p>
            <a:r>
              <a:rPr lang="en-IN" sz="1800" dirty="0">
                <a:solidFill>
                  <a:srgbClr val="0F0F0F"/>
                </a:solidFill>
                <a:latin typeface="Times New Roman" panose="02020603050405020304" pitchFamily="18" charset="0"/>
                <a:cs typeface="Times New Roman" panose="02020603050405020304" pitchFamily="18" charset="0"/>
              </a:rPr>
              <a:t>VISUALIZING EMPLOYEE ATTENDANCE ANALYSIS using excel involves  evaluating and </a:t>
            </a:r>
          </a:p>
          <a:p>
            <a:r>
              <a:rPr lang="en-IN" dirty="0">
                <a:solidFill>
                  <a:srgbClr val="0F0F0F"/>
                </a:solidFill>
                <a:latin typeface="Times New Roman" panose="02020603050405020304" pitchFamily="18" charset="0"/>
                <a:cs typeface="Times New Roman" panose="02020603050405020304" pitchFamily="18" charset="0"/>
              </a:rPr>
              <a:t>Measuring an employee’s attendance throughout the company’s work days based on their attendance </a:t>
            </a:r>
          </a:p>
          <a:p>
            <a:r>
              <a:rPr lang="en-IN" dirty="0">
                <a:solidFill>
                  <a:srgbClr val="0F0F0F"/>
                </a:solidFill>
                <a:latin typeface="Times New Roman" panose="02020603050405020304" pitchFamily="18" charset="0"/>
                <a:cs typeface="Times New Roman" panose="02020603050405020304" pitchFamily="18" charset="0"/>
              </a:rPr>
              <a:t>Records given employee data set. This data is then </a:t>
            </a:r>
            <a:r>
              <a:rPr lang="en-IN" dirty="0" err="1">
                <a:solidFill>
                  <a:srgbClr val="0F0F0F"/>
                </a:solidFill>
                <a:latin typeface="Times New Roman" panose="02020603050405020304" pitchFamily="18" charset="0"/>
                <a:cs typeface="Times New Roman" panose="02020603050405020304" pitchFamily="18" charset="0"/>
              </a:rPr>
              <a:t>analyzed</a:t>
            </a:r>
            <a:r>
              <a:rPr lang="en-IN" dirty="0">
                <a:solidFill>
                  <a:srgbClr val="0F0F0F"/>
                </a:solidFill>
                <a:latin typeface="Times New Roman" panose="02020603050405020304" pitchFamily="18" charset="0"/>
                <a:cs typeface="Times New Roman" panose="02020603050405020304" pitchFamily="18" charset="0"/>
              </a:rPr>
              <a:t> using </a:t>
            </a:r>
            <a:r>
              <a:rPr lang="en-IN" dirty="0" err="1">
                <a:solidFill>
                  <a:srgbClr val="0F0F0F"/>
                </a:solidFill>
                <a:latin typeface="Times New Roman" panose="02020603050405020304" pitchFamily="18" charset="0"/>
                <a:cs typeface="Times New Roman" panose="02020603050405020304" pitchFamily="18" charset="0"/>
              </a:rPr>
              <a:t>excel’s</a:t>
            </a:r>
            <a:r>
              <a:rPr lang="en-IN" dirty="0">
                <a:solidFill>
                  <a:srgbClr val="0F0F0F"/>
                </a:solidFill>
                <a:latin typeface="Times New Roman" panose="02020603050405020304" pitchFamily="18" charset="0"/>
                <a:cs typeface="Times New Roman" panose="02020603050405020304" pitchFamily="18" charset="0"/>
              </a:rPr>
              <a:t> functions and tools, such as</a:t>
            </a:r>
          </a:p>
          <a:p>
            <a:r>
              <a:rPr lang="en-IN" dirty="0">
                <a:solidFill>
                  <a:srgbClr val="0F0F0F"/>
                </a:solidFill>
                <a:latin typeface="Times New Roman" panose="02020603050405020304" pitchFamily="18" charset="0"/>
                <a:cs typeface="Times New Roman" panose="02020603050405020304" pitchFamily="18" charset="0"/>
              </a:rPr>
              <a:t> pivot tables, charts, and conditional formatting, to identify the attendance percentages, records divided</a:t>
            </a:r>
          </a:p>
          <a:p>
            <a:r>
              <a:rPr lang="en-IN" dirty="0">
                <a:solidFill>
                  <a:srgbClr val="0F0F0F"/>
                </a:solidFill>
                <a:latin typeface="Times New Roman" panose="02020603050405020304" pitchFamily="18" charset="0"/>
                <a:cs typeface="Times New Roman" panose="02020603050405020304" pitchFamily="18" charset="0"/>
              </a:rPr>
              <a:t>Based on business units, departments, divisions available within the company. The analysis helps in</a:t>
            </a:r>
          </a:p>
          <a:p>
            <a:r>
              <a:rPr lang="en-IN" dirty="0">
                <a:solidFill>
                  <a:srgbClr val="0F0F0F"/>
                </a:solidFill>
                <a:latin typeface="Times New Roman" panose="02020603050405020304" pitchFamily="18" charset="0"/>
                <a:cs typeface="Times New Roman" panose="02020603050405020304" pitchFamily="18" charset="0"/>
              </a:rPr>
              <a:t>Making informed decisions regarding the employee’s attendance in order to appropriate steps</a:t>
            </a:r>
          </a:p>
          <a:p>
            <a:r>
              <a:rPr lang="en-IN" dirty="0">
                <a:solidFill>
                  <a:srgbClr val="0F0F0F"/>
                </a:solidFill>
                <a:latin typeface="Times New Roman" panose="02020603050405020304" pitchFamily="18" charset="0"/>
                <a:cs typeface="Times New Roman" panose="02020603050405020304" pitchFamily="18" charset="0"/>
              </a:rPr>
              <a:t>To prevent in future. </a:t>
            </a:r>
            <a:endParaRPr lang="en-US"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pic>
        <p:nvPicPr>
          <p:cNvPr id="1026" name="Picture 2" descr="Vector office software. attendance management. business concept. infographics for web banner. calendar, task list and chart. the user personal account.">
            <a:extLst>
              <a:ext uri="{FF2B5EF4-FFF2-40B4-BE49-F238E27FC236}">
                <a16:creationId xmlns:a16="http://schemas.microsoft.com/office/drawing/2014/main" id="{7D8223F0-E9E6-05F6-1230-6FB86B2E6EE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0400" y="3262767"/>
            <a:ext cx="4191382" cy="359523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8758237" y="23812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sp>
        <p:nvSpPr>
          <p:cNvPr id="12" name="Text Placeholder 11">
            <a:extLst>
              <a:ext uri="{FF2B5EF4-FFF2-40B4-BE49-F238E27FC236}">
                <a16:creationId xmlns:a16="http://schemas.microsoft.com/office/drawing/2014/main" id="{F4A012DC-74BC-158F-51DA-023D848D52A8}"/>
              </a:ext>
            </a:extLst>
          </p:cNvPr>
          <p:cNvSpPr>
            <a:spLocks noGrp="1"/>
          </p:cNvSpPr>
          <p:nvPr>
            <p:ph type="body" idx="1"/>
          </p:nvPr>
        </p:nvSpPr>
        <p:spPr>
          <a:xfrm>
            <a:off x="609600" y="1577340"/>
            <a:ext cx="10972800" cy="2492990"/>
          </a:xfrm>
        </p:spPr>
        <p:txBody>
          <a:bodyPr/>
          <a:lstStyle/>
          <a:p>
            <a:r>
              <a:rPr lang="en-IN" dirty="0"/>
              <a:t>The project “</a:t>
            </a:r>
            <a:r>
              <a:rPr lang="en-IN" sz="1800" dirty="0">
                <a:solidFill>
                  <a:srgbClr val="0F0F0F"/>
                </a:solidFill>
                <a:latin typeface="Times New Roman" panose="02020603050405020304" pitchFamily="18" charset="0"/>
                <a:cs typeface="Times New Roman" panose="02020603050405020304" pitchFamily="18" charset="0"/>
              </a:rPr>
              <a:t>VISUALIZING EMPLOYEE ATTENDANCE TRENDS WITH EXCEL CHARTS”</a:t>
            </a:r>
          </a:p>
          <a:p>
            <a:r>
              <a:rPr lang="en-IN" dirty="0">
                <a:solidFill>
                  <a:srgbClr val="0F0F0F"/>
                </a:solidFill>
                <a:latin typeface="Times New Roman" panose="02020603050405020304" pitchFamily="18" charset="0"/>
                <a:cs typeface="Times New Roman" panose="02020603050405020304" pitchFamily="18" charset="0"/>
              </a:rPr>
              <a:t>Aims to systematically evaluate employee attendance and causes for it by leveraging </a:t>
            </a:r>
            <a:r>
              <a:rPr lang="en-IN" dirty="0" err="1">
                <a:solidFill>
                  <a:srgbClr val="0F0F0F"/>
                </a:solidFill>
                <a:latin typeface="Times New Roman" panose="02020603050405020304" pitchFamily="18" charset="0"/>
                <a:cs typeface="Times New Roman" panose="02020603050405020304" pitchFamily="18" charset="0"/>
              </a:rPr>
              <a:t>excel’s</a:t>
            </a:r>
            <a:endParaRPr lang="en-IN" dirty="0">
              <a:solidFill>
                <a:srgbClr val="0F0F0F"/>
              </a:solidFill>
              <a:latin typeface="Times New Roman" panose="02020603050405020304" pitchFamily="18" charset="0"/>
              <a:cs typeface="Times New Roman" panose="02020603050405020304" pitchFamily="18" charset="0"/>
            </a:endParaRPr>
          </a:p>
          <a:p>
            <a:r>
              <a:rPr lang="en-IN" dirty="0">
                <a:solidFill>
                  <a:srgbClr val="0F0F0F"/>
                </a:solidFill>
                <a:latin typeface="Times New Roman" panose="02020603050405020304" pitchFamily="18" charset="0"/>
                <a:cs typeface="Times New Roman" panose="02020603050405020304" pitchFamily="18" charset="0"/>
              </a:rPr>
              <a:t>Analytical tools. The project will involve collecting and organizing attendance records data such as</a:t>
            </a:r>
          </a:p>
          <a:p>
            <a:r>
              <a:rPr lang="en-IN" dirty="0">
                <a:solidFill>
                  <a:srgbClr val="0F0F0F"/>
                </a:solidFill>
                <a:latin typeface="Times New Roman" panose="02020603050405020304" pitchFamily="18" charset="0"/>
                <a:cs typeface="Times New Roman" panose="02020603050405020304" pitchFamily="18" charset="0"/>
              </a:rPr>
              <a:t>How many days is the employee was present, reason for absence, etc. this data will be processed and</a:t>
            </a:r>
          </a:p>
          <a:p>
            <a:r>
              <a:rPr lang="en-IN" dirty="0">
                <a:solidFill>
                  <a:srgbClr val="0F0F0F"/>
                </a:solidFill>
                <a:latin typeface="Times New Roman" panose="02020603050405020304" pitchFamily="18" charset="0"/>
                <a:cs typeface="Times New Roman" panose="02020603050405020304" pitchFamily="18" charset="0"/>
              </a:rPr>
              <a:t>Analysed using excel functions like pivot tables, charts, and statistical formulas to generate insights</a:t>
            </a:r>
          </a:p>
          <a:p>
            <a:r>
              <a:rPr lang="en-IN" dirty="0">
                <a:solidFill>
                  <a:srgbClr val="0F0F0F"/>
                </a:solidFill>
                <a:latin typeface="Times New Roman" panose="02020603050405020304" pitchFamily="18" charset="0"/>
                <a:cs typeface="Times New Roman" panose="02020603050405020304" pitchFamily="18" charset="0"/>
              </a:rPr>
              <a:t>Into the individuals attendance. The outcome will help in identifying the regulars who take leave </a:t>
            </a:r>
          </a:p>
          <a:p>
            <a:r>
              <a:rPr lang="en-IN" dirty="0">
                <a:solidFill>
                  <a:srgbClr val="0F0F0F"/>
                </a:solidFill>
                <a:latin typeface="Times New Roman" panose="02020603050405020304" pitchFamily="18" charset="0"/>
                <a:cs typeface="Times New Roman" panose="02020603050405020304" pitchFamily="18" charset="0"/>
              </a:rPr>
              <a:t>Of absence rarely, those frequently take leave of absence and without proper reasons. The </a:t>
            </a:r>
          </a:p>
          <a:p>
            <a:r>
              <a:rPr lang="en-IN" dirty="0">
                <a:solidFill>
                  <a:srgbClr val="0F0F0F"/>
                </a:solidFill>
                <a:latin typeface="Times New Roman" panose="02020603050405020304" pitchFamily="18" charset="0"/>
                <a:cs typeface="Times New Roman" panose="02020603050405020304" pitchFamily="18" charset="0"/>
              </a:rPr>
              <a:t>Final deliverable will include a detailed report and visual dashboards  for easy interpretation and</a:t>
            </a:r>
          </a:p>
          <a:p>
            <a:r>
              <a:rPr lang="en-IN" dirty="0">
                <a:solidFill>
                  <a:srgbClr val="0F0F0F"/>
                </a:solidFill>
                <a:latin typeface="Times New Roman" panose="02020603050405020304" pitchFamily="18" charset="0"/>
                <a:cs typeface="Times New Roman" panose="02020603050405020304" pitchFamily="18" charset="0"/>
              </a:rPr>
              <a:t>Strategic planning.</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pic>
        <p:nvPicPr>
          <p:cNvPr id="2052" name="Picture 4" descr="Photo attendance report is written on a white card next to a potted flower, diaries and calculator">
            <a:extLst>
              <a:ext uri="{FF2B5EF4-FFF2-40B4-BE49-F238E27FC236}">
                <a16:creationId xmlns:a16="http://schemas.microsoft.com/office/drawing/2014/main" id="{7086D8E4-638B-0C62-0E93-10BA6CD0B14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9400" y="4095730"/>
            <a:ext cx="4762500" cy="2514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7" name="Text Placeholder 6"/>
          <p:cNvSpPr>
            <a:spLocks noGrp="1"/>
          </p:cNvSpPr>
          <p:nvPr>
            <p:ph type="body" idx="1"/>
          </p:nvPr>
        </p:nvSpPr>
        <p:spPr>
          <a:xfrm>
            <a:off x="609600" y="1577340"/>
            <a:ext cx="10972800" cy="1938992"/>
          </a:xfrm>
        </p:spPr>
        <p:txBody>
          <a:bodyPr/>
          <a:lstStyle/>
          <a:p>
            <a:r>
              <a:rPr lang="en-GB" b="1" dirty="0"/>
              <a:t>Human Resources (HR) Managers:</a:t>
            </a:r>
          </a:p>
          <a:p>
            <a:endParaRPr lang="en-GB" b="1" dirty="0"/>
          </a:p>
          <a:p>
            <a:r>
              <a:rPr lang="en-GB" b="1" dirty="0"/>
              <a:t>Department Managers/Supervisors:</a:t>
            </a:r>
          </a:p>
          <a:p>
            <a:endParaRPr lang="en-GB" b="1" dirty="0"/>
          </a:p>
          <a:p>
            <a:r>
              <a:rPr lang="en-GB" b="1" dirty="0"/>
              <a:t>Senior Management/Executives:</a:t>
            </a:r>
          </a:p>
          <a:p>
            <a:endParaRPr lang="en-GB" b="1" dirty="0"/>
          </a:p>
          <a:p>
            <a:r>
              <a:rPr lang="en-GB" b="1" dirty="0"/>
              <a:t>Employees:</a:t>
            </a:r>
            <a:endParaRPr lang="en-IN" b="1"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pic>
        <p:nvPicPr>
          <p:cNvPr id="9" name="Picture 8">
            <a:extLst>
              <a:ext uri="{FF2B5EF4-FFF2-40B4-BE49-F238E27FC236}">
                <a16:creationId xmlns:a16="http://schemas.microsoft.com/office/drawing/2014/main" id="{BC6E940B-95BB-1DEA-3417-8029C0388EF8}"/>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b="3241"/>
          <a:stretch/>
        </p:blipFill>
        <p:spPr>
          <a:xfrm>
            <a:off x="6629400" y="473710"/>
            <a:ext cx="5307508" cy="46634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8" name="Text Placeholder 7"/>
          <p:cNvSpPr>
            <a:spLocks noGrp="1"/>
          </p:cNvSpPr>
          <p:nvPr>
            <p:ph type="body" idx="1"/>
          </p:nvPr>
        </p:nvSpPr>
        <p:spPr>
          <a:xfrm>
            <a:off x="2819400" y="1219200"/>
            <a:ext cx="8763000" cy="3877985"/>
          </a:xfrm>
        </p:spPr>
        <p:txBody>
          <a:bodyPr/>
          <a:lstStyle/>
          <a:p>
            <a:r>
              <a:rPr lang="en-GB" b="1" dirty="0">
                <a:solidFill>
                  <a:srgbClr val="FF0000"/>
                </a:solidFill>
              </a:rPr>
              <a:t>Data-Driven Insights: </a:t>
            </a:r>
            <a:r>
              <a:rPr lang="en-GB" dirty="0"/>
              <a:t>Enables managers to make informed decisions based on accurate, real-time performance data,</a:t>
            </a:r>
          </a:p>
          <a:p>
            <a:endParaRPr lang="en-GB" dirty="0"/>
          </a:p>
          <a:p>
            <a:r>
              <a:rPr lang="en-GB" b="1" dirty="0">
                <a:solidFill>
                  <a:srgbClr val="FF0000"/>
                </a:solidFill>
              </a:rPr>
              <a:t>Improved Efficiency: </a:t>
            </a:r>
            <a:r>
              <a:rPr lang="en-GB" dirty="0"/>
              <a:t>Automates the data collection and analysis process, saving time and reducing manual errors.</a:t>
            </a:r>
          </a:p>
          <a:p>
            <a:endParaRPr lang="en-GB" dirty="0"/>
          </a:p>
          <a:p>
            <a:r>
              <a:rPr lang="en-GB" b="1" dirty="0">
                <a:solidFill>
                  <a:srgbClr val="FF0000"/>
                </a:solidFill>
              </a:rPr>
              <a:t>Enhanced Employee Development: </a:t>
            </a:r>
            <a:r>
              <a:rPr lang="en-GB" dirty="0"/>
              <a:t>Identifies training needs and development opportunities, leading to a more skilled workforce.</a:t>
            </a:r>
          </a:p>
          <a:p>
            <a:endParaRPr lang="en-GB" dirty="0"/>
          </a:p>
          <a:p>
            <a:r>
              <a:rPr lang="en-GB" b="1" dirty="0">
                <a:solidFill>
                  <a:srgbClr val="FF0000"/>
                </a:solidFill>
              </a:rPr>
              <a:t>Better Attendance trends: </a:t>
            </a:r>
            <a:r>
              <a:rPr lang="en-GB" dirty="0"/>
              <a:t>Helps in recognizing regulars and addressing absentee, ultimately improving overall productivity.</a:t>
            </a:r>
          </a:p>
          <a:p>
            <a:endParaRPr lang="en-GB" dirty="0"/>
          </a:p>
          <a:p>
            <a:r>
              <a:rPr lang="en-GB" b="1" dirty="0">
                <a:solidFill>
                  <a:srgbClr val="FF0000"/>
                </a:solidFill>
              </a:rPr>
              <a:t>Cost-Effective Solution: </a:t>
            </a:r>
            <a:r>
              <a:rPr lang="en-GB" dirty="0"/>
              <a:t>Leverages the widely accessible Excel platform, avoiding the need for expensive software or tools.</a:t>
            </a:r>
            <a:endParaRPr lang="en-IN"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p:cNvSpPr>
            <a:spLocks noGrp="1"/>
          </p:cNvSpPr>
          <p:nvPr>
            <p:ph type="body" idx="1"/>
          </p:nvPr>
        </p:nvSpPr>
        <p:spPr>
          <a:xfrm>
            <a:off x="609600" y="1577340"/>
            <a:ext cx="10972800" cy="1938992"/>
          </a:xfrm>
        </p:spPr>
        <p:txBody>
          <a:bodyPr/>
          <a:lstStyle/>
          <a:p>
            <a:r>
              <a:rPr lang="en-GB" dirty="0"/>
              <a:t>Descriptions for each of the columns in the dataset:</a:t>
            </a:r>
          </a:p>
          <a:p>
            <a:pPr marL="342900" indent="-342900">
              <a:buAutoNum type="arabicPeriod"/>
            </a:pPr>
            <a:r>
              <a:rPr lang="en-GB" dirty="0"/>
              <a:t>Employee ID: Unique identifier for each employee in the organization.</a:t>
            </a:r>
          </a:p>
          <a:p>
            <a:pPr marL="342900" indent="-342900">
              <a:buAutoNum type="arabicPeriod"/>
            </a:pPr>
            <a:r>
              <a:rPr lang="en-GB" dirty="0"/>
              <a:t>First Name: The first name of the employee.</a:t>
            </a:r>
          </a:p>
          <a:p>
            <a:pPr marL="342900" indent="-342900">
              <a:buAutoNum type="arabicPeriod"/>
            </a:pPr>
            <a:r>
              <a:rPr lang="en-GB" dirty="0"/>
              <a:t> Last Name: The last name of the employee,</a:t>
            </a:r>
          </a:p>
          <a:p>
            <a:pPr marL="342900" indent="-342900">
              <a:buAutoNum type="arabicPeriod"/>
            </a:pPr>
            <a:r>
              <a:rPr lang="en-GB" dirty="0"/>
              <a:t>Business unit: under what basis the employee works under the company</a:t>
            </a:r>
          </a:p>
          <a:p>
            <a:pPr marL="342900" indent="-342900">
              <a:buAutoNum type="arabicPeriod"/>
            </a:pPr>
            <a:r>
              <a:rPr lang="en-GB" dirty="0"/>
              <a:t>Employee type: under what basis the employee joined</a:t>
            </a:r>
          </a:p>
          <a:p>
            <a:pPr marL="342900" indent="-342900">
              <a:buAutoNum type="arabicPeriod"/>
            </a:pPr>
            <a:r>
              <a:rPr lang="en-GB" dirty="0"/>
              <a:t>Department type: under which sub-divided group the employee is part of the company.</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52BC510F-6B38-21C5-6AF0-FE7A0E2E4C1A}"/>
              </a:ext>
            </a:extLst>
          </p:cNvPr>
          <p:cNvSpPr txBox="1"/>
          <p:nvPr/>
        </p:nvSpPr>
        <p:spPr>
          <a:xfrm>
            <a:off x="3050540" y="2002919"/>
            <a:ext cx="6101080" cy="2308324"/>
          </a:xfrm>
          <a:prstGeom prst="rect">
            <a:avLst/>
          </a:prstGeom>
          <a:noFill/>
        </p:spPr>
        <p:txBody>
          <a:bodyPr wrap="square">
            <a:spAutoFit/>
          </a:bodyPr>
          <a:lstStyle/>
          <a:p>
            <a:pPr marL="285750" indent="-285750">
              <a:buFont typeface="Wingdings" panose="05000000000000000000" pitchFamily="2" charset="2"/>
              <a:buChar char="§"/>
            </a:pPr>
            <a:r>
              <a:rPr lang="en-IN" b="1" dirty="0"/>
              <a:t>Predictive analytics: </a:t>
            </a:r>
            <a:r>
              <a:rPr lang="en-IN" dirty="0"/>
              <a:t>Integrating predictive methods to forecast future attendance trends based on historical data, giving managers a proactive Approach to workplace planning.</a:t>
            </a:r>
          </a:p>
          <a:p>
            <a:endParaRPr lang="en-IN" dirty="0"/>
          </a:p>
          <a:p>
            <a:pPr marL="285750" indent="-285750">
              <a:buFont typeface="Wingdings" panose="05000000000000000000" pitchFamily="2" charset="2"/>
              <a:buChar char="§"/>
            </a:pPr>
            <a:r>
              <a:rPr lang="en-IN" b="1" dirty="0"/>
              <a:t>Automated alerts:</a:t>
            </a:r>
            <a:r>
              <a:rPr lang="en-IN" dirty="0"/>
              <a:t> the tool can be set up to send automated alerts for critical employee attendance issues, ensuring that managers  are immediately notified when attention needed.</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329</TotalTime>
  <Words>845</Words>
  <Application>Microsoft Office PowerPoint</Application>
  <PresentationFormat>Widescreen</PresentationFormat>
  <Paragraphs>100</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MODELLING</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User</cp:lastModifiedBy>
  <cp:revision>21</cp:revision>
  <dcterms:created xsi:type="dcterms:W3CDTF">2024-03-29T15:07:22Z</dcterms:created>
  <dcterms:modified xsi:type="dcterms:W3CDTF">2024-09-09T10:04:19Z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