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32"/>
  </p:notesMasterIdLst>
  <p:handoutMasterIdLst>
    <p:handoutMasterId r:id="rId33"/>
  </p:handoutMasterIdLst>
  <p:sldIdLst>
    <p:sldId id="290" r:id="rId5"/>
    <p:sldId id="291" r:id="rId6"/>
    <p:sldId id="295" r:id="rId7"/>
    <p:sldId id="276" r:id="rId8"/>
    <p:sldId id="268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289" r:id="rId3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zh-CN" altLang="en-US" sz="2100" b="1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代码：</a:t>
          </a:r>
          <a:endParaRPr lang="en-US" altLang="zh-CN" sz="2100" b="1" noProof="0" dirty="0">
            <a:solidFill>
              <a:schemeClr val="accent1">
                <a:lumMod val="7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rtl="0"/>
          <a:r>
            <a:rPr lang="zh-CN" altLang="en-US" sz="18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黄鸿宇、胡杰、熊友旺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PPT</a:t>
          </a:r>
          <a:r>
            <a:rPr lang="zh-CN" altLang="en-US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制作：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黄鸿宇、胡杰</a:t>
          </a:r>
          <a:endParaRPr lang="zh-CN" altLang="en-US" sz="1800" kern="1200" noProof="0" dirty="0">
            <a:solidFill>
              <a:schemeClr val="bg2">
                <a:lumMod val="50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答辩：</a:t>
          </a:r>
          <a:endParaRPr lang="en-US" altLang="zh-CN" sz="2100" b="1" kern="1200" noProof="0" dirty="0">
            <a:solidFill>
              <a:schemeClr val="accent1">
                <a:lumMod val="7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熊友旺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BF57F9A-04A8-4D76-91CA-74DC33B24888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zh-CN" altLang="en-US" sz="2300" b="1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文档：</a:t>
          </a:r>
          <a:endParaRPr lang="en-US" altLang="zh-CN" sz="2300" b="1" noProof="0" dirty="0">
            <a:solidFill>
              <a:schemeClr val="accent1">
                <a:lumMod val="7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rtl="0"/>
          <a:r>
            <a:rPr lang="zh-CN" altLang="en-US" sz="18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黄鸿宇、胡杰、熊友旺</a:t>
          </a:r>
        </a:p>
      </dgm:t>
    </dgm:pt>
    <dgm:pt modelId="{A4180FE4-B76B-413E-B0FE-CA1BF7B98EDD}" type="parTrans" cxnId="{D57B4C16-7B74-42F6-9D5E-F7BB6696D990}">
      <dgm:prSet/>
      <dgm:spPr/>
      <dgm:t>
        <a:bodyPr/>
        <a:lstStyle/>
        <a:p>
          <a:endParaRPr lang="zh-CN" altLang="en-US"/>
        </a:p>
      </dgm:t>
    </dgm:pt>
    <dgm:pt modelId="{076816FD-05AD-4B9B-ABFD-C517B7112761}" type="sibTrans" cxnId="{D57B4C16-7B74-42F6-9D5E-F7BB6696D990}">
      <dgm:prSet/>
      <dgm:spPr/>
      <dgm:t>
        <a:bodyPr/>
        <a:lstStyle/>
        <a:p>
          <a:endParaRPr lang="zh-CN" alt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4" custScaleX="115064" custLinFactNeighborX="976" custLinFactNeighborY="1493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4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4" custScaleX="115064" custLinFactNeighborX="976">
        <dgm:presLayoutVars>
          <dgm:bulletEnabled val="1"/>
        </dgm:presLayoutVars>
      </dgm:prSet>
      <dgm:spPr/>
    </dgm:pt>
    <dgm:pt modelId="{5844EF9B-69F0-4025-9830-8C71872D629A}" type="pres">
      <dgm:prSet presAssocID="{A8E2FA08-4DD4-4654-A85D-9A99162D6201}" presName="sibTrans" presStyleCnt="0"/>
      <dgm:spPr/>
    </dgm:pt>
    <dgm:pt modelId="{628C4A4B-F8BC-4A85-9729-66BF7C98A950}" type="pres">
      <dgm:prSet presAssocID="{1BF57F9A-04A8-4D76-91CA-74DC33B24888}" presName="node" presStyleLbl="node1" presStyleIdx="3" presStyleCnt="4" custScaleX="115064" custLinFactNeighborX="976" custLinFactNeighborY="1493">
        <dgm:presLayoutVars>
          <dgm:bulletEnabled val="1"/>
        </dgm:presLayoutVars>
      </dgm:prSet>
      <dgm:spPr/>
    </dgm:pt>
  </dgm:ptLst>
  <dgm:cxnLst>
    <dgm:cxn modelId="{D57B4C16-7B74-42F6-9D5E-F7BB6696D990}" srcId="{D0F07F19-1F50-4B42-A7A0-278DF9D25BB1}" destId="{1BF57F9A-04A8-4D76-91CA-74DC33B24888}" srcOrd="3" destOrd="0" parTransId="{A4180FE4-B76B-413E-B0FE-CA1BF7B98EDD}" sibTransId="{076816FD-05AD-4B9B-ABFD-C517B7112761}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622B9938-7728-4612-BB1B-8C8B09961A5A}" type="presOf" srcId="{1BF57F9A-04A8-4D76-91CA-74DC33B24888}" destId="{628C4A4B-F8BC-4A85-9729-66BF7C98A950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E1D1BD7B-C45B-46B3-96C5-6818493C27FE}" type="presParOf" srcId="{40FE0EB9-B287-43F6-ABB4-527CB1B94B4A}" destId="{5844EF9B-69F0-4025-9830-8C71872D629A}" srcOrd="5" destOrd="0" presId="urn:microsoft.com/office/officeart/2005/8/layout/default"/>
    <dgm:cxn modelId="{96536AAB-B428-4653-8D33-D2163FDB1D81}" type="presParOf" srcId="{40FE0EB9-B287-43F6-ABB4-527CB1B94B4A}" destId="{628C4A4B-F8BC-4A85-9729-66BF7C98A9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n-US" altLang="zh-CN" sz="2100" b="1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</a:p>
        <a:p>
          <a:pPr rtl="0"/>
          <a:r>
            <a:rPr lang="en-US" altLang="zh-CN" sz="18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altLang="en-US" sz="1800" b="0" i="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dirty="0">
              <a:solidFill>
                <a:schemeClr val="tx1">
                  <a:lumMod val="65000"/>
                  <a:lumOff val="35000"/>
                </a:schemeClr>
              </a:solidFill>
            </a:rPr>
            <a:t>的程序员主要来自哪些公司</a:t>
          </a:r>
          <a:endParaRPr lang="zh-CN" altLang="en-US" sz="18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2.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的程序员主要来自哪些高校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noProof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 </a:t>
          </a: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3.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的程序员主要来自于哪些城市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4.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的程序员的画像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5.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这些人关注的问题都有哪些</a:t>
          </a:r>
          <a:endParaRPr lang="en-US" altLang="zh-CN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88F5ABB-0308-4902-83AA-B5E2D27EDAE8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>
            <a:buNone/>
          </a:pPr>
          <a:r>
            <a:rPr lang="en-US" altLang="zh-CN" sz="2300" b="1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6.</a:t>
          </a:r>
        </a:p>
        <a:p>
          <a:pPr rtl="0">
            <a:buNone/>
          </a:pPr>
          <a:r>
            <a:rPr lang="zh-CN" altLang="en-US" sz="1800" b="0" i="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dirty="0">
              <a:solidFill>
                <a:schemeClr val="tx1">
                  <a:lumMod val="65000"/>
                  <a:lumOff val="35000"/>
                </a:schemeClr>
              </a:solidFill>
            </a:rPr>
            <a:t>的程序员的简介词云图</a:t>
          </a:r>
          <a:endParaRPr lang="zh-CN" altLang="en-US" sz="18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6F2A881-5AD4-4B2C-A244-954EC74388AD}" type="parTrans" cxnId="{E3EFDF84-C4DF-451F-8450-C16DB8757A8C}">
      <dgm:prSet/>
      <dgm:spPr/>
      <dgm:t>
        <a:bodyPr/>
        <a:lstStyle/>
        <a:p>
          <a:endParaRPr lang="zh-CN" altLang="en-US"/>
        </a:p>
      </dgm:t>
    </dgm:pt>
    <dgm:pt modelId="{8B44E21F-2D28-4FD7-BBE6-3B5D22711BAE}" type="sibTrans" cxnId="{E3EFDF84-C4DF-451F-8450-C16DB8757A8C}">
      <dgm:prSet/>
      <dgm:spPr/>
      <dgm:t>
        <a:bodyPr/>
        <a:lstStyle/>
        <a:p>
          <a:endParaRPr lang="zh-CN" alt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6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6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6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6" custScaleX="115064" custLinFactNeighborX="2412" custLinFactNeighborY="-4882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6" custScaleX="115064" custLinFactNeighborX="61" custLinFactNeighborY="-2441">
        <dgm:presLayoutVars>
          <dgm:bulletEnabled val="1"/>
        </dgm:presLayoutVars>
      </dgm:prSet>
      <dgm:spPr/>
    </dgm:pt>
    <dgm:pt modelId="{C1C0CF78-D5ED-408B-8DA9-881B16C0FBBF}" type="pres">
      <dgm:prSet presAssocID="{4E39967D-43EF-4F15-814A-2F491D900D43}" presName="sibTrans" presStyleCnt="0"/>
      <dgm:spPr/>
    </dgm:pt>
    <dgm:pt modelId="{CB83751D-D099-46A6-B7BC-C4EC8DC450F7}" type="pres">
      <dgm:prSet presAssocID="{288F5ABB-0308-4902-83AA-B5E2D27EDAE8}" presName="node" presStyleLbl="node1" presStyleIdx="5" presStyleCnt="6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71EA3134-53C0-4793-A333-9D3FB0BCA5BF}" type="presOf" srcId="{288F5ABB-0308-4902-83AA-B5E2D27EDAE8}" destId="{CB83751D-D099-46A6-B7BC-C4EC8DC450F7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E3EFDF84-C4DF-451F-8450-C16DB8757A8C}" srcId="{D0F07F19-1F50-4B42-A7A0-278DF9D25BB1}" destId="{288F5ABB-0308-4902-83AA-B5E2D27EDAE8}" srcOrd="5" destOrd="0" parTransId="{D6F2A881-5AD4-4B2C-A244-954EC74388AD}" sibTransId="{8B44E21F-2D28-4FD7-BBE6-3B5D22711BAE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BAE566BC-842C-4178-B3B4-DD8264B7916C}" type="presParOf" srcId="{40FE0EB9-B287-43F6-ABB4-527CB1B94B4A}" destId="{C1C0CF78-D5ED-408B-8DA9-881B16C0FBBF}" srcOrd="9" destOrd="0" presId="urn:microsoft.com/office/officeart/2005/8/layout/default"/>
    <dgm:cxn modelId="{10821464-EEDA-4794-9453-F3D5CDE2B72E}" type="presParOf" srcId="{40FE0EB9-B287-43F6-ABB4-527CB1B94B4A}" destId="{CB83751D-D099-46A6-B7BC-C4EC8DC450F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2497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代码：</a:t>
          </a:r>
          <a:endParaRPr lang="en-US" altLang="zh-CN" sz="2100" b="1" kern="1200" noProof="0" dirty="0">
            <a:solidFill>
              <a:schemeClr val="accent1">
                <a:lumMod val="7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黄鸿宇、胡杰、熊友旺</a:t>
          </a:r>
        </a:p>
      </dsp:txBody>
      <dsp:txXfrm>
        <a:off x="477859" y="2497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PPT</a:t>
          </a:r>
          <a:r>
            <a:rPr lang="zh-CN" altLang="en-US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制作：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黄鸿宇、胡杰</a:t>
          </a:r>
          <a:endParaRPr lang="zh-CN" altLang="en-US" sz="1800" kern="1200" noProof="0" dirty="0">
            <a:solidFill>
              <a:schemeClr val="bg2">
                <a:lumMod val="50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答辩：</a:t>
          </a:r>
          <a:endParaRPr lang="en-US" altLang="zh-CN" sz="2100" b="1" kern="1200" noProof="0" dirty="0">
            <a:solidFill>
              <a:schemeClr val="accent1">
                <a:lumMod val="7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熊友旺</a:t>
          </a:r>
        </a:p>
      </dsp:txBody>
      <dsp:txXfrm>
        <a:off x="7268423" y="656"/>
        <a:ext cx="3123798" cy="1628901"/>
      </dsp:txXfrm>
    </dsp:sp>
    <dsp:sp modelId="{628C4A4B-F8BC-4A85-9729-66BF7C98A950}">
      <dsp:nvSpPr>
        <dsp:cNvPr id="0" name=""/>
        <dsp:cNvSpPr/>
      </dsp:nvSpPr>
      <dsp:spPr>
        <a:xfrm>
          <a:off x="3873141" y="1901698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7630" rIns="72000" bIns="8763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文档：</a:t>
          </a:r>
          <a:endParaRPr lang="en-US" altLang="zh-CN" sz="2300" b="1" kern="1200" noProof="0" dirty="0">
            <a:solidFill>
              <a:schemeClr val="accent1">
                <a:lumMod val="7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黄鸿宇、胡杰、熊友旺</a:t>
          </a:r>
        </a:p>
      </dsp:txBody>
      <dsp:txXfrm>
        <a:off x="3873141" y="1901698"/>
        <a:ext cx="3123798" cy="1628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noProof="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的程序员主要来自哪些公司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2.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的程序员主要来自哪些高校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noProof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 </a:t>
          </a: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3.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的程序员主要来自于哪些城市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516844" y="1821518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4.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的程序员的画像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16844" y="1821518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3848300" y="1861280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5.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这些人关注的问题都有哪些</a:t>
          </a:r>
          <a:endParaRPr lang="en-US" altLang="zh-CN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48300" y="1861280"/>
        <a:ext cx="3123798" cy="1628901"/>
      </dsp:txXfrm>
    </dsp:sp>
    <dsp:sp modelId="{CB83751D-D099-46A6-B7BC-C4EC8DC450F7}">
      <dsp:nvSpPr>
        <dsp:cNvPr id="0" name=""/>
        <dsp:cNvSpPr/>
      </dsp:nvSpPr>
      <dsp:spPr>
        <a:xfrm>
          <a:off x="7268423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7630" rIns="72000" bIns="8763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noProof="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6.</a:t>
          </a:r>
        </a:p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关注</a:t>
          </a:r>
          <a:r>
            <a:rPr lang="en-US" altLang="zh-CN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996</a:t>
          </a:r>
          <a:r>
            <a:rPr lang="zh-CN" altLang="en-US" sz="18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的程序员的简介词云图</a:t>
          </a:r>
          <a:endParaRPr lang="zh-CN" altLang="en-US" sz="1800" kern="1200" noProof="0" dirty="0">
            <a:solidFill>
              <a:schemeClr val="tx1">
                <a:lumMod val="65000"/>
                <a:lumOff val="35000"/>
              </a:schemeClr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268423" y="1901041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C43888-C921-403E-B97F-F55D0AEB115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093827F-3724-4E60-BD82-8B34F83BFE90}" type="datetime1">
              <a:rPr lang="en-US" altLang="zh-CN" noProof="0" smtClean="0"/>
              <a:pPr/>
              <a:t>1/25/2021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BE9C73-6CDE-45E2-97F8-E3C5308FA2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66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54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2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00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1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875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467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32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4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621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736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895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627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19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596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791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60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70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5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696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50C5CB-C4D6-41D3-895F-6B5E291B793E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CA4D4C-2EEF-4896-8008-9791735259A6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描述文字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长方形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C3A25A-0A0B-4765-BD24-9DAC155F0800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D1CA272-5A85-4AAA-A5C9-0E0094C6CE9D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D18F57-DB42-4A76-AEB5-A6A852F11A5D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B1EB2DA1-B4C3-4243-9C4A-B18BC9F11B41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D1D7A-54CF-4DF7-9762-E05934582385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8CADDE-9409-4C3B-AC74-1CEC9C1AE5FB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D33BD1-BD9A-4F21-B73F-EE1233B55B75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E67AB-8004-4A51-8D97-5C79C9738532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7D2612-329A-41F2-9E8C-FBAC3634ACF5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5E9BA7-2D2E-4F17-A8E7-B73A69359D7B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139D686-2E1B-404C-8CBF-FEB168B54805}" type="datetime1">
              <a:rPr lang="zh-CN" altLang="en-US" noProof="0" smtClean="0"/>
              <a:t>2021/1/25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戴着耳机的男士在笔记本电脑旁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程序员群体对</a:t>
            </a:r>
            <a:r>
              <a:rPr lang="en-US" altLang="zh-CN" dirty="0"/>
              <a:t>996</a:t>
            </a:r>
            <a:r>
              <a:rPr lang="zh-CN" altLang="en-US" dirty="0"/>
              <a:t>看法的分析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sz="2400" dirty="0">
                <a:solidFill>
                  <a:schemeClr val="tx2">
                    <a:lumMod val="90000"/>
                  </a:schemeClr>
                </a:solidFill>
              </a:rPr>
              <a:t>小组成员：黄鸿宇、胡杰、熊友旺</a:t>
            </a:r>
            <a:endParaRPr lang="zh-CN" altLang="en-US" sz="2400" dirty="0">
              <a:solidFill>
                <a:schemeClr val="tx2">
                  <a:lumMod val="9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的程序员主要来自哪些高校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36E2C3-FD94-4B06-B9D0-0EB3B030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7" y="1060174"/>
            <a:ext cx="6104762" cy="50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D79C24-905C-41EA-A592-E7278B7B0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767" y="3948519"/>
            <a:ext cx="6304762" cy="21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1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的程序员主要来自哪些高校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5C87D-BEE0-4095-B8A7-4E2EB7F25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47" y="1272549"/>
            <a:ext cx="7609524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的程序员主要来自哪些城市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1A497-A6DD-4F48-B21B-162EBECD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50" y="1060174"/>
            <a:ext cx="5208098" cy="1783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6E5C8D-EE7A-4A27-A9B1-4E7D46C59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9" y="3122434"/>
            <a:ext cx="10959541" cy="30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0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的程序员主要来自哪些城市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5111A5-F64C-482D-A721-A01239A5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2" y="1187641"/>
            <a:ext cx="7268525" cy="52158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D87F09-D08E-4137-B5E3-F047E0894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41" y="4002157"/>
            <a:ext cx="7123809" cy="24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的程序员主要来自哪些城市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8066F3-C47C-4647-9D61-29BECC51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04775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4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工作制的程序员平均粉丝数、关注数、仓库数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155B6-D668-43A5-99EF-CD614564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8" y="4567114"/>
            <a:ext cx="6885714" cy="171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66D20-BF05-4A8E-852B-DAE886000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08" y="1221806"/>
            <a:ext cx="10512892" cy="31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工作制的程序员平均粉丝数、关注数、仓库数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D21397-1C84-44C4-8490-13775674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2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工作制的程序员粉丝数分布图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499F5-F204-42ED-9D6B-941E736B7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60" y="1295223"/>
            <a:ext cx="9962540" cy="50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工作制的程序员注册时长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E65A64-65AB-4542-BD23-B221CF522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2" y="1060174"/>
            <a:ext cx="11078816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工作制的程序员注册时长分布图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C9E3B-A7C6-4D97-83BB-A2C62AEF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9" y="1179491"/>
            <a:ext cx="10790471" cy="12854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405068-6DAE-4015-B4C5-D548EE0C5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19" y="2584221"/>
            <a:ext cx="10790471" cy="1245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9AF117-493F-4AE9-B07D-256FD27B2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19" y="3948963"/>
            <a:ext cx="10790471" cy="22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一群人在工作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任务分工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内容占位符 2" descr="SmartArt 对象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310322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工作制的程序员大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193C4-5471-4F4E-B6FE-F2D2A6848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00" y="1184259"/>
            <a:ext cx="11016969" cy="50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工作制的程序员中粉丝比较多的人数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FF5A2-5A07-499D-BBE2-01B3C04E6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079" y="2308715"/>
            <a:ext cx="7362774" cy="22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0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大家所关注的问题都有哪些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134BA-6BE9-4980-8E78-BD9DA5D99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8" y="1060174"/>
            <a:ext cx="10575235" cy="51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2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大家所关注的点的云图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63D108-9D70-46AC-892A-D31A72B6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76" y="1060174"/>
            <a:ext cx="10964328" cy="51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大家所关注的点的云图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8BD0B4C-01AD-4E82-B98F-CA208ECB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700"/>
            <a:ext cx="12192000" cy="581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的程序员简介词云图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A15218-48C6-4871-86EC-4A52AD16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0" y="1060174"/>
            <a:ext cx="11016969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的程序员简介词云图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0B0CB0A-D47E-4D89-B02A-693CE37F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700"/>
            <a:ext cx="12192000" cy="581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67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长方形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108" name="长方形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长方形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长方形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组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​​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长方形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桌上放着笔记本电脑和笔记本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长方形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长方形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zh-CN" altLang="en-US" sz="4400" cap="all" spc="-1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Lorem ipsum dolor sit </a:t>
            </a:r>
            <a:r>
              <a:rPr lang="en-US" altLang="zh-CN" sz="1500" spc="80" dirty="0" err="1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amet</a:t>
            </a: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altLang="zh-CN" sz="1500" spc="80" dirty="0" err="1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consectetuer</a:t>
            </a: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spc="80" dirty="0" err="1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adipiscing</a:t>
            </a: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spc="80" dirty="0" err="1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elit.Maecenas</a:t>
            </a: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spc="80" dirty="0" err="1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porttitor</a:t>
            </a: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spc="80" dirty="0" err="1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congue</a:t>
            </a: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500" spc="80" dirty="0" err="1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massa</a:t>
            </a:r>
            <a:r>
              <a:rPr lang="en-US" altLang="zh-CN" sz="1500" spc="80" dirty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分析目标：</a:t>
            </a:r>
          </a:p>
        </p:txBody>
      </p:sp>
      <p:graphicFrame>
        <p:nvGraphicFramePr>
          <p:cNvPr id="5" name="内容占位符 2" descr="SmartArt 对象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139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33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男士展示笔记本电脑上的内容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8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项目背景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日，一个名为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996ICU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的项目在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上传开。程序员们揭露“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996ICU”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互联网公司，抵制互联网公司的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工作制度。在这个项目指向的域名页面上，发起人这样写到：“什么是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996.ICU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？工作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，生病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ICU”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。他将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工作制下最低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72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个工时与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劳动合同法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等条文对比，并呼吁“程序员生命为重。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csv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文件信息读取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B3297-D71A-45C3-B7E4-4B12C23E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09" y="1914714"/>
            <a:ext cx="10552381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数据清洗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2FF91-AE7A-4BEE-8412-67058E44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13" y="1162332"/>
            <a:ext cx="6111122" cy="53047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DD195-89D0-497A-8075-8F8E3C700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609" y="1162332"/>
            <a:ext cx="4837044" cy="53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的程序员都来自于哪些单位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A1438-CD9B-42EF-880A-6DEF3E613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96" y="1060174"/>
            <a:ext cx="5390476" cy="4929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733CD2-7DD2-4A3A-94CD-D59338B96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730" y="1060174"/>
            <a:ext cx="5292661" cy="51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4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的程序员都来自于哪些单位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F83978-00D0-4F94-A635-BE39392C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97" y="1095665"/>
            <a:ext cx="10464993" cy="38606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64F6F1-B36B-49A9-9DF7-FFB90D1E7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833" y="3545237"/>
            <a:ext cx="6904762" cy="26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男士和女士在讨论文件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175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996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的程序员都来自于哪些单位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AD1EBD-7F68-4A7F-9206-46F569A2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04775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8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27_TF89747358" id="{A9E6AA8E-5633-4ABF-907D-127FEA9B106A}" vid="{8B07553E-6447-4B02-8A47-CEC01A6F3C2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教学演示文稿</Template>
  <TotalTime>45</TotalTime>
  <Words>433</Words>
  <Application>Microsoft Office PowerPoint</Application>
  <PresentationFormat>宽屏</PresentationFormat>
  <Paragraphs>77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Microsoft YaHei UI</vt:lpstr>
      <vt:lpstr>Arial</vt:lpstr>
      <vt:lpstr>Garamond</vt:lpstr>
      <vt:lpstr>SavonVTI</vt:lpstr>
      <vt:lpstr>程序员群体对996看法的分析</vt:lpstr>
      <vt:lpstr>任务分工</vt:lpstr>
      <vt:lpstr>分析目标：</vt:lpstr>
      <vt:lpstr>项目背景</vt:lpstr>
      <vt:lpstr>csv文件信息读取</vt:lpstr>
      <vt:lpstr>数据清洗</vt:lpstr>
      <vt:lpstr>关注996的程序员都来自于哪些单位</vt:lpstr>
      <vt:lpstr>关注996的程序员都来自于哪些单位</vt:lpstr>
      <vt:lpstr>关注996的程序员都来自于哪些单位</vt:lpstr>
      <vt:lpstr>关注996的程序员主要来自哪些高校</vt:lpstr>
      <vt:lpstr>关注996的程序员主要来自哪些高校</vt:lpstr>
      <vt:lpstr>关注996的程序员主要来自哪些城市</vt:lpstr>
      <vt:lpstr>关注996的程序员主要来自哪些城市</vt:lpstr>
      <vt:lpstr>关注996的程序员主要来自哪些城市</vt:lpstr>
      <vt:lpstr>关注996工作制的程序员平均粉丝数、关注数、仓库数</vt:lpstr>
      <vt:lpstr>关注996工作制的程序员平均粉丝数、关注数、仓库数</vt:lpstr>
      <vt:lpstr># 关注996工作制的程序员粉丝数分布图</vt:lpstr>
      <vt:lpstr># 关注996工作制的程序员注册时长</vt:lpstr>
      <vt:lpstr># 关注996工作制的程序员注册时长分布图</vt:lpstr>
      <vt:lpstr># 关注996工作制的程序员大V</vt:lpstr>
      <vt:lpstr># 关注996工作制的程序员中粉丝比较多的人数</vt:lpstr>
      <vt:lpstr>大家所关注的问题都有哪些</vt:lpstr>
      <vt:lpstr>大家所关注的点的云图</vt:lpstr>
      <vt:lpstr>大家所关注的点的云图</vt:lpstr>
      <vt:lpstr>关注996的程序员简介词云图</vt:lpstr>
      <vt:lpstr>关注996的程序员简介词云图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程序员群体对996看法的分析</dc:title>
  <dc:creator>huang hy</dc:creator>
  <cp:lastModifiedBy>huang hy</cp:lastModifiedBy>
  <cp:revision>7</cp:revision>
  <dcterms:created xsi:type="dcterms:W3CDTF">2021-01-24T15:24:32Z</dcterms:created>
  <dcterms:modified xsi:type="dcterms:W3CDTF">2021-01-24T16:10:36Z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