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4194C-95E8-4F17-A6C0-8A3D5B49319C}" v="209" dt="2024-04-04T14:25:38.814"/>
    <p1510:client id="{3D0CA442-DAA4-4D19-B348-C5786AEC44CD}" v="27" dt="2024-04-04T15:16:27.468"/>
    <p1510:client id="{5227A88D-C425-4EF6-B96E-DFF7B4E7F69C}" v="285" dt="2024-04-04T10:54:22.631"/>
    <p1510:client id="{5484C77E-5791-4E70-A309-6ACB51461575}" v="2" dt="2024-04-04T15:25:45.012"/>
    <p1510:client id="{7CE212AE-957E-42AA-A067-83AB976477B2}" v="43" dt="2024-04-04T15:50:31.363"/>
    <p1510:client id="{90B0F19F-BB6E-40E7-A052-DCA91E3101C7}" v="52" dt="2024-04-04T16:17:21.990"/>
    <p1510:client id="{9B79459C-9C68-48BE-9D3D-33EFC719DDB4}" v="440" dt="2024-04-04T13:48:07.081"/>
    <p1510:client id="{F98F3865-7739-427D-B30B-4523D2A7C9D5}" v="29" dt="2024-04-04T15:39:34.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846CE7D5-CF57-46EF-B807-FDD0502418D4}" type="datetimeFigureOut">
              <a:rPr lang="en-US" smtClean="0"/>
              <a:pPr/>
              <a:t>4/4/2024</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30EA680-D336-4FF7-8B7A-9848BB0A1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46CE7D5-CF57-46EF-B807-FDD0502418D4}" type="datetimeFigureOut">
              <a:rPr lang="en-US" smtClean="0"/>
              <a:pPr/>
              <a:t>4/4/2024</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30EA680-D336-4FF7-8B7A-9848BB0A1C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5964CBE2-084A-47DF-A704-CF5F6217B5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174819"/>
            <a:ext cx="4826795" cy="773647"/>
          </a:xfrm>
        </p:spPr>
        <p:txBody>
          <a:bodyPr>
            <a:normAutofit/>
          </a:bodyPr>
          <a:lstStyle/>
          <a:p>
            <a:pPr algn="l"/>
            <a:r>
              <a:rPr lang="en-US" sz="4000">
                <a:solidFill>
                  <a:schemeClr val="bg1"/>
                </a:solidFill>
                <a:latin typeface="Times New Roman"/>
                <a:cs typeface="Times New Roman"/>
              </a:rPr>
              <a:t>KEY LOGGERS</a:t>
            </a:r>
          </a:p>
        </p:txBody>
      </p:sp>
      <p:sp>
        <p:nvSpPr>
          <p:cNvPr id="3" name="Subtitle 2"/>
          <p:cNvSpPr>
            <a:spLocks noGrp="1"/>
          </p:cNvSpPr>
          <p:nvPr>
            <p:ph type="subTitle" idx="1"/>
          </p:nvPr>
        </p:nvSpPr>
        <p:spPr>
          <a:xfrm>
            <a:off x="835024" y="2358218"/>
            <a:ext cx="4830283" cy="4369336"/>
          </a:xfrm>
        </p:spPr>
        <p:txBody>
          <a:bodyPr vert="horz" lIns="91440" tIns="45720" rIns="91440" bIns="45720" rtlCol="0" anchor="t">
            <a:noAutofit/>
          </a:bodyPr>
          <a:lstStyle/>
          <a:p>
            <a:pPr algn="l"/>
            <a:r>
              <a:rPr lang="en-US" dirty="0">
                <a:solidFill>
                  <a:schemeClr val="bg1"/>
                </a:solidFill>
              </a:rPr>
              <a:t>PRESENTED BY</a:t>
            </a:r>
            <a:r>
              <a:rPr lang="en-US" dirty="0" smtClean="0">
                <a:solidFill>
                  <a:schemeClr val="bg1"/>
                </a:solidFill>
              </a:rPr>
              <a:t>:</a:t>
            </a:r>
          </a:p>
          <a:p>
            <a:pPr algn="l"/>
            <a:endParaRPr lang="en-US" dirty="0">
              <a:solidFill>
                <a:schemeClr val="bg1"/>
              </a:solidFill>
            </a:endParaRPr>
          </a:p>
          <a:p>
            <a:pPr algn="l"/>
            <a:r>
              <a:rPr lang="en-US" dirty="0" smtClean="0">
                <a:solidFill>
                  <a:schemeClr val="bg1"/>
                </a:solidFill>
              </a:rPr>
              <a:t>NAME: VENISHRI N</a:t>
            </a:r>
          </a:p>
          <a:p>
            <a:pPr algn="l"/>
            <a:endParaRPr lang="en-US" dirty="0">
              <a:solidFill>
                <a:schemeClr val="bg1"/>
              </a:solidFill>
            </a:endParaRPr>
          </a:p>
          <a:p>
            <a:pPr algn="l"/>
            <a:r>
              <a:rPr lang="en-US" dirty="0" smtClean="0">
                <a:solidFill>
                  <a:schemeClr val="bg1"/>
                </a:solidFill>
              </a:rPr>
              <a:t>DEPARTMENT: COMPUTER SCIENCE  AND  ENGINEERING</a:t>
            </a:r>
          </a:p>
          <a:p>
            <a:pPr algn="l"/>
            <a:endParaRPr lang="en-US" dirty="0">
              <a:solidFill>
                <a:schemeClr val="bg1"/>
              </a:solidFill>
            </a:endParaRPr>
          </a:p>
          <a:p>
            <a:pPr algn="l"/>
            <a:r>
              <a:rPr lang="en-US" dirty="0" smtClean="0">
                <a:solidFill>
                  <a:schemeClr val="bg1"/>
                </a:solidFill>
              </a:rPr>
              <a:t>COLLEGE NAME: </a:t>
            </a:r>
            <a:r>
              <a:rPr lang="en-US" dirty="0" smtClean="0">
                <a:solidFill>
                  <a:schemeClr val="bg1"/>
                </a:solidFill>
              </a:rPr>
              <a:t>ANJALAI AMMAL  </a:t>
            </a:r>
            <a:r>
              <a:rPr lang="en-US" dirty="0">
                <a:solidFill>
                  <a:schemeClr val="bg1"/>
                </a:solidFill>
              </a:rPr>
              <a:t>MAHALINGAM ENGINEERING </a:t>
            </a:r>
            <a:r>
              <a:rPr lang="en-US" dirty="0" smtClean="0">
                <a:solidFill>
                  <a:schemeClr val="bg1"/>
                </a:solidFill>
              </a:rPr>
              <a:t> COLLEGE</a:t>
            </a:r>
            <a:endParaRPr lang="en-US" dirty="0">
              <a:solidFill>
                <a:schemeClr val="bg1"/>
              </a:solidFill>
            </a:endParaRPr>
          </a:p>
        </p:txBody>
      </p:sp>
      <p:pic>
        <p:nvPicPr>
          <p:cNvPr id="4" name="Picture 3" descr="A finger pressing a red key on a keyboard&#10;&#10;Description automatically generated">
            <a:extLst>
              <a:ext uri="{FF2B5EF4-FFF2-40B4-BE49-F238E27FC236}">
                <a16:creationId xmlns:a16="http://schemas.microsoft.com/office/drawing/2014/main" xmlns="" id="{2C3D3529-D839-38A0-EAD5-2B79689B27B8}"/>
              </a:ext>
            </a:extLst>
          </p:cNvPr>
          <p:cNvPicPr>
            <a:picLocks noChangeAspect="1"/>
          </p:cNvPicPr>
          <p:nvPr/>
        </p:nvPicPr>
        <p:blipFill rotWithShape="1">
          <a:blip r:embed="rId2"/>
          <a:srcRect l="9835" r="31951" b="-1"/>
          <a:stretch/>
        </p:blipFill>
        <p:spPr>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15" name="Freeform: Shape 14">
            <a:extLst>
              <a:ext uri="{FF2B5EF4-FFF2-40B4-BE49-F238E27FC236}">
                <a16:creationId xmlns:a16="http://schemas.microsoft.com/office/drawing/2014/main" xmlns="" id="{686A5CBB-E03B-4019-8BCD-78975D39E4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94993204-9792-4E61-A83C-73D4379E2B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87AFE0E-B37D-4531-AFE8-231C8348EA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2CF45C-5FA2-4DE5-E8B1-2398E2E9BB95}"/>
              </a:ext>
            </a:extLst>
          </p:cNvPr>
          <p:cNvSpPr>
            <a:spLocks noGrp="1"/>
          </p:cNvSpPr>
          <p:nvPr>
            <p:ph type="title"/>
          </p:nvPr>
        </p:nvSpPr>
        <p:spPr/>
        <p:txBody>
          <a:bodyPr>
            <a:normAutofit/>
          </a:bodyPr>
          <a:lstStyle/>
          <a:p>
            <a:r>
              <a:rPr lang="en-US">
                <a:latin typeface="Times New Roman"/>
                <a:cs typeface="Times New Roman"/>
              </a:rPr>
              <a:t>CONCLUSION:</a:t>
            </a:r>
          </a:p>
        </p:txBody>
      </p:sp>
      <p:sp>
        <p:nvSpPr>
          <p:cNvPr id="3" name="Content Placeholder 2">
            <a:extLst>
              <a:ext uri="{FF2B5EF4-FFF2-40B4-BE49-F238E27FC236}">
                <a16:creationId xmlns:a16="http://schemas.microsoft.com/office/drawing/2014/main" xmlns="" id="{8E351AFF-2773-2F99-0101-7603B36D5911}"/>
              </a:ext>
            </a:extLst>
          </p:cNvPr>
          <p:cNvSpPr>
            <a:spLocks noGrp="1"/>
          </p:cNvSpPr>
          <p:nvPr>
            <p:ph idx="1"/>
          </p:nvPr>
        </p:nvSpPr>
        <p:spPr>
          <a:xfrm>
            <a:off x="565032" y="2013625"/>
            <a:ext cx="4887928" cy="4206469"/>
          </a:xfrm>
        </p:spPr>
        <p:txBody>
          <a:bodyPr vert="horz" lIns="91440" tIns="45720" rIns="91440" bIns="45720" rtlCol="0" anchor="t">
            <a:normAutofit fontScale="92500" lnSpcReduction="20000"/>
          </a:bodyPr>
          <a:lstStyle/>
          <a:p>
            <a:pPr marL="0" indent="0">
              <a:buNone/>
            </a:pPr>
            <a:endParaRPr lang="en-US" sz="2000">
              <a:latin typeface="Times New Roman"/>
            </a:endParaRPr>
          </a:p>
          <a:p>
            <a:pPr>
              <a:buNone/>
            </a:pPr>
            <a:r>
              <a:rPr lang="en-US" sz="2000" dirty="0">
                <a:latin typeface="Times New Roman"/>
                <a:ea typeface="+mn-lt"/>
                <a:cs typeface="Times New Roman"/>
              </a:rPr>
              <a:t>   </a:t>
            </a:r>
            <a:r>
              <a:rPr lang="en-US" sz="2400" dirty="0">
                <a:latin typeface="Times New Roman"/>
                <a:ea typeface="+mn-lt"/>
                <a:cs typeface="Times New Roman"/>
              </a:rPr>
              <a:t>The proposed cybersecurity solution offers a proactive and adaptive approach to mitigating the threat posed by keyloggers, enabling organizations to protect sensitive data and preserve user privacy. By combining software-based detection algorithms with hardware-based security measures, the system provides robust defense mechanisms against both known and emerging keylogger threats.</a:t>
            </a:r>
            <a:endParaRPr lang="en-US" sz="2400" dirty="0">
              <a:latin typeface="Times New Roman"/>
              <a:cs typeface="Times New Roman"/>
            </a:endParaRPr>
          </a:p>
        </p:txBody>
      </p:sp>
      <p:pic>
        <p:nvPicPr>
          <p:cNvPr id="4" name="Picture 3" descr="A lock on a keyboard&#10;&#10;Description automatically generated">
            <a:extLst>
              <a:ext uri="{FF2B5EF4-FFF2-40B4-BE49-F238E27FC236}">
                <a16:creationId xmlns:a16="http://schemas.microsoft.com/office/drawing/2014/main" xmlns="" id="{16C3FDE3-F017-A2FA-C07E-FAD5EB1E9D7F}"/>
              </a:ext>
            </a:extLst>
          </p:cNvPr>
          <p:cNvPicPr>
            <a:picLocks noChangeAspect="1"/>
          </p:cNvPicPr>
          <p:nvPr/>
        </p:nvPicPr>
        <p:blipFill rotWithShape="1">
          <a:blip r:embed="rId2"/>
          <a:srcRect l="25495" r="212"/>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xmlns="" val="320709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5FA1AE-E589-876F-5A9B-5E9A7EABF270}"/>
              </a:ext>
            </a:extLst>
          </p:cNvPr>
          <p:cNvSpPr>
            <a:spLocks noGrp="1"/>
          </p:cNvSpPr>
          <p:nvPr>
            <p:ph type="title"/>
          </p:nvPr>
        </p:nvSpPr>
        <p:spPr>
          <a:xfrm>
            <a:off x="838200" y="664092"/>
            <a:ext cx="4391024" cy="805854"/>
          </a:xfrm>
        </p:spPr>
        <p:txBody>
          <a:bodyPr anchor="t">
            <a:normAutofit/>
          </a:bodyPr>
          <a:lstStyle/>
          <a:p>
            <a:r>
              <a:rPr lang="en-US" sz="4000">
                <a:solidFill>
                  <a:schemeClr val="bg1"/>
                </a:solidFill>
                <a:latin typeface="Times New Roman"/>
                <a:cs typeface="Times New Roman"/>
              </a:rPr>
              <a:t>FUTURE SCOPE:</a:t>
            </a:r>
          </a:p>
        </p:txBody>
      </p:sp>
      <p:sp>
        <p:nvSpPr>
          <p:cNvPr id="3" name="Content Placeholder 2">
            <a:extLst>
              <a:ext uri="{FF2B5EF4-FFF2-40B4-BE49-F238E27FC236}">
                <a16:creationId xmlns:a16="http://schemas.microsoft.com/office/drawing/2014/main" xmlns="" id="{1B1DEE48-E745-F327-B18D-DABFFA51C8CE}"/>
              </a:ext>
            </a:extLst>
          </p:cNvPr>
          <p:cNvSpPr>
            <a:spLocks noGrp="1"/>
          </p:cNvSpPr>
          <p:nvPr>
            <p:ph idx="1"/>
          </p:nvPr>
        </p:nvSpPr>
        <p:spPr>
          <a:xfrm>
            <a:off x="838200" y="1723042"/>
            <a:ext cx="4391024" cy="4285646"/>
          </a:xfrm>
        </p:spPr>
        <p:txBody>
          <a:bodyPr vert="horz" lIns="91440" tIns="45720" rIns="91440" bIns="45720" rtlCol="0" anchor="t">
            <a:normAutofit fontScale="92500" lnSpcReduction="20000"/>
          </a:bodyPr>
          <a:lstStyle/>
          <a:p>
            <a:pPr marL="0" indent="0">
              <a:buNone/>
            </a:pPr>
            <a:r>
              <a:rPr lang="en-US" sz="2400" dirty="0">
                <a:solidFill>
                  <a:schemeClr val="bg1">
                    <a:alpha val="80000"/>
                  </a:schemeClr>
                </a:solidFill>
                <a:latin typeface="Times New Roman"/>
                <a:ea typeface="+mn-lt"/>
                <a:cs typeface="Times New Roman"/>
              </a:rPr>
              <a:t>Future enhancements to the system could include the integration of advanced threat intelligence feeds, the development of predictive analytics capabilities, and the implementation of decentralized security architectures for enhanced resilience against </a:t>
            </a:r>
            <a:r>
              <a:rPr lang="en-US" sz="2400" dirty="0" err="1">
                <a:solidFill>
                  <a:schemeClr val="bg1">
                    <a:alpha val="80000"/>
                  </a:schemeClr>
                </a:solidFill>
                <a:latin typeface="Times New Roman"/>
                <a:ea typeface="+mn-lt"/>
                <a:cs typeface="Times New Roman"/>
              </a:rPr>
              <a:t>cyber attacks</a:t>
            </a:r>
            <a:r>
              <a:rPr lang="en-US" sz="2400" dirty="0">
                <a:solidFill>
                  <a:schemeClr val="bg1">
                    <a:alpha val="80000"/>
                  </a:schemeClr>
                </a:solidFill>
                <a:latin typeface="Times New Roman"/>
                <a:ea typeface="+mn-lt"/>
                <a:cs typeface="Times New Roman"/>
              </a:rPr>
              <a:t>. Additionally, ongoing research and development efforts will focus on improving the scalability, usability, and effectiveness of the solution in addressing evolving cybersecurity challenges</a:t>
            </a:r>
            <a:r>
              <a:rPr lang="en-US" sz="1700" dirty="0">
                <a:solidFill>
                  <a:schemeClr val="bg1">
                    <a:alpha val="80000"/>
                  </a:schemeClr>
                </a:solidFill>
                <a:latin typeface="Times New Roman"/>
                <a:ea typeface="+mn-lt"/>
                <a:cs typeface="Times New Roman"/>
              </a:rPr>
              <a:t>.</a:t>
            </a:r>
            <a:endParaRPr lang="en-US" sz="1700" dirty="0">
              <a:solidFill>
                <a:schemeClr val="bg1">
                  <a:alpha val="80000"/>
                </a:schemeClr>
              </a:solidFill>
              <a:latin typeface="Times New Roman"/>
              <a:cs typeface="Times New Roman"/>
            </a:endParaRPr>
          </a:p>
        </p:txBody>
      </p:sp>
      <p:pic>
        <p:nvPicPr>
          <p:cNvPr id="5" name="Picture 4" descr="A person in a black hoodie and sunglasses&#10;&#10;Description automatically generated">
            <a:extLst>
              <a:ext uri="{FF2B5EF4-FFF2-40B4-BE49-F238E27FC236}">
                <a16:creationId xmlns:a16="http://schemas.microsoft.com/office/drawing/2014/main" xmlns="" id="{06D8CE87-AC75-3349-54EF-8494CA162BD3}"/>
              </a:ext>
            </a:extLst>
          </p:cNvPr>
          <p:cNvPicPr>
            <a:picLocks noChangeAspect="1"/>
          </p:cNvPicPr>
          <p:nvPr/>
        </p:nvPicPr>
        <p:blipFill rotWithShape="1">
          <a:blip r:embed="rId2"/>
          <a:srcRect l="26293" r="17077"/>
          <a:stretch/>
        </p:blipFill>
        <p:spPr>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2" name="Group 11">
            <a:extLst>
              <a:ext uri="{FF2B5EF4-FFF2-40B4-BE49-F238E27FC236}">
                <a16:creationId xmlns:a16="http://schemas.microsoft.com/office/drawing/2014/main" xmlns="" id="{23705FF7-CAB4-430F-A07B-AF2245F17F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96000" y="4138312"/>
            <a:ext cx="5260975" cy="1410656"/>
            <a:chOff x="6096000" y="4138312"/>
            <a:chExt cx="5260975" cy="1410656"/>
          </a:xfrm>
        </p:grpSpPr>
        <p:sp>
          <p:nvSpPr>
            <p:cNvPr id="13" name="Freeform: Shape 12">
              <a:extLst>
                <a:ext uri="{FF2B5EF4-FFF2-40B4-BE49-F238E27FC236}">
                  <a16:creationId xmlns:a16="http://schemas.microsoft.com/office/drawing/2014/main" xmlns="" id="{6BFFE2ED-DBB9-4090-905D-1939650FC5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E4D1EC16-E672-4366-A091-73675BE548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xmlns="" val="4015544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F4F8D03-5799-E748-D5E1-A19E0DB0E600}"/>
              </a:ext>
            </a:extLst>
          </p:cNvPr>
          <p:cNvSpPr>
            <a:spLocks noGrp="1"/>
          </p:cNvSpPr>
          <p:nvPr>
            <p:ph type="title"/>
          </p:nvPr>
        </p:nvSpPr>
        <p:spPr>
          <a:xfrm>
            <a:off x="1137034" y="609597"/>
            <a:ext cx="9392421" cy="1330841"/>
          </a:xfrm>
        </p:spPr>
        <p:txBody>
          <a:bodyPr>
            <a:normAutofit/>
          </a:bodyPr>
          <a:lstStyle/>
          <a:p>
            <a:r>
              <a:rPr lang="en-US">
                <a:latin typeface="Times New Roman"/>
                <a:cs typeface="Times New Roman"/>
              </a:rPr>
              <a:t>REFERENCES:</a:t>
            </a:r>
          </a:p>
        </p:txBody>
      </p:sp>
      <p:sp>
        <p:nvSpPr>
          <p:cNvPr id="3" name="Content Placeholder 2">
            <a:extLst>
              <a:ext uri="{FF2B5EF4-FFF2-40B4-BE49-F238E27FC236}">
                <a16:creationId xmlns:a16="http://schemas.microsoft.com/office/drawing/2014/main" xmlns="" id="{7809F193-1A66-93F9-9F43-9360D9744675}"/>
              </a:ext>
            </a:extLst>
          </p:cNvPr>
          <p:cNvSpPr>
            <a:spLocks noGrp="1"/>
          </p:cNvSpPr>
          <p:nvPr>
            <p:ph idx="1"/>
          </p:nvPr>
        </p:nvSpPr>
        <p:spPr>
          <a:xfrm>
            <a:off x="1137034" y="2198362"/>
            <a:ext cx="4958966" cy="3917773"/>
          </a:xfrm>
        </p:spPr>
        <p:txBody>
          <a:bodyPr vert="horz" lIns="91440" tIns="45720" rIns="91440" bIns="45720" rtlCol="0" anchor="t">
            <a:noAutofit/>
          </a:bodyPr>
          <a:lstStyle/>
          <a:p>
            <a:pPr marL="0" indent="0">
              <a:buNone/>
            </a:pPr>
            <a:r>
              <a:rPr lang="en-US" sz="2400" dirty="0">
                <a:latin typeface="Times New Roman"/>
                <a:ea typeface="+mn-lt"/>
                <a:cs typeface="+mn-lt"/>
              </a:rPr>
              <a:t>1.Smith, J., &amp; Jones, A. (2022). "Detecting and Preventing Keylogger Attacks: A Comprehensive Review." Journal of Cybersecurity Research, 10(2), 145-168.</a:t>
            </a:r>
            <a:endParaRPr lang="en-US" sz="2400">
              <a:latin typeface="Times New Roman"/>
              <a:ea typeface="+mn-lt"/>
              <a:cs typeface="+mn-lt"/>
            </a:endParaRPr>
          </a:p>
          <a:p>
            <a:pPr marL="0" indent="0">
              <a:buNone/>
            </a:pPr>
            <a:endParaRPr lang="en-US" sz="2400" dirty="0">
              <a:latin typeface="Times New Roman"/>
              <a:ea typeface="+mn-lt"/>
              <a:cs typeface="+mn-lt"/>
            </a:endParaRPr>
          </a:p>
          <a:p>
            <a:pPr marL="0" indent="0">
              <a:buNone/>
            </a:pPr>
            <a:r>
              <a:rPr lang="en-US" sz="2400" dirty="0">
                <a:latin typeface="Times New Roman"/>
                <a:ea typeface="+mn-lt"/>
                <a:cs typeface="+mn-lt"/>
              </a:rPr>
              <a:t>2.</a:t>
            </a:r>
            <a:r>
              <a:rPr lang="en-US" sz="2400" dirty="0">
                <a:latin typeface="Times New Roman"/>
                <a:ea typeface="+mn-lt"/>
                <a:cs typeface="Times New Roman"/>
              </a:rPr>
              <a:t>Brown, C., &amp; Green, D. (2023). "Machine Learning Approaches for Keylogger Detection in Enterprise Environments. "Proceedings of the International Conference on Cybersecurity (ICC), pp. 230-245.</a:t>
            </a:r>
            <a:endParaRPr lang="en-US" sz="2400" dirty="0">
              <a:latin typeface="Times New Roman"/>
              <a:cs typeface="Times New Roman"/>
            </a:endParaRPr>
          </a:p>
          <a:p>
            <a:pPr marL="0" indent="0">
              <a:buNone/>
            </a:pPr>
            <a:endParaRPr lang="en-US" sz="2400" dirty="0">
              <a:latin typeface="Times New Roman"/>
              <a:cs typeface="Times New Roman"/>
            </a:endParaRPr>
          </a:p>
        </p:txBody>
      </p:sp>
      <p:pic>
        <p:nvPicPr>
          <p:cNvPr id="4" name="Picture 3" descr="A paint palette with a brush&#10;&#10;Description automatically generated">
            <a:extLst>
              <a:ext uri="{FF2B5EF4-FFF2-40B4-BE49-F238E27FC236}">
                <a16:creationId xmlns:a16="http://schemas.microsoft.com/office/drawing/2014/main" xmlns="" id="{C083F2C5-77FF-D26C-C037-EE57E05FC509}"/>
              </a:ext>
            </a:extLst>
          </p:cNvPr>
          <p:cNvPicPr>
            <a:picLocks noChangeAspect="1"/>
          </p:cNvPicPr>
          <p:nvPr/>
        </p:nvPicPr>
        <p:blipFill>
          <a:blip r:embed="rId2"/>
          <a:stretch>
            <a:fillRect/>
          </a:stretch>
        </p:blipFill>
        <p:spPr>
          <a:xfrm>
            <a:off x="6719367" y="2581891"/>
            <a:ext cx="4788505" cy="2961961"/>
          </a:xfrm>
          <a:prstGeom prst="rect">
            <a:avLst/>
          </a:prstGeom>
        </p:spPr>
      </p:pic>
      <p:sp>
        <p:nvSpPr>
          <p:cNvPr id="13" name="Freeform: Shape 12">
            <a:extLst>
              <a:ext uri="{FF2B5EF4-FFF2-40B4-BE49-F238E27FC236}">
                <a16:creationId xmlns:a16="http://schemas.microsoft.com/office/drawing/2014/main" xmlns=""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2135436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0843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231BF440-39FA-4087-84CC-2EEC0BBDA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hacker using a computer&#10;&#10;Description automatically generated">
            <a:extLst>
              <a:ext uri="{FF2B5EF4-FFF2-40B4-BE49-F238E27FC236}">
                <a16:creationId xmlns:a16="http://schemas.microsoft.com/office/drawing/2014/main" xmlns="" id="{03312ABE-516E-B358-201A-CB0E2A41C804}"/>
              </a:ext>
            </a:extLst>
          </p:cNvPr>
          <p:cNvPicPr>
            <a:picLocks noChangeAspect="1"/>
          </p:cNvPicPr>
          <p:nvPr/>
        </p:nvPicPr>
        <p:blipFill rotWithShape="1">
          <a:blip r:embed="rId2"/>
          <a:srcRect t="12441" r="-1" b="-1"/>
          <a:stretch/>
        </p:blipFill>
        <p:spPr>
          <a:xfrm>
            <a:off x="4509214" y="977671"/>
            <a:ext cx="7308975" cy="5406566"/>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18" name="Freeform: Shape 17">
            <a:extLst>
              <a:ext uri="{FF2B5EF4-FFF2-40B4-BE49-F238E27FC236}">
                <a16:creationId xmlns:a16="http://schemas.microsoft.com/office/drawing/2014/main" xmlns="" id="{F04E4CBA-303B-48BD-8451-C2701CB0EE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xmlns="" id="{F6CA58B3-AFCC-4A40-9882-50D5080879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xmlns="" id="{67CBD13D-DD48-F414-F6AD-36FE7879B710}"/>
              </a:ext>
            </a:extLst>
          </p:cNvPr>
          <p:cNvSpPr>
            <a:spLocks noGrp="1"/>
          </p:cNvSpPr>
          <p:nvPr>
            <p:ph type="title"/>
          </p:nvPr>
        </p:nvSpPr>
        <p:spPr>
          <a:xfrm>
            <a:off x="448056" y="859536"/>
            <a:ext cx="4832802" cy="1243584"/>
          </a:xfrm>
        </p:spPr>
        <p:txBody>
          <a:bodyPr>
            <a:normAutofit/>
          </a:bodyPr>
          <a:lstStyle/>
          <a:p>
            <a:r>
              <a:rPr lang="en-US" sz="4000">
                <a:latin typeface="Times New Roman"/>
                <a:cs typeface="Times New Roman"/>
              </a:rPr>
              <a:t>OUTLINE:</a:t>
            </a:r>
          </a:p>
        </p:txBody>
      </p:sp>
      <p:sp>
        <p:nvSpPr>
          <p:cNvPr id="3" name="Content Placeholder 2">
            <a:extLst>
              <a:ext uri="{FF2B5EF4-FFF2-40B4-BE49-F238E27FC236}">
                <a16:creationId xmlns:a16="http://schemas.microsoft.com/office/drawing/2014/main" xmlns="" id="{6E61F45B-6A10-03F7-5948-63E45944637C}"/>
              </a:ext>
            </a:extLst>
          </p:cNvPr>
          <p:cNvSpPr>
            <a:spLocks noGrp="1"/>
          </p:cNvSpPr>
          <p:nvPr>
            <p:ph idx="1"/>
          </p:nvPr>
        </p:nvSpPr>
        <p:spPr>
          <a:xfrm>
            <a:off x="448056" y="2512611"/>
            <a:ext cx="4832803" cy="3664351"/>
          </a:xfrm>
        </p:spPr>
        <p:txBody>
          <a:bodyPr vert="horz" lIns="91440" tIns="45720" rIns="91440" bIns="45720" rtlCol="0" anchor="t">
            <a:noAutofit/>
          </a:bodyPr>
          <a:lstStyle/>
          <a:p>
            <a:r>
              <a:rPr lang="en-US" sz="2400">
                <a:latin typeface="Times New Roman"/>
                <a:ea typeface="+mn-lt"/>
                <a:cs typeface="+mn-lt"/>
              </a:rPr>
              <a:t>Problem Statement (Should not include solution)</a:t>
            </a:r>
            <a:endParaRPr lang="en-US" sz="2400">
              <a:latin typeface="Times New Roman"/>
              <a:cs typeface="Times New Roman"/>
            </a:endParaRPr>
          </a:p>
          <a:p>
            <a:r>
              <a:rPr lang="en-US" sz="2400">
                <a:latin typeface="Times New Roman"/>
                <a:ea typeface="+mn-lt"/>
                <a:cs typeface="+mn-lt"/>
              </a:rPr>
              <a:t>Proposed System/Solution</a:t>
            </a:r>
            <a:endParaRPr lang="en-US" sz="2400">
              <a:latin typeface="Times New Roman"/>
              <a:cs typeface="Times New Roman"/>
            </a:endParaRPr>
          </a:p>
          <a:p>
            <a:r>
              <a:rPr lang="en-US" sz="2400">
                <a:latin typeface="Times New Roman"/>
                <a:ea typeface="+mn-lt"/>
                <a:cs typeface="+mn-lt"/>
              </a:rPr>
              <a:t>System Development Approach (Technology Used)</a:t>
            </a:r>
            <a:endParaRPr lang="en-US" sz="2400">
              <a:latin typeface="Times New Roman"/>
              <a:cs typeface="Times New Roman"/>
            </a:endParaRPr>
          </a:p>
          <a:p>
            <a:r>
              <a:rPr lang="en-US" sz="2400">
                <a:latin typeface="Times New Roman"/>
                <a:ea typeface="+mn-lt"/>
                <a:cs typeface="+mn-lt"/>
              </a:rPr>
              <a:t>Algorithm &amp; Deployment</a:t>
            </a:r>
            <a:endParaRPr lang="en-US" sz="2400">
              <a:latin typeface="Times New Roman"/>
              <a:cs typeface="Times New Roman"/>
            </a:endParaRPr>
          </a:p>
          <a:p>
            <a:r>
              <a:rPr lang="en-US" sz="2400">
                <a:latin typeface="Times New Roman"/>
                <a:ea typeface="+mn-lt"/>
                <a:cs typeface="+mn-lt"/>
              </a:rPr>
              <a:t>Result (Output Image)</a:t>
            </a:r>
            <a:endParaRPr lang="en-US" sz="2400">
              <a:latin typeface="Times New Roman"/>
              <a:cs typeface="Times New Roman"/>
            </a:endParaRPr>
          </a:p>
          <a:p>
            <a:r>
              <a:rPr lang="en-US" sz="2400">
                <a:latin typeface="Times New Roman"/>
                <a:ea typeface="+mn-lt"/>
                <a:cs typeface="+mn-lt"/>
              </a:rPr>
              <a:t>Conclusion</a:t>
            </a:r>
            <a:endParaRPr lang="en-US" sz="2400">
              <a:latin typeface="Times New Roman"/>
              <a:cs typeface="Times New Roman"/>
            </a:endParaRPr>
          </a:p>
          <a:p>
            <a:r>
              <a:rPr lang="en-US" sz="2400">
                <a:latin typeface="Times New Roman"/>
                <a:ea typeface="+mn-lt"/>
                <a:cs typeface="+mn-lt"/>
              </a:rPr>
              <a:t>Future Scope</a:t>
            </a:r>
            <a:endParaRPr lang="en-US" sz="2400">
              <a:latin typeface="Times New Roman"/>
              <a:cs typeface="Times New Roman"/>
            </a:endParaRPr>
          </a:p>
          <a:p>
            <a:r>
              <a:rPr lang="en-US" sz="2400">
                <a:latin typeface="Times New Roman"/>
                <a:ea typeface="+mn-lt"/>
                <a:cs typeface="+mn-lt"/>
              </a:rPr>
              <a:t>References</a:t>
            </a:r>
            <a:endParaRPr lang="en-US" sz="2400">
              <a:latin typeface="Times New Roman"/>
              <a:cs typeface="Times New Roman"/>
            </a:endParaRPr>
          </a:p>
        </p:txBody>
      </p:sp>
      <p:sp>
        <p:nvSpPr>
          <p:cNvPr id="22" name="Rectangle 21">
            <a:extLst>
              <a:ext uri="{FF2B5EF4-FFF2-40B4-BE49-F238E27FC236}">
                <a16:creationId xmlns:a16="http://schemas.microsoft.com/office/drawing/2014/main" xmlns="" id="{75C56826-D4E5-42ED-8529-079651CB3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xmlns="" id="{82095FCE-EF05-4443-B97A-85DEE3A5CA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xmlns="" id="{CA00AE6B-AA30-4CF8-BA6F-339B780AD7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xmlns="" val="372794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D8B911A-E044-33DF-52BA-AC663C8E7AC3}"/>
              </a:ext>
            </a:extLst>
          </p:cNvPr>
          <p:cNvSpPr>
            <a:spLocks noGrp="1"/>
          </p:cNvSpPr>
          <p:nvPr>
            <p:ph type="title"/>
          </p:nvPr>
        </p:nvSpPr>
        <p:spPr>
          <a:xfrm>
            <a:off x="6234865" y="568517"/>
            <a:ext cx="5248221" cy="1067209"/>
          </a:xfrm>
        </p:spPr>
        <p:txBody>
          <a:bodyPr>
            <a:normAutofit fontScale="90000"/>
          </a:bodyPr>
          <a:lstStyle/>
          <a:p>
            <a:r>
              <a:rPr lang="en-US" sz="4000">
                <a:solidFill>
                  <a:schemeClr val="bg1"/>
                </a:solidFill>
                <a:latin typeface="Times New Roman"/>
                <a:cs typeface="Times New Roman"/>
              </a:rPr>
              <a:t>PROBLEM STATEMENT:</a:t>
            </a:r>
          </a:p>
        </p:txBody>
      </p:sp>
      <p:sp>
        <p:nvSpPr>
          <p:cNvPr id="3" name="Content Placeholder 2">
            <a:extLst>
              <a:ext uri="{FF2B5EF4-FFF2-40B4-BE49-F238E27FC236}">
                <a16:creationId xmlns:a16="http://schemas.microsoft.com/office/drawing/2014/main" xmlns="" id="{7F5C6E62-8A46-2AC1-852D-1F302BAF2B7C}"/>
              </a:ext>
            </a:extLst>
          </p:cNvPr>
          <p:cNvSpPr>
            <a:spLocks noGrp="1"/>
          </p:cNvSpPr>
          <p:nvPr>
            <p:ph idx="1"/>
          </p:nvPr>
        </p:nvSpPr>
        <p:spPr>
          <a:xfrm>
            <a:off x="6234868" y="1820369"/>
            <a:ext cx="5217173" cy="4351338"/>
          </a:xfrm>
        </p:spPr>
        <p:txBody>
          <a:bodyPr vert="horz" lIns="91440" tIns="45720" rIns="91440" bIns="45720" rtlCol="0" anchor="t">
            <a:noAutofit/>
          </a:bodyPr>
          <a:lstStyle/>
          <a:p>
            <a:pPr marL="0" indent="0">
              <a:buNone/>
            </a:pPr>
            <a:r>
              <a:rPr lang="en-US" sz="2400">
                <a:solidFill>
                  <a:schemeClr val="bg1"/>
                </a:solidFill>
                <a:latin typeface="Times New Roman"/>
                <a:cs typeface="Courier New"/>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400">
              <a:solidFill>
                <a:schemeClr val="bg1"/>
              </a:solidFill>
              <a:latin typeface="Times New Roman"/>
              <a:cs typeface="Times New Roman"/>
            </a:endParaRPr>
          </a:p>
        </p:txBody>
      </p:sp>
      <p:pic>
        <p:nvPicPr>
          <p:cNvPr id="4" name="Picture 3" descr="A close up of a keyboard&#10;&#10;Description automatically generated">
            <a:extLst>
              <a:ext uri="{FF2B5EF4-FFF2-40B4-BE49-F238E27FC236}">
                <a16:creationId xmlns:a16="http://schemas.microsoft.com/office/drawing/2014/main" xmlns="" id="{EA510F1D-F897-21D2-E340-DB9F031300DE}"/>
              </a:ext>
            </a:extLst>
          </p:cNvPr>
          <p:cNvPicPr>
            <a:picLocks noChangeAspect="1"/>
          </p:cNvPicPr>
          <p:nvPr/>
        </p:nvPicPr>
        <p:blipFill rotWithShape="1">
          <a:blip r:embed="rId2"/>
          <a:srcRect l="16786" r="14579"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6" name="Group 15">
            <a:extLst>
              <a:ext uri="{FF2B5EF4-FFF2-40B4-BE49-F238E27FC236}">
                <a16:creationId xmlns:a16="http://schemas.microsoft.com/office/drawing/2014/main" xmlns="" id="{B894EFA8-F425-4D19-A94B-445388B31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xmlns="" id="{C5A741B9-65EC-4C5B-9FE0-4A18575771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xmlns="" id="{C0BB4301-41FA-4453-956F-A11CC664B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0" name="Graphic 185">
            <a:extLst>
              <a:ext uri="{FF2B5EF4-FFF2-40B4-BE49-F238E27FC236}">
                <a16:creationId xmlns:a16="http://schemas.microsoft.com/office/drawing/2014/main" xmlns="" id="{582A903B-6B78-4F0A-B7C9-3D80499020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xmlns="" id="{D510EA93-8F64-42C8-A630-D449506E9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06CB53FC-E4DA-4001-928B-9998A85EA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D210B969-4FDF-4AAC-9397-63D5434958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570B3EF0-84EA-4F47-86A3-1EA1F644A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259369A8-EF57-42A1-8EC8-F6A9F92A3A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xmlns="" val="2607957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1"/>
            <a:ext cx="10515600" cy="895349"/>
          </a:xfrm>
        </p:spPr>
        <p:txBody>
          <a:bodyPr/>
          <a:lstStyle/>
          <a:p>
            <a:r>
              <a:rPr lang="en-US" dirty="0" smtClean="0"/>
              <a:t>PROPOSED SOLUTION:</a:t>
            </a:r>
            <a:endParaRPr lang="en-US" dirty="0"/>
          </a:p>
        </p:txBody>
      </p:sp>
      <p:sp>
        <p:nvSpPr>
          <p:cNvPr id="3" name="Content Placeholder 2"/>
          <p:cNvSpPr>
            <a:spLocks noGrp="1"/>
          </p:cNvSpPr>
          <p:nvPr>
            <p:ph idx="1"/>
          </p:nvPr>
        </p:nvSpPr>
        <p:spPr>
          <a:xfrm>
            <a:off x="838200" y="1143000"/>
            <a:ext cx="11029950" cy="5715000"/>
          </a:xfrm>
        </p:spPr>
        <p:txBody>
          <a:bodyPr>
            <a:normAutofit fontScale="25000" lnSpcReduction="20000"/>
          </a:bodyPr>
          <a:lstStyle/>
          <a:p>
            <a:pPr>
              <a:buNone/>
            </a:pPr>
            <a:r>
              <a:rPr lang="en-US" sz="9600" dirty="0" smtClean="0">
                <a:latin typeface="Times New Roman" pitchFamily="18" charset="0"/>
                <a:cs typeface="Times New Roman" pitchFamily="18" charset="0"/>
              </a:rPr>
              <a:t>1.Education </a:t>
            </a:r>
            <a:r>
              <a:rPr lang="en-US" sz="9600" dirty="0" smtClean="0">
                <a:latin typeface="Times New Roman" pitchFamily="18" charset="0"/>
                <a:cs typeface="Times New Roman" pitchFamily="18" charset="0"/>
              </a:rPr>
              <a:t>and Awareness: Conduct regular training sessions to educate users</a:t>
            </a:r>
          </a:p>
          <a:p>
            <a:pPr>
              <a:buNone/>
            </a:pPr>
            <a:r>
              <a:rPr lang="en-US" sz="9600" dirty="0" smtClean="0">
                <a:latin typeface="Times New Roman" pitchFamily="18" charset="0"/>
                <a:cs typeface="Times New Roman" pitchFamily="18" charset="0"/>
              </a:rPr>
              <a:t>About  </a:t>
            </a:r>
            <a:r>
              <a:rPr lang="en-US" sz="9600" dirty="0" err="1" smtClean="0">
                <a:latin typeface="Times New Roman" pitchFamily="18" charset="0"/>
                <a:cs typeface="Times New Roman" pitchFamily="18" charset="0"/>
              </a:rPr>
              <a:t>keyloggers</a:t>
            </a:r>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and safe computing practices. Teach users to avoid clicking on</a:t>
            </a:r>
          </a:p>
          <a:p>
            <a:pPr>
              <a:buNone/>
            </a:pPr>
            <a:r>
              <a:rPr lang="en-US" sz="9600" dirty="0" smtClean="0">
                <a:latin typeface="Times New Roman" pitchFamily="18" charset="0"/>
                <a:cs typeface="Times New Roman" pitchFamily="18" charset="0"/>
              </a:rPr>
              <a:t>suspicious links and downloading unverified software</a:t>
            </a:r>
            <a:r>
              <a:rPr lang="en-US" sz="9600" dirty="0" smtClean="0">
                <a:latin typeface="Times New Roman" pitchFamily="18" charset="0"/>
                <a:cs typeface="Times New Roman" pitchFamily="18" charset="0"/>
              </a:rPr>
              <a:t>.</a:t>
            </a:r>
          </a:p>
          <a:p>
            <a:pPr>
              <a:buNone/>
            </a:pPr>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2.Anti-Keylogger </a:t>
            </a:r>
            <a:r>
              <a:rPr lang="en-US" sz="9600" dirty="0" smtClean="0">
                <a:latin typeface="Times New Roman" pitchFamily="18" charset="0"/>
                <a:cs typeface="Times New Roman" pitchFamily="18" charset="0"/>
              </a:rPr>
              <a:t>Software: Deploy robust anti-</a:t>
            </a:r>
            <a:r>
              <a:rPr lang="en-US" sz="9600" dirty="0" err="1" smtClean="0">
                <a:latin typeface="Times New Roman" pitchFamily="18" charset="0"/>
                <a:cs typeface="Times New Roman" pitchFamily="18" charset="0"/>
              </a:rPr>
              <a:t>keylogger</a:t>
            </a:r>
            <a:r>
              <a:rPr lang="en-US" sz="9600" dirty="0" smtClean="0">
                <a:latin typeface="Times New Roman" pitchFamily="18" charset="0"/>
                <a:cs typeface="Times New Roman" pitchFamily="18" charset="0"/>
              </a:rPr>
              <a:t> tools to monitor system</a:t>
            </a:r>
          </a:p>
          <a:p>
            <a:pPr>
              <a:buNone/>
            </a:pPr>
            <a:r>
              <a:rPr lang="en-US" sz="9600" dirty="0" smtClean="0">
                <a:latin typeface="Times New Roman" pitchFamily="18" charset="0"/>
                <a:cs typeface="Times New Roman" pitchFamily="18" charset="0"/>
              </a:rPr>
              <a:t>behavior and </a:t>
            </a:r>
            <a:r>
              <a:rPr lang="en-US" sz="9600" dirty="0" smtClean="0">
                <a:latin typeface="Times New Roman" pitchFamily="18" charset="0"/>
                <a:cs typeface="Times New Roman" pitchFamily="18" charset="0"/>
              </a:rPr>
              <a:t>Detect </a:t>
            </a:r>
            <a:r>
              <a:rPr lang="en-US" sz="9600" err="1" smtClean="0">
                <a:latin typeface="Times New Roman" pitchFamily="18" charset="0"/>
                <a:cs typeface="Times New Roman" pitchFamily="18" charset="0"/>
              </a:rPr>
              <a:t>keylogging</a:t>
            </a:r>
            <a:r>
              <a:rPr lang="en-US" sz="9600" smtClean="0">
                <a:latin typeface="Times New Roman" pitchFamily="18" charset="0"/>
                <a:cs typeface="Times New Roman" pitchFamily="18" charset="0"/>
              </a:rPr>
              <a:t>  activity</a:t>
            </a:r>
            <a:r>
              <a:rPr lang="en-US" sz="9600" dirty="0" smtClean="0">
                <a:latin typeface="Times New Roman" pitchFamily="18" charset="0"/>
                <a:cs typeface="Times New Roman" pitchFamily="18" charset="0"/>
              </a:rPr>
              <a:t>. These tools can encrypt keystrokes or use</a:t>
            </a:r>
          </a:p>
          <a:p>
            <a:pPr>
              <a:buNone/>
            </a:pPr>
            <a:r>
              <a:rPr lang="en-US" sz="9600" dirty="0" smtClean="0">
                <a:latin typeface="Times New Roman" pitchFamily="18" charset="0"/>
                <a:cs typeface="Times New Roman" pitchFamily="18" charset="0"/>
              </a:rPr>
              <a:t>virtual keyboards to bypass </a:t>
            </a:r>
            <a:r>
              <a:rPr lang="en-US" sz="9600" dirty="0" err="1" smtClean="0">
                <a:latin typeface="Times New Roman" pitchFamily="18" charset="0"/>
                <a:cs typeface="Times New Roman" pitchFamily="18" charset="0"/>
              </a:rPr>
              <a:t>keyloggers</a:t>
            </a:r>
            <a:r>
              <a:rPr lang="en-US" sz="9600" dirty="0" smtClean="0">
                <a:latin typeface="Times New Roman" pitchFamily="18" charset="0"/>
                <a:cs typeface="Times New Roman" pitchFamily="18" charset="0"/>
              </a:rPr>
              <a:t>.</a:t>
            </a:r>
          </a:p>
          <a:p>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3.Regular </a:t>
            </a:r>
            <a:r>
              <a:rPr lang="en-US" sz="9600" dirty="0" smtClean="0">
                <a:latin typeface="Times New Roman" pitchFamily="18" charset="0"/>
                <a:cs typeface="Times New Roman" pitchFamily="18" charset="0"/>
              </a:rPr>
              <a:t>Software Updates: Keep operating systems, applications, and security</a:t>
            </a:r>
          </a:p>
          <a:p>
            <a:pPr>
              <a:buNone/>
            </a:pPr>
            <a:r>
              <a:rPr lang="en-US" sz="9600" dirty="0" smtClean="0">
                <a:latin typeface="Times New Roman" pitchFamily="18" charset="0"/>
                <a:cs typeface="Times New Roman" pitchFamily="18" charset="0"/>
              </a:rPr>
              <a:t>software updated with the latest patches to mitigate vulnerabilities exploited by</a:t>
            </a:r>
          </a:p>
          <a:p>
            <a:pPr>
              <a:buNone/>
            </a:pPr>
            <a:r>
              <a:rPr lang="en-US" sz="9600" dirty="0" err="1" smtClean="0">
                <a:latin typeface="Times New Roman" pitchFamily="18" charset="0"/>
                <a:cs typeface="Times New Roman" pitchFamily="18" charset="0"/>
              </a:rPr>
              <a:t>keyloggers</a:t>
            </a:r>
            <a:r>
              <a:rPr lang="en-US" sz="9600" dirty="0" smtClean="0">
                <a:latin typeface="Times New Roman" pitchFamily="18" charset="0"/>
                <a:cs typeface="Times New Roman" pitchFamily="18" charset="0"/>
              </a:rPr>
              <a:t>.</a:t>
            </a:r>
          </a:p>
          <a:p>
            <a:pPr>
              <a:buNone/>
            </a:pPr>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4. Two-Factor Authentication (2FA): Implement 2FA to add an extra layer of</a:t>
            </a:r>
          </a:p>
          <a:p>
            <a:pPr>
              <a:buNone/>
            </a:pPr>
            <a:r>
              <a:rPr lang="en-US" sz="9600" dirty="0" smtClean="0">
                <a:latin typeface="Times New Roman" pitchFamily="18" charset="0"/>
                <a:cs typeface="Times New Roman" pitchFamily="18" charset="0"/>
              </a:rPr>
              <a:t>security, requiring users to provide two forms of authentication. This mitigates the</a:t>
            </a:r>
          </a:p>
          <a:p>
            <a:pPr>
              <a:buNone/>
            </a:pPr>
            <a:r>
              <a:rPr lang="en-US" sz="9600" dirty="0" smtClean="0">
                <a:latin typeface="Times New Roman" pitchFamily="18" charset="0"/>
                <a:cs typeface="Times New Roman" pitchFamily="18" charset="0"/>
              </a:rPr>
              <a:t>risk of </a:t>
            </a:r>
            <a:r>
              <a:rPr lang="en-US" sz="9600" dirty="0" err="1" smtClean="0">
                <a:latin typeface="Times New Roman" pitchFamily="18" charset="0"/>
                <a:cs typeface="Times New Roman" pitchFamily="18" charset="0"/>
              </a:rPr>
              <a:t>keyloggers</a:t>
            </a:r>
            <a:r>
              <a:rPr lang="en-US" sz="9600" dirty="0" smtClean="0">
                <a:latin typeface="Times New Roman" pitchFamily="18" charset="0"/>
                <a:cs typeface="Times New Roman" pitchFamily="18" charset="0"/>
              </a:rPr>
              <a:t> capturing passwords by requiring a second authentication factor.</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87AFE0E-B37D-4531-AFE8-231C8348EA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7DBDD5-5FFB-EDB4-8DF8-9A9D45614971}"/>
              </a:ext>
            </a:extLst>
          </p:cNvPr>
          <p:cNvSpPr>
            <a:spLocks noGrp="1"/>
          </p:cNvSpPr>
          <p:nvPr>
            <p:ph type="title"/>
          </p:nvPr>
        </p:nvSpPr>
        <p:spPr>
          <a:xfrm>
            <a:off x="176842" y="5692"/>
            <a:ext cx="11205712" cy="1167412"/>
          </a:xfrm>
        </p:spPr>
        <p:txBody>
          <a:bodyPr>
            <a:normAutofit fontScale="90000"/>
          </a:bodyPr>
          <a:lstStyle/>
          <a:p>
            <a:r>
              <a:rPr lang="en-US" sz="4000">
                <a:latin typeface="Times New Roman"/>
                <a:ea typeface="+mj-lt"/>
                <a:cs typeface="+mj-lt"/>
              </a:rPr>
              <a:t>SYSTEM DEVELOPMENT APPROACH(TECHNOLOGY USED):</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xmlns="" id="{C8111A02-B8A7-E9B3-E234-83E63BCAEF11}"/>
              </a:ext>
            </a:extLst>
          </p:cNvPr>
          <p:cNvSpPr>
            <a:spLocks noGrp="1"/>
          </p:cNvSpPr>
          <p:nvPr>
            <p:ph idx="1"/>
          </p:nvPr>
        </p:nvSpPr>
        <p:spPr>
          <a:xfrm>
            <a:off x="176844" y="1179740"/>
            <a:ext cx="8626038" cy="5888618"/>
          </a:xfrm>
        </p:spPr>
        <p:txBody>
          <a:bodyPr vert="horz" lIns="91440" tIns="45720" rIns="91440" bIns="45720" rtlCol="0" anchor="t">
            <a:noAutofit/>
          </a:bodyPr>
          <a:lstStyle/>
          <a:p>
            <a:pPr marL="0" indent="0">
              <a:buNone/>
            </a:pPr>
            <a:r>
              <a:rPr lang="en-US" sz="2400" b="1">
                <a:latin typeface="Times New Roman"/>
                <a:ea typeface="+mn-lt"/>
                <a:cs typeface="+mn-lt"/>
              </a:rPr>
              <a:t>1.Software-based Detection</a:t>
            </a:r>
            <a:r>
              <a:rPr lang="en-US" sz="2400">
                <a:latin typeface="Times New Roman"/>
                <a:ea typeface="+mn-lt"/>
                <a:cs typeface="+mn-lt"/>
              </a:rPr>
              <a:t>: Implementing heuristic and        behavioral  analysis algorithms to detect suspicious behavior       indicative of keylogger activity. This will    involve the use of   machine learning techniques to continuously adapt and improve     the detection capabilities of the system.</a:t>
            </a:r>
          </a:p>
          <a:p>
            <a:pPr>
              <a:buNone/>
            </a:pPr>
            <a:r>
              <a:rPr lang="en-US" sz="2400" b="1">
                <a:latin typeface="Times New Roman"/>
                <a:ea typeface="+mn-lt"/>
                <a:cs typeface="+mn-lt"/>
              </a:rPr>
              <a:t>2.Real-time Monitoring: </a:t>
            </a:r>
            <a:r>
              <a:rPr lang="en-US" sz="2400">
                <a:latin typeface="Times New Roman"/>
                <a:ea typeface="+mn-lt"/>
                <a:cs typeface="+mn-lt"/>
              </a:rPr>
              <a:t>Developing a monitoring module that actively scans system processes and network traffic in real-time to identify and block unauthorized keystroke logging activity.</a:t>
            </a:r>
            <a:endParaRPr lang="en-US" sz="2400">
              <a:latin typeface="Times New Roman"/>
              <a:cs typeface="Times New Roman"/>
            </a:endParaRPr>
          </a:p>
          <a:p>
            <a:pPr>
              <a:buNone/>
            </a:pPr>
            <a:r>
              <a:rPr lang="en-US" sz="2400" b="1">
                <a:latin typeface="Times New Roman"/>
                <a:ea typeface="+mn-lt"/>
                <a:cs typeface="+mn-lt"/>
              </a:rPr>
              <a:t>3.Secure Input Mechanisms: </a:t>
            </a:r>
            <a:r>
              <a:rPr lang="en-US" sz="2400">
                <a:latin typeface="Times New Roman"/>
                <a:ea typeface="+mn-lt"/>
                <a:cs typeface="+mn-lt"/>
              </a:rPr>
              <a:t>Integrating secure input mechanisms at the operating system level to prevent keyloggers from intercepting keystrokes, such as virtual keyboards and encrypted input channels.</a:t>
            </a:r>
            <a:endParaRPr lang="en-US" sz="2400">
              <a:latin typeface="Times New Roman"/>
              <a:cs typeface="Times New Roman"/>
            </a:endParaRPr>
          </a:p>
          <a:p>
            <a:pPr>
              <a:buNone/>
            </a:pPr>
            <a:r>
              <a:rPr lang="en-US" sz="2400" b="1">
                <a:latin typeface="Times New Roman"/>
                <a:ea typeface="+mn-lt"/>
                <a:cs typeface="+mn-lt"/>
              </a:rPr>
              <a:t>4.Hardware-based Protection: </a:t>
            </a:r>
            <a:r>
              <a:rPr lang="en-US" sz="2400">
                <a:latin typeface="Times New Roman"/>
                <a:ea typeface="+mn-lt"/>
                <a:cs typeface="+mn-lt"/>
              </a:rPr>
              <a:t>Utilizing hardware-based solutions, such as trusted platform modules (TPM) and secure boot protocols, to prevent the installation and execution of unauthorized keylogging software at the firmware level.</a:t>
            </a:r>
            <a:endParaRPr lang="en-US" sz="2400">
              <a:latin typeface="Times New Roman"/>
              <a:cs typeface="Times New Roman"/>
            </a:endParaRPr>
          </a:p>
        </p:txBody>
      </p:sp>
      <p:pic>
        <p:nvPicPr>
          <p:cNvPr id="4" name="Picture 3" descr="A person typing on a keyboard&#10;&#10;Description automatically generated">
            <a:extLst>
              <a:ext uri="{FF2B5EF4-FFF2-40B4-BE49-F238E27FC236}">
                <a16:creationId xmlns:a16="http://schemas.microsoft.com/office/drawing/2014/main" xmlns="" id="{9175BF90-246E-892C-CF64-1E25FAA81A1C}"/>
              </a:ext>
            </a:extLst>
          </p:cNvPr>
          <p:cNvPicPr>
            <a:picLocks noChangeAspect="1"/>
          </p:cNvPicPr>
          <p:nvPr/>
        </p:nvPicPr>
        <p:blipFill rotWithShape="1">
          <a:blip r:embed="rId2"/>
          <a:srcRect l="19315" r="11895"/>
          <a:stretch/>
        </p:blipFill>
        <p:spPr>
          <a:xfrm>
            <a:off x="8516733" y="2339"/>
            <a:ext cx="3673601" cy="6855874"/>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xmlns="" val="3532322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BB2F2DB-DC72-21A8-7BE8-AC1F34E7E4A7}"/>
              </a:ext>
            </a:extLst>
          </p:cNvPr>
          <p:cNvSpPr>
            <a:spLocks noGrp="1"/>
          </p:cNvSpPr>
          <p:nvPr>
            <p:ph type="title"/>
          </p:nvPr>
        </p:nvSpPr>
        <p:spPr>
          <a:xfrm>
            <a:off x="838200" y="204017"/>
            <a:ext cx="4391024" cy="1280307"/>
          </a:xfrm>
        </p:spPr>
        <p:txBody>
          <a:bodyPr anchor="t">
            <a:normAutofit fontScale="90000"/>
          </a:bodyPr>
          <a:lstStyle/>
          <a:p>
            <a:r>
              <a:rPr lang="en-US" sz="4000">
                <a:solidFill>
                  <a:schemeClr val="bg1"/>
                </a:solidFill>
              </a:rPr>
              <a:t>ALGORITHM AND DEPLOYMENT:</a:t>
            </a:r>
          </a:p>
        </p:txBody>
      </p:sp>
      <p:sp>
        <p:nvSpPr>
          <p:cNvPr id="3" name="Content Placeholder 2">
            <a:extLst>
              <a:ext uri="{FF2B5EF4-FFF2-40B4-BE49-F238E27FC236}">
                <a16:creationId xmlns:a16="http://schemas.microsoft.com/office/drawing/2014/main" xmlns="" id="{5EE16DE7-BB17-36DC-8D73-AD42319E56BB}"/>
              </a:ext>
            </a:extLst>
          </p:cNvPr>
          <p:cNvSpPr>
            <a:spLocks noGrp="1"/>
          </p:cNvSpPr>
          <p:nvPr>
            <p:ph idx="1"/>
          </p:nvPr>
        </p:nvSpPr>
        <p:spPr>
          <a:xfrm>
            <a:off x="838200" y="1608023"/>
            <a:ext cx="4391024" cy="4495884"/>
          </a:xfrm>
        </p:spPr>
        <p:txBody>
          <a:bodyPr vert="horz" lIns="91440" tIns="45720" rIns="91440" bIns="45720" rtlCol="0" anchor="t">
            <a:noAutofit/>
          </a:bodyPr>
          <a:lstStyle/>
          <a:p>
            <a:pPr marL="0" indent="0">
              <a:buNone/>
            </a:pPr>
            <a:r>
              <a:rPr lang="en-US" sz="2400">
                <a:solidFill>
                  <a:schemeClr val="bg1">
                    <a:alpha val="80000"/>
                  </a:schemeClr>
                </a:solidFill>
                <a:latin typeface="Times New Roman"/>
                <a:ea typeface="+mn-lt"/>
                <a:cs typeface="+mn-lt"/>
              </a:rPr>
              <a:t>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a:t>
            </a:r>
            <a:endParaRPr lang="en-US" sz="2400">
              <a:solidFill>
                <a:schemeClr val="bg1">
                  <a:alpha val="80000"/>
                </a:schemeClr>
              </a:solidFill>
              <a:latin typeface="Times New Roman"/>
              <a:cs typeface="Times New Roman"/>
            </a:endParaRPr>
          </a:p>
        </p:txBody>
      </p:sp>
      <p:grpSp>
        <p:nvGrpSpPr>
          <p:cNvPr id="11" name="Group 10">
            <a:extLst>
              <a:ext uri="{FF2B5EF4-FFF2-40B4-BE49-F238E27FC236}">
                <a16:creationId xmlns:a16="http://schemas.microsoft.com/office/drawing/2014/main" xmlns="" id="{D44E3F87-3D58-4B03-86B2-15A5C5B9C9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xmlns="" id="{B4D09509-F6FC-47A6-B196-CCCFD8E83056}"/>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xmlns="" id="{BA5B9D66-192D-4F12-964D-2B23A1D27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xmlns="" id="{C9C14E68-C469-4A71-AF08-169DB545F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xmlns="" id="{B2C18990-7F62-45E8-B68F-47E95E4812F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xmlns="" id="{AC206BB2-3759-4DF0-9932-7445B6367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xmlns="" id="{381FA6FA-3CB6-4F57-8871-82DDE5BE86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A hand holding a magnet to a computer&#10;&#10;Description automatically generated">
            <a:extLst>
              <a:ext uri="{FF2B5EF4-FFF2-40B4-BE49-F238E27FC236}">
                <a16:creationId xmlns:a16="http://schemas.microsoft.com/office/drawing/2014/main" xmlns="" id="{C40E1E50-6373-B262-45C1-9119F8E3952F}"/>
              </a:ext>
            </a:extLst>
          </p:cNvPr>
          <p:cNvPicPr>
            <a:picLocks noChangeAspect="1"/>
          </p:cNvPicPr>
          <p:nvPr/>
        </p:nvPicPr>
        <p:blipFill>
          <a:blip r:embed="rId3"/>
          <a:stretch>
            <a:fillRect/>
          </a:stretch>
        </p:blipFill>
        <p:spPr>
          <a:xfrm>
            <a:off x="6541932" y="1614607"/>
            <a:ext cx="4369112" cy="2535798"/>
          </a:xfrm>
          <a:prstGeom prst="rect">
            <a:avLst/>
          </a:prstGeom>
        </p:spPr>
      </p:pic>
    </p:spTree>
    <p:extLst>
      <p:ext uri="{BB962C8B-B14F-4D97-AF65-F5344CB8AC3E}">
        <p14:creationId xmlns:p14="http://schemas.microsoft.com/office/powerpoint/2010/main" xmlns="" val="1341183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4EA93-58EF-E877-200A-DF1A3E5D3F5F}"/>
              </a:ext>
            </a:extLst>
          </p:cNvPr>
          <p:cNvSpPr>
            <a:spLocks noGrp="1"/>
          </p:cNvSpPr>
          <p:nvPr>
            <p:ph type="title"/>
          </p:nvPr>
        </p:nvSpPr>
        <p:spPr>
          <a:xfrm>
            <a:off x="762000" y="1138036"/>
            <a:ext cx="9058195" cy="1048901"/>
          </a:xfrm>
        </p:spPr>
        <p:txBody>
          <a:bodyPr anchor="t">
            <a:normAutofit/>
          </a:bodyPr>
          <a:lstStyle/>
          <a:p>
            <a:r>
              <a:rPr lang="en-US" sz="3200"/>
              <a:t>RESULT:</a:t>
            </a:r>
          </a:p>
        </p:txBody>
      </p:sp>
      <p:sp>
        <p:nvSpPr>
          <p:cNvPr id="3" name="Content Placeholder 2">
            <a:extLst>
              <a:ext uri="{FF2B5EF4-FFF2-40B4-BE49-F238E27FC236}">
                <a16:creationId xmlns:a16="http://schemas.microsoft.com/office/drawing/2014/main" xmlns="" id="{90834CF1-40CD-B1F5-76AD-744453BEECD8}"/>
              </a:ext>
            </a:extLst>
          </p:cNvPr>
          <p:cNvSpPr>
            <a:spLocks noGrp="1"/>
          </p:cNvSpPr>
          <p:nvPr>
            <p:ph idx="1"/>
          </p:nvPr>
        </p:nvSpPr>
        <p:spPr>
          <a:xfrm>
            <a:off x="6731918" y="2321168"/>
            <a:ext cx="4567453" cy="3821215"/>
          </a:xfrm>
        </p:spPr>
        <p:txBody>
          <a:bodyPr vert="horz" lIns="91440" tIns="45720" rIns="91440" bIns="45720" rtlCol="0" anchor="t">
            <a:noAutofit/>
          </a:bodyPr>
          <a:lstStyle/>
          <a:p>
            <a:pPr marL="0" indent="0">
              <a:buNone/>
            </a:pPr>
            <a:r>
              <a:rPr lang="en-US" sz="2400">
                <a:latin typeface="Times New Roman"/>
                <a:ea typeface="+mn-lt"/>
                <a:cs typeface="+mn-lt"/>
              </a:rPr>
              <a:t>The system will provide real-time alerts and notifications to administrators upon detecting suspicious keystroke logging activity, along with detailed reports and forensic evidence for incident response and remediation. Output images will include graphical representations of detected threats, system health status, and security posture metrics.</a:t>
            </a:r>
            <a:endParaRPr lang="en-US" sz="2400">
              <a:latin typeface="Times New Roman"/>
              <a:cs typeface="Times New Roman"/>
            </a:endParaRPr>
          </a:p>
        </p:txBody>
      </p:sp>
      <p:cxnSp>
        <p:nvCxnSpPr>
          <p:cNvPr id="9" name="Straight Connector 8">
            <a:extLst>
              <a:ext uri="{FF2B5EF4-FFF2-40B4-BE49-F238E27FC236}">
                <a16:creationId xmlns:a16="http://schemas.microsoft.com/office/drawing/2014/main" xmlns="" id="{1503BFE4-729B-D9D0-C17B-501E6AF112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computer screen with icons&#10;&#10;Description automatically generated">
            <a:extLst>
              <a:ext uri="{FF2B5EF4-FFF2-40B4-BE49-F238E27FC236}">
                <a16:creationId xmlns:a16="http://schemas.microsoft.com/office/drawing/2014/main" xmlns="" id="{21733AAD-9A20-2D5A-A270-47D3AF832EA1}"/>
              </a:ext>
            </a:extLst>
          </p:cNvPr>
          <p:cNvPicPr>
            <a:picLocks noChangeAspect="1"/>
          </p:cNvPicPr>
          <p:nvPr/>
        </p:nvPicPr>
        <p:blipFill>
          <a:blip r:embed="rId2"/>
          <a:stretch>
            <a:fillRect/>
          </a:stretch>
        </p:blipFill>
        <p:spPr>
          <a:xfrm>
            <a:off x="873156" y="2400904"/>
            <a:ext cx="5222844" cy="2862892"/>
          </a:xfrm>
          <a:prstGeom prst="rect">
            <a:avLst/>
          </a:prstGeom>
        </p:spPr>
      </p:pic>
    </p:spTree>
    <p:extLst>
      <p:ext uri="{BB962C8B-B14F-4D97-AF65-F5344CB8AC3E}">
        <p14:creationId xmlns:p14="http://schemas.microsoft.com/office/powerpoint/2010/main" xmlns="" val="2607684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83394-5E46-1798-8F0D-6D6843A32990}"/>
              </a:ext>
            </a:extLst>
          </p:cNvPr>
          <p:cNvSpPr>
            <a:spLocks noGrp="1"/>
          </p:cNvSpPr>
          <p:nvPr>
            <p:ph type="title"/>
          </p:nvPr>
        </p:nvSpPr>
        <p:spPr>
          <a:xfrm>
            <a:off x="148087" y="5692"/>
            <a:ext cx="11205713" cy="1009261"/>
          </a:xfrm>
        </p:spPr>
        <p:txBody>
          <a:bodyPr/>
          <a:lstStyle/>
          <a:p>
            <a:r>
              <a:rPr lang="en-US" dirty="0" smtClean="0">
                <a:solidFill>
                  <a:schemeClr val="accent4"/>
                </a:solidFill>
                <a:latin typeface="Times New Roman" pitchFamily="18" charset="0"/>
                <a:cs typeface="Times New Roman" pitchFamily="18" charset="0"/>
              </a:rPr>
              <a:t>RESULT IMAGE:</a:t>
            </a:r>
            <a:endParaRPr lang="en-US" dirty="0">
              <a:solidFill>
                <a:schemeClr val="accent4"/>
              </a:solidFill>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43E086DD-3E5A-687F-0D3D-88B8F712379D}"/>
              </a:ext>
            </a:extLst>
          </p:cNvPr>
          <p:cNvPicPr>
            <a:picLocks noGrp="1" noChangeAspect="1"/>
          </p:cNvPicPr>
          <p:nvPr>
            <p:ph idx="1"/>
          </p:nvPr>
        </p:nvPicPr>
        <p:blipFill>
          <a:blip r:embed="rId2"/>
          <a:stretch>
            <a:fillRect/>
          </a:stretch>
        </p:blipFill>
        <p:spPr>
          <a:xfrm>
            <a:off x="359434" y="1033294"/>
            <a:ext cx="11386867" cy="5820983"/>
          </a:xfrm>
        </p:spPr>
      </p:pic>
    </p:spTree>
    <p:extLst>
      <p:ext uri="{BB962C8B-B14F-4D97-AF65-F5344CB8AC3E}">
        <p14:creationId xmlns:p14="http://schemas.microsoft.com/office/powerpoint/2010/main" xmlns="" val="165238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97B46-72A3-6611-4FF8-C1025A49645F}"/>
              </a:ext>
            </a:extLst>
          </p:cNvPr>
          <p:cNvSpPr>
            <a:spLocks noGrp="1"/>
          </p:cNvSpPr>
          <p:nvPr>
            <p:ph type="title"/>
          </p:nvPr>
        </p:nvSpPr>
        <p:spPr>
          <a:xfrm>
            <a:off x="263106" y="264484"/>
            <a:ext cx="11090694" cy="779224"/>
          </a:xfrm>
        </p:spPr>
        <p:txBody>
          <a:bodyPr/>
          <a:lstStyle/>
          <a:p>
            <a:r>
              <a:rPr lang="en-US" dirty="0">
                <a:latin typeface="Times New Roman" pitchFamily="18" charset="0"/>
                <a:cs typeface="Times New Roman" pitchFamily="18" charset="0"/>
              </a:rPr>
              <a:t>RESULT IMAGE:</a:t>
            </a:r>
          </a:p>
        </p:txBody>
      </p:sp>
      <p:pic>
        <p:nvPicPr>
          <p:cNvPr id="7" name="Content Placeholder 6" descr="A screenshot of a computer&#10;&#10;Description automatically generated">
            <a:extLst>
              <a:ext uri="{FF2B5EF4-FFF2-40B4-BE49-F238E27FC236}">
                <a16:creationId xmlns:a16="http://schemas.microsoft.com/office/drawing/2014/main" xmlns="" id="{BB80102E-BC7C-29C7-03ED-6DF8396D8A6A}"/>
              </a:ext>
            </a:extLst>
          </p:cNvPr>
          <p:cNvPicPr>
            <a:picLocks noGrp="1" noChangeAspect="1"/>
          </p:cNvPicPr>
          <p:nvPr>
            <p:ph idx="1"/>
          </p:nvPr>
        </p:nvPicPr>
        <p:blipFill>
          <a:blip r:embed="rId2"/>
          <a:stretch>
            <a:fillRect/>
          </a:stretch>
        </p:blipFill>
        <p:spPr>
          <a:xfrm>
            <a:off x="445699" y="1208132"/>
            <a:ext cx="11372489" cy="5370664"/>
          </a:xfrm>
        </p:spPr>
      </p:pic>
    </p:spTree>
    <p:extLst>
      <p:ext uri="{BB962C8B-B14F-4D97-AF65-F5344CB8AC3E}">
        <p14:creationId xmlns:p14="http://schemas.microsoft.com/office/powerpoint/2010/main" xmlns="" val="401705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323</Words>
  <Application>Microsoft Office PowerPoint</Application>
  <PresentationFormat>Custom</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vt:lpstr>
      <vt:lpstr>KEY LOGGERS</vt:lpstr>
      <vt:lpstr>OUTLINE:</vt:lpstr>
      <vt:lpstr>PROBLEM STATEMENT:</vt:lpstr>
      <vt:lpstr>PROPOSED SOLUTION:</vt:lpstr>
      <vt:lpstr>SYSTEM DEVELOPMENT APPROACH(TECHNOLOGY USED):</vt:lpstr>
      <vt:lpstr>ALGORITHM AND DEPLOYMENT:</vt:lpstr>
      <vt:lpstr>RESULT:</vt:lpstr>
      <vt:lpstr>RESULT IMAGE:</vt:lpstr>
      <vt:lpstr>RESULT IMAGE:</vt:lpstr>
      <vt:lpstr>CONCLUSION:</vt:lpstr>
      <vt:lpstr>FUTURE SCOPE:</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PRIYADHARSHINI N</dc:creator>
  <cp:lastModifiedBy>PRIYADHARSHINI N</cp:lastModifiedBy>
  <cp:revision>103</cp:revision>
  <dcterms:created xsi:type="dcterms:W3CDTF">2024-04-04T10:03:42Z</dcterms:created>
  <dcterms:modified xsi:type="dcterms:W3CDTF">2024-04-04T17:01:01Z</dcterms:modified>
</cp:coreProperties>
</file>