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6e9b6b929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6e9b6b929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6f5cf36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6f5cf36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6f5cf36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6f5cf36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6f5cf36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6f5cf36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6f5cf366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6f5cf36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6f5cf36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6f5cf36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6e9b6b929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6e9b6b929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6f5cf36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6f5cf36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6e9b6b929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6e9b6b929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6e9b6b929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6e9b6b929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6e9b6b92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6e9b6b92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6e9b6b929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6e9b6b929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6e9b6b929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6e9b6b929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6e9b6b929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6e9b6b929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6e9b6b929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6e9b6b929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6e9b6b929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6e9b6b929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6e9b6b929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6e9b6b929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6e9b6b929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6e9b6b929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6e9b6b929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6e9b6b929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6e9b6b929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6e9b6b929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6e9b6b929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6e9b6b929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6e9b6b929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6e9b6b929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6e9b6b929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6e9b6b929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6e9b6b929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6e9b6b929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6e9b6b929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6e9b6b929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6f5cf366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6f5cf366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6e9b6b929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6e9b6b929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6e9b6b929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6e9b6b929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8" name="Shape 68"/>
        <p:cNvGrpSpPr/>
        <p:nvPr/>
      </p:nvGrpSpPr>
      <p:grpSpPr>
        <a:xfrm>
          <a:off x="0" y="0"/>
          <a:ext cx="0" cy="0"/>
          <a:chOff x="0" y="0"/>
          <a:chExt cx="0" cy="0"/>
        </a:xfrm>
      </p:grpSpPr>
      <p:sp>
        <p:nvSpPr>
          <p:cNvPr id="69" name="Google Shape;69;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860600" y="0"/>
            <a:ext cx="7283400" cy="5143500"/>
          </a:xfrm>
          <a:prstGeom prst="rect">
            <a:avLst/>
          </a:prstGeom>
          <a:solidFill>
            <a:schemeClr val="dk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13"/>
          <p:cNvCxnSpPr/>
          <p:nvPr/>
        </p:nvCxnSpPr>
        <p:spPr>
          <a:xfrm>
            <a:off x="2586875" y="1615600"/>
            <a:ext cx="305700" cy="0"/>
          </a:xfrm>
          <a:prstGeom prst="straightConnector1">
            <a:avLst/>
          </a:prstGeom>
          <a:noFill/>
          <a:ln cap="flat" cmpd="sng" w="38100">
            <a:solidFill>
              <a:schemeClr val="lt1"/>
            </a:solidFill>
            <a:prstDash val="solid"/>
            <a:round/>
            <a:headEnd len="sm" w="sm" type="none"/>
            <a:tailEnd len="sm" w="sm" type="none"/>
          </a:ln>
        </p:spPr>
      </p:cxnSp>
      <p:sp>
        <p:nvSpPr>
          <p:cNvPr id="72" name="Google Shape;72;p13"/>
          <p:cNvSpPr txBox="1"/>
          <p:nvPr>
            <p:ph type="title"/>
          </p:nvPr>
        </p:nvSpPr>
        <p:spPr>
          <a:xfrm>
            <a:off x="2469775" y="426200"/>
            <a:ext cx="5867400" cy="995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200"/>
              <a:buNone/>
              <a:defRPr b="1" sz="3200">
                <a:solidFill>
                  <a:schemeClr val="lt1"/>
                </a:solidFill>
              </a:defRPr>
            </a:lvl1pPr>
            <a:lvl2pPr lvl="1" algn="l">
              <a:lnSpc>
                <a:spcPct val="100000"/>
              </a:lnSpc>
              <a:spcBef>
                <a:spcPts val="0"/>
              </a:spcBef>
              <a:spcAft>
                <a:spcPts val="0"/>
              </a:spcAft>
              <a:buClr>
                <a:schemeClr val="lt1"/>
              </a:buClr>
              <a:buSzPts val="3200"/>
              <a:buNone/>
              <a:defRPr b="1" sz="3200">
                <a:solidFill>
                  <a:schemeClr val="lt1"/>
                </a:solidFill>
              </a:defRPr>
            </a:lvl2pPr>
            <a:lvl3pPr lvl="2" algn="l">
              <a:lnSpc>
                <a:spcPct val="100000"/>
              </a:lnSpc>
              <a:spcBef>
                <a:spcPts val="0"/>
              </a:spcBef>
              <a:spcAft>
                <a:spcPts val="0"/>
              </a:spcAft>
              <a:buClr>
                <a:schemeClr val="lt1"/>
              </a:buClr>
              <a:buSzPts val="3200"/>
              <a:buNone/>
              <a:defRPr b="1" sz="3200">
                <a:solidFill>
                  <a:schemeClr val="lt1"/>
                </a:solidFill>
              </a:defRPr>
            </a:lvl3pPr>
            <a:lvl4pPr lvl="3" algn="l">
              <a:lnSpc>
                <a:spcPct val="100000"/>
              </a:lnSpc>
              <a:spcBef>
                <a:spcPts val="0"/>
              </a:spcBef>
              <a:spcAft>
                <a:spcPts val="0"/>
              </a:spcAft>
              <a:buClr>
                <a:schemeClr val="lt1"/>
              </a:buClr>
              <a:buSzPts val="3200"/>
              <a:buNone/>
              <a:defRPr b="1" sz="3200">
                <a:solidFill>
                  <a:schemeClr val="lt1"/>
                </a:solidFill>
              </a:defRPr>
            </a:lvl4pPr>
            <a:lvl5pPr lvl="4" algn="l">
              <a:lnSpc>
                <a:spcPct val="100000"/>
              </a:lnSpc>
              <a:spcBef>
                <a:spcPts val="0"/>
              </a:spcBef>
              <a:spcAft>
                <a:spcPts val="0"/>
              </a:spcAft>
              <a:buClr>
                <a:schemeClr val="lt1"/>
              </a:buClr>
              <a:buSzPts val="3200"/>
              <a:buNone/>
              <a:defRPr b="1" sz="3200">
                <a:solidFill>
                  <a:schemeClr val="lt1"/>
                </a:solidFill>
              </a:defRPr>
            </a:lvl5pPr>
            <a:lvl6pPr lvl="5" algn="l">
              <a:lnSpc>
                <a:spcPct val="100000"/>
              </a:lnSpc>
              <a:spcBef>
                <a:spcPts val="0"/>
              </a:spcBef>
              <a:spcAft>
                <a:spcPts val="0"/>
              </a:spcAft>
              <a:buClr>
                <a:schemeClr val="lt1"/>
              </a:buClr>
              <a:buSzPts val="3200"/>
              <a:buNone/>
              <a:defRPr b="1" sz="3200">
                <a:solidFill>
                  <a:schemeClr val="lt1"/>
                </a:solidFill>
              </a:defRPr>
            </a:lvl6pPr>
            <a:lvl7pPr lvl="6" algn="l">
              <a:lnSpc>
                <a:spcPct val="100000"/>
              </a:lnSpc>
              <a:spcBef>
                <a:spcPts val="0"/>
              </a:spcBef>
              <a:spcAft>
                <a:spcPts val="0"/>
              </a:spcAft>
              <a:buClr>
                <a:schemeClr val="lt1"/>
              </a:buClr>
              <a:buSzPts val="3200"/>
              <a:buNone/>
              <a:defRPr b="1" sz="3200">
                <a:solidFill>
                  <a:schemeClr val="lt1"/>
                </a:solidFill>
              </a:defRPr>
            </a:lvl7pPr>
            <a:lvl8pPr lvl="7" algn="l">
              <a:lnSpc>
                <a:spcPct val="100000"/>
              </a:lnSpc>
              <a:spcBef>
                <a:spcPts val="0"/>
              </a:spcBef>
              <a:spcAft>
                <a:spcPts val="0"/>
              </a:spcAft>
              <a:buClr>
                <a:schemeClr val="lt1"/>
              </a:buClr>
              <a:buSzPts val="3200"/>
              <a:buNone/>
              <a:defRPr b="1" sz="3200">
                <a:solidFill>
                  <a:schemeClr val="lt1"/>
                </a:solidFill>
              </a:defRPr>
            </a:lvl8pPr>
            <a:lvl9pPr lvl="8" algn="l">
              <a:lnSpc>
                <a:spcPct val="100000"/>
              </a:lnSpc>
              <a:spcBef>
                <a:spcPts val="0"/>
              </a:spcBef>
              <a:spcAft>
                <a:spcPts val="0"/>
              </a:spcAft>
              <a:buClr>
                <a:schemeClr val="lt1"/>
              </a:buClr>
              <a:buSzPts val="3200"/>
              <a:buNone/>
              <a:defRPr b="1" sz="3200">
                <a:solidFill>
                  <a:schemeClr val="lt1"/>
                </a:solidFill>
              </a:defRPr>
            </a:lvl9pPr>
          </a:lstStyle>
          <a:p/>
        </p:txBody>
      </p:sp>
      <p:sp>
        <p:nvSpPr>
          <p:cNvPr id="73" name="Google Shape;73;p13"/>
          <p:cNvSpPr txBox="1"/>
          <p:nvPr>
            <p:ph idx="1" type="body"/>
          </p:nvPr>
        </p:nvSpPr>
        <p:spPr>
          <a:xfrm>
            <a:off x="2469775" y="1874225"/>
            <a:ext cx="5867400" cy="25506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sz="1800">
                <a:solidFill>
                  <a:schemeClr val="lt1"/>
                </a:solidFill>
              </a:defRPr>
            </a:lvl1pPr>
            <a:lvl2pPr indent="-317500" lvl="1" marL="914400" algn="l">
              <a:lnSpc>
                <a:spcPct val="115000"/>
              </a:lnSpc>
              <a:spcBef>
                <a:spcPts val="1600"/>
              </a:spcBef>
              <a:spcAft>
                <a:spcPts val="0"/>
              </a:spcAft>
              <a:buClr>
                <a:schemeClr val="lt1"/>
              </a:buClr>
              <a:buSzPts val="1400"/>
              <a:buChar char="○"/>
              <a:defRPr sz="1400">
                <a:solidFill>
                  <a:schemeClr val="lt1"/>
                </a:solidFill>
              </a:defRPr>
            </a:lvl2pPr>
            <a:lvl3pPr indent="-317500" lvl="2" marL="1371600" algn="l">
              <a:lnSpc>
                <a:spcPct val="115000"/>
              </a:lnSpc>
              <a:spcBef>
                <a:spcPts val="1600"/>
              </a:spcBef>
              <a:spcAft>
                <a:spcPts val="0"/>
              </a:spcAft>
              <a:buClr>
                <a:schemeClr val="lt1"/>
              </a:buClr>
              <a:buSzPts val="1400"/>
              <a:buChar char="■"/>
              <a:defRPr sz="1400">
                <a:solidFill>
                  <a:schemeClr val="lt1"/>
                </a:solidFill>
              </a:defRPr>
            </a:lvl3pPr>
            <a:lvl4pPr indent="-317500" lvl="3" marL="1828800" algn="l">
              <a:lnSpc>
                <a:spcPct val="115000"/>
              </a:lnSpc>
              <a:spcBef>
                <a:spcPts val="1600"/>
              </a:spcBef>
              <a:spcAft>
                <a:spcPts val="0"/>
              </a:spcAft>
              <a:buClr>
                <a:schemeClr val="lt1"/>
              </a:buClr>
              <a:buSzPts val="1400"/>
              <a:buChar char="●"/>
              <a:defRPr sz="1400">
                <a:solidFill>
                  <a:schemeClr val="lt1"/>
                </a:solidFill>
              </a:defRPr>
            </a:lvl4pPr>
            <a:lvl5pPr indent="-317500" lvl="4" marL="2286000" algn="l">
              <a:lnSpc>
                <a:spcPct val="115000"/>
              </a:lnSpc>
              <a:spcBef>
                <a:spcPts val="1600"/>
              </a:spcBef>
              <a:spcAft>
                <a:spcPts val="0"/>
              </a:spcAft>
              <a:buClr>
                <a:schemeClr val="lt1"/>
              </a:buClr>
              <a:buSzPts val="1400"/>
              <a:buChar char="○"/>
              <a:defRPr sz="1400">
                <a:solidFill>
                  <a:schemeClr val="lt1"/>
                </a:solidFill>
              </a:defRPr>
            </a:lvl5pPr>
            <a:lvl6pPr indent="-317500" lvl="5" marL="2743200" algn="l">
              <a:lnSpc>
                <a:spcPct val="115000"/>
              </a:lnSpc>
              <a:spcBef>
                <a:spcPts val="1600"/>
              </a:spcBef>
              <a:spcAft>
                <a:spcPts val="0"/>
              </a:spcAft>
              <a:buClr>
                <a:schemeClr val="lt1"/>
              </a:buClr>
              <a:buSzPts val="1400"/>
              <a:buChar char="■"/>
              <a:defRPr sz="1400">
                <a:solidFill>
                  <a:schemeClr val="lt1"/>
                </a:solidFill>
              </a:defRPr>
            </a:lvl6pPr>
            <a:lvl7pPr indent="-317500" lvl="6" marL="3200400" algn="l">
              <a:lnSpc>
                <a:spcPct val="115000"/>
              </a:lnSpc>
              <a:spcBef>
                <a:spcPts val="1600"/>
              </a:spcBef>
              <a:spcAft>
                <a:spcPts val="0"/>
              </a:spcAft>
              <a:buClr>
                <a:schemeClr val="lt1"/>
              </a:buClr>
              <a:buSzPts val="1400"/>
              <a:buChar char="●"/>
              <a:defRPr sz="1400">
                <a:solidFill>
                  <a:schemeClr val="lt1"/>
                </a:solidFill>
              </a:defRPr>
            </a:lvl7pPr>
            <a:lvl8pPr indent="-317500" lvl="7" marL="3657600" algn="l">
              <a:lnSpc>
                <a:spcPct val="115000"/>
              </a:lnSpc>
              <a:spcBef>
                <a:spcPts val="1600"/>
              </a:spcBef>
              <a:spcAft>
                <a:spcPts val="0"/>
              </a:spcAft>
              <a:buClr>
                <a:schemeClr val="lt1"/>
              </a:buClr>
              <a:buSzPts val="1400"/>
              <a:buChar char="○"/>
              <a:defRPr sz="1400">
                <a:solidFill>
                  <a:schemeClr val="lt1"/>
                </a:solidFill>
              </a:defRPr>
            </a:lvl8pPr>
            <a:lvl9pPr indent="-317500" lvl="8" marL="4114800" algn="l">
              <a:lnSpc>
                <a:spcPct val="115000"/>
              </a:lnSpc>
              <a:spcBef>
                <a:spcPts val="1600"/>
              </a:spcBef>
              <a:spcAft>
                <a:spcPts val="1600"/>
              </a:spcAft>
              <a:buClr>
                <a:schemeClr val="lt1"/>
              </a:buClr>
              <a:buSzPts val="1400"/>
              <a:buChar char="■"/>
              <a:defRPr sz="1400">
                <a:solidFill>
                  <a:schemeClr val="lt1"/>
                </a:solidFill>
              </a:defRPr>
            </a:lvl9pPr>
          </a:lstStyle>
          <a:p/>
        </p:txBody>
      </p:sp>
      <p:sp>
        <p:nvSpPr>
          <p:cNvPr id="74" name="Google Shape;7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s://www.kaggle.com/c/diabetic-retinopathy-detec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ctrTitle"/>
          </p:nvPr>
        </p:nvSpPr>
        <p:spPr>
          <a:xfrm>
            <a:off x="283125" y="630225"/>
            <a:ext cx="8731200" cy="26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100">
                <a:solidFill>
                  <a:schemeClr val="dk2"/>
                </a:solidFill>
                <a:latin typeface="Arial"/>
                <a:ea typeface="Arial"/>
                <a:cs typeface="Arial"/>
                <a:sym typeface="Arial"/>
              </a:rPr>
              <a:t>                                          </a:t>
            </a:r>
            <a:endParaRPr sz="2400">
              <a:solidFill>
                <a:srgbClr val="0D0D0D"/>
              </a:solidFill>
              <a:latin typeface="Roboto"/>
              <a:ea typeface="Roboto"/>
              <a:cs typeface="Roboto"/>
              <a:sym typeface="Roboto"/>
            </a:endParaRPr>
          </a:p>
          <a:p>
            <a:pPr indent="0" lvl="0" marL="0" rtl="0" algn="l">
              <a:spcBef>
                <a:spcPts val="0"/>
              </a:spcBef>
              <a:spcAft>
                <a:spcPts val="0"/>
              </a:spcAft>
              <a:buNone/>
            </a:pPr>
            <a:r>
              <a:t/>
            </a:r>
            <a:endParaRPr sz="2400">
              <a:solidFill>
                <a:srgbClr val="0D0D0D"/>
              </a:solidFill>
              <a:latin typeface="Roboto"/>
              <a:ea typeface="Roboto"/>
              <a:cs typeface="Roboto"/>
              <a:sym typeface="Roboto"/>
            </a:endParaRPr>
          </a:p>
          <a:p>
            <a:pPr indent="0" lvl="0" marL="0" rtl="0" algn="l">
              <a:spcBef>
                <a:spcPts val="0"/>
              </a:spcBef>
              <a:spcAft>
                <a:spcPts val="0"/>
              </a:spcAft>
              <a:buNone/>
            </a:pPr>
            <a:r>
              <a:rPr lang="en" sz="2400">
                <a:solidFill>
                  <a:srgbClr val="0D0D0D"/>
                </a:solidFill>
                <a:latin typeface="Roboto"/>
                <a:ea typeface="Roboto"/>
                <a:cs typeface="Roboto"/>
                <a:sym typeface="Roboto"/>
              </a:rPr>
              <a:t>   </a:t>
            </a:r>
            <a:r>
              <a:rPr lang="en" sz="3800">
                <a:solidFill>
                  <a:srgbClr val="0D0D0D"/>
                </a:solidFill>
                <a:latin typeface="Roboto"/>
                <a:ea typeface="Roboto"/>
                <a:cs typeface="Roboto"/>
                <a:sym typeface="Roboto"/>
              </a:rPr>
              <a:t>Identify Signs of Diabetic Retinopathy</a:t>
            </a:r>
            <a:endParaRPr sz="3800">
              <a:solidFill>
                <a:srgbClr val="0D0D0D"/>
              </a:solidFill>
              <a:latin typeface="Roboto"/>
              <a:ea typeface="Roboto"/>
              <a:cs typeface="Roboto"/>
              <a:sym typeface="Roboto"/>
            </a:endParaRPr>
          </a:p>
          <a:p>
            <a:pPr indent="0" lvl="0" marL="0" rtl="0" algn="l">
              <a:spcBef>
                <a:spcPts val="0"/>
              </a:spcBef>
              <a:spcAft>
                <a:spcPts val="0"/>
              </a:spcAft>
              <a:buNone/>
            </a:pPr>
            <a:r>
              <a:rPr lang="en" sz="3800">
                <a:solidFill>
                  <a:srgbClr val="0D0D0D"/>
                </a:solidFill>
                <a:latin typeface="Roboto"/>
                <a:ea typeface="Roboto"/>
                <a:cs typeface="Roboto"/>
                <a:sym typeface="Roboto"/>
              </a:rPr>
              <a:t> </a:t>
            </a:r>
            <a:endParaRPr sz="3800">
              <a:solidFill>
                <a:srgbClr val="0D0D0D"/>
              </a:solidFill>
              <a:latin typeface="Roboto"/>
              <a:ea typeface="Roboto"/>
              <a:cs typeface="Roboto"/>
              <a:sym typeface="Roboto"/>
            </a:endParaRPr>
          </a:p>
          <a:p>
            <a:pPr indent="0" lvl="0" marL="0" rtl="0" algn="l">
              <a:spcBef>
                <a:spcPts val="0"/>
              </a:spcBef>
              <a:spcAft>
                <a:spcPts val="0"/>
              </a:spcAft>
              <a:buNone/>
            </a:pPr>
            <a:r>
              <a:rPr lang="en" sz="2400">
                <a:solidFill>
                  <a:srgbClr val="0D0D0D"/>
                </a:solidFill>
                <a:latin typeface="Roboto"/>
                <a:ea typeface="Roboto"/>
                <a:cs typeface="Roboto"/>
                <a:sym typeface="Roboto"/>
              </a:rPr>
              <a:t>                       </a:t>
            </a:r>
            <a:r>
              <a:rPr lang="en" sz="2400">
                <a:solidFill>
                  <a:srgbClr val="0D0D0D"/>
                </a:solidFill>
                <a:latin typeface="Roboto"/>
                <a:ea typeface="Roboto"/>
                <a:cs typeface="Roboto"/>
                <a:sym typeface="Roboto"/>
              </a:rPr>
              <a:t>Using Convolution Neural Networks</a:t>
            </a:r>
            <a:endParaRPr sz="2400">
              <a:solidFill>
                <a:srgbClr val="0D0D0D"/>
              </a:solidFill>
              <a:latin typeface="Roboto"/>
              <a:ea typeface="Roboto"/>
              <a:cs typeface="Roboto"/>
              <a:sym typeface="Roboto"/>
            </a:endParaRPr>
          </a:p>
          <a:p>
            <a:pPr indent="0" lvl="0" marL="0" rtl="0" algn="l">
              <a:spcBef>
                <a:spcPts val="0"/>
              </a:spcBef>
              <a:spcAft>
                <a:spcPts val="0"/>
              </a:spcAft>
              <a:buNone/>
            </a:pPr>
            <a:r>
              <a:rPr lang="en" sz="2400">
                <a:solidFill>
                  <a:srgbClr val="0D0D0D"/>
                </a:solidFill>
                <a:latin typeface="Roboto"/>
                <a:ea typeface="Roboto"/>
                <a:cs typeface="Roboto"/>
                <a:sym typeface="Roboto"/>
              </a:rPr>
              <a:t>                      </a:t>
            </a:r>
            <a:endParaRPr sz="2400">
              <a:solidFill>
                <a:srgbClr val="0D0D0D"/>
              </a:solidFill>
              <a:latin typeface="Roboto"/>
              <a:ea typeface="Roboto"/>
              <a:cs typeface="Roboto"/>
              <a:sym typeface="Roboto"/>
            </a:endParaRPr>
          </a:p>
        </p:txBody>
      </p:sp>
      <p:sp>
        <p:nvSpPr>
          <p:cNvPr id="80" name="Google Shape;80;p14"/>
          <p:cNvSpPr txBox="1"/>
          <p:nvPr>
            <p:ph idx="1" type="subTitle"/>
          </p:nvPr>
        </p:nvSpPr>
        <p:spPr>
          <a:xfrm>
            <a:off x="2390275" y="3099850"/>
            <a:ext cx="6331500" cy="14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Developed by: Bonthula Bhanu Sahith, Venkat Anand Sai Duggirala, Manchikanti Vikas, Jayanta Mukherjee, Nerella Anirudh                               </a:t>
            </a:r>
            <a:endParaRPr/>
          </a:p>
          <a:p>
            <a:pPr indent="0" lvl="0" marL="0" rtl="0" algn="l">
              <a:spcBef>
                <a:spcPts val="0"/>
              </a:spcBef>
              <a:spcAft>
                <a:spcPts val="0"/>
              </a:spcAft>
              <a:buNone/>
            </a:pPr>
            <a:r>
              <a:rPr lang="en"/>
              <a:t> Smart Bridge-Remote Summer Internship Program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CNN</a:t>
            </a:r>
            <a:endParaRPr/>
          </a:p>
        </p:txBody>
      </p:sp>
      <p:sp>
        <p:nvSpPr>
          <p:cNvPr id="132" name="Google Shape;132;p23"/>
          <p:cNvSpPr txBox="1"/>
          <p:nvPr>
            <p:ph idx="1" type="body"/>
          </p:nvPr>
        </p:nvSpPr>
        <p:spPr>
          <a:xfrm>
            <a:off x="2469775" y="1874225"/>
            <a:ext cx="5867400" cy="25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here are three basic components to deﬁne a basic convolutional network. </a:t>
            </a:r>
            <a:endParaRPr/>
          </a:p>
          <a:p>
            <a:pPr indent="0" lvl="0" marL="0" rtl="0" algn="l">
              <a:spcBef>
                <a:spcPts val="1600"/>
              </a:spcBef>
              <a:spcAft>
                <a:spcPts val="0"/>
              </a:spcAft>
              <a:buNone/>
            </a:pPr>
            <a:r>
              <a:rPr lang="en"/>
              <a:t>1. The convolutional layer</a:t>
            </a:r>
            <a:endParaRPr/>
          </a:p>
          <a:p>
            <a:pPr indent="0" lvl="0" marL="0" rtl="0" algn="l">
              <a:spcBef>
                <a:spcPts val="1600"/>
              </a:spcBef>
              <a:spcAft>
                <a:spcPts val="0"/>
              </a:spcAft>
              <a:buNone/>
            </a:pPr>
            <a:r>
              <a:rPr lang="en"/>
              <a:t> 2. The Pooling layer[optional] </a:t>
            </a:r>
            <a:endParaRPr/>
          </a:p>
          <a:p>
            <a:pPr indent="0" lvl="0" marL="0" rtl="0" algn="l">
              <a:spcBef>
                <a:spcPts val="1600"/>
              </a:spcBef>
              <a:spcAft>
                <a:spcPts val="0"/>
              </a:spcAft>
              <a:buClr>
                <a:schemeClr val="dk2"/>
              </a:buClr>
              <a:buSzPts val="1100"/>
              <a:buFont typeface="Arial"/>
              <a:buNone/>
            </a:pPr>
            <a:r>
              <a:rPr lang="en"/>
              <a:t>3. The output layer</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2469775" y="75350"/>
            <a:ext cx="5867400" cy="43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convolutional layer:     </a:t>
            </a:r>
            <a:endParaRPr/>
          </a:p>
          <a:p>
            <a:pPr indent="0" lvl="0" marL="0" rtl="0" algn="l">
              <a:spcBef>
                <a:spcPts val="1600"/>
              </a:spcBef>
              <a:spcAft>
                <a:spcPts val="0"/>
              </a:spcAft>
              <a:buNone/>
            </a:pPr>
            <a:r>
              <a:rPr lang="en"/>
              <a:t>Image of size 6*6. We deﬁne a weight matrix which extracts certain features from the  i mages. Weight as a 3*3 matrix. This weight shall now run across the image such that all t he pixels are covered at least once, to give a convolved output.</a:t>
            </a:r>
            <a:endParaRPr/>
          </a:p>
          <a:p>
            <a:pPr indent="0" lvl="0" marL="0" rtl="0" algn="l">
              <a:spcBef>
                <a:spcPts val="1600"/>
              </a:spcBef>
              <a:spcAft>
                <a:spcPts val="1600"/>
              </a:spcAft>
              <a:buNone/>
            </a:pPr>
            <a:r>
              <a:t/>
            </a:r>
            <a:endParaRPr/>
          </a:p>
        </p:txBody>
      </p:sp>
      <p:pic>
        <p:nvPicPr>
          <p:cNvPr id="138" name="Google Shape;138;p24"/>
          <p:cNvPicPr preferRelativeResize="0"/>
          <p:nvPr/>
        </p:nvPicPr>
        <p:blipFill>
          <a:blip r:embed="rId3">
            <a:alphaModFix/>
          </a:blip>
          <a:stretch>
            <a:fillRect/>
          </a:stretch>
        </p:blipFill>
        <p:spPr>
          <a:xfrm>
            <a:off x="2096200" y="2320075"/>
            <a:ext cx="6734100"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2469775" y="0"/>
            <a:ext cx="5867400" cy="50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weight matrix behaves like a ﬁlter in an image extracting particular information from the original image matrix. A weight combination might be extracting edges.  </a:t>
            </a:r>
            <a:endParaRPr/>
          </a:p>
          <a:p>
            <a:pPr indent="0" lvl="0" marL="0" rtl="0" algn="l">
              <a:spcBef>
                <a:spcPts val="1600"/>
              </a:spcBef>
              <a:spcAft>
                <a:spcPts val="0"/>
              </a:spcAft>
              <a:buNone/>
            </a:pPr>
            <a:r>
              <a:rPr lang="en"/>
              <a:t>If stride is equal to 1,then weight matrix moves 1 step a head.It acts as a  hyper-parameter.If stide is more then there will be a loss of information(Pixels present in  the corner of the image are used only a few number of times during convolution as compared  to the central pixels. Hence, we do not focus too much on the corners since that can lead to information loss ). </a:t>
            </a:r>
            <a:endParaRPr/>
          </a:p>
          <a:p>
            <a:pPr indent="0" lvl="0" marL="0" rtl="0" algn="l">
              <a:spcBef>
                <a:spcPts val="1600"/>
              </a:spcBef>
              <a:spcAft>
                <a:spcPts val="0"/>
              </a:spcAft>
              <a:buClr>
                <a:schemeClr val="dk2"/>
              </a:buClr>
              <a:buSzPts val="1100"/>
              <a:buFont typeface="Arial"/>
              <a:buNone/>
            </a:pPr>
            <a:r>
              <a:rPr lang="en"/>
              <a:t>To overcome this issue,Padding is is used over there.    initial shape of the image is retained after we pad the image with a zero. This is known as same padding.</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2469775" y="105100"/>
            <a:ext cx="5867400" cy="43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rPr lang="en"/>
              <a:t>In most cases instead of a single ﬁlter(weight matrix), we have multiple ﬁlters of the s ame dimensions applied together.</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2036725" y="270925"/>
            <a:ext cx="6957100" cy="285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idx="1" type="body"/>
          </p:nvPr>
        </p:nvSpPr>
        <p:spPr>
          <a:xfrm>
            <a:off x="2469775" y="1874225"/>
            <a:ext cx="5867400" cy="25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7"/>
          <p:cNvPicPr preferRelativeResize="0"/>
          <p:nvPr/>
        </p:nvPicPr>
        <p:blipFill>
          <a:blip r:embed="rId3">
            <a:alphaModFix/>
          </a:blip>
          <a:stretch>
            <a:fillRect/>
          </a:stretch>
        </p:blipFill>
        <p:spPr>
          <a:xfrm>
            <a:off x="434850" y="182125"/>
            <a:ext cx="7964350" cy="475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txBox="1"/>
          <p:nvPr>
            <p:ph idx="1" type="body"/>
          </p:nvPr>
        </p:nvSpPr>
        <p:spPr>
          <a:xfrm>
            <a:off x="2469775" y="1874225"/>
            <a:ext cx="5867400" cy="25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28"/>
          <p:cNvPicPr preferRelativeResize="0"/>
          <p:nvPr/>
        </p:nvPicPr>
        <p:blipFill>
          <a:blip r:embed="rId3">
            <a:alphaModFix/>
          </a:blip>
          <a:stretch>
            <a:fillRect/>
          </a:stretch>
        </p:blipFill>
        <p:spPr>
          <a:xfrm>
            <a:off x="743425" y="209150"/>
            <a:ext cx="7619425" cy="445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a:t>
            </a:r>
            <a:endParaRPr/>
          </a:p>
        </p:txBody>
      </p:sp>
      <p:sp>
        <p:nvSpPr>
          <p:cNvPr id="169" name="Google Shape;169;p29"/>
          <p:cNvSpPr txBox="1"/>
          <p:nvPr>
            <p:ph idx="1" type="body"/>
          </p:nvPr>
        </p:nvSpPr>
        <p:spPr>
          <a:xfrm>
            <a:off x="2469775" y="1421300"/>
            <a:ext cx="5867400" cy="358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The dataset for this project has been taken from the Gaussian-ﬁltered  images for diabetic retinopathy in kaggle dataset repository. This dataste has all images  already smoothened by applying gaussian ﬁlter. This dataset has two different folders  i.e., train and test folders which inturn have ﬁve folders each namely mild, moderate,  proliferate_DR, no_DR and severe. The ratio of train and test folders is 80:20. The train  folder has  2929 images and test dataset has 733.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txBox="1"/>
          <p:nvPr>
            <p:ph idx="1" type="body"/>
          </p:nvPr>
        </p:nvSpPr>
        <p:spPr>
          <a:xfrm>
            <a:off x="2469775" y="1874225"/>
            <a:ext cx="5867400" cy="25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0"/>
          <p:cNvPicPr preferRelativeResize="0"/>
          <p:nvPr/>
        </p:nvPicPr>
        <p:blipFill>
          <a:blip r:embed="rId3">
            <a:alphaModFix/>
          </a:blip>
          <a:stretch>
            <a:fillRect/>
          </a:stretch>
        </p:blipFill>
        <p:spPr>
          <a:xfrm>
            <a:off x="1575900" y="238875"/>
            <a:ext cx="7031425" cy="457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Practical Implementation </a:t>
            </a:r>
            <a:endParaRPr/>
          </a:p>
        </p:txBody>
      </p:sp>
      <p:sp>
        <p:nvSpPr>
          <p:cNvPr id="182" name="Google Shape;182;p31"/>
          <p:cNvSpPr txBox="1"/>
          <p:nvPr>
            <p:ph idx="1" type="body"/>
          </p:nvPr>
        </p:nvSpPr>
        <p:spPr>
          <a:xfrm>
            <a:off x="2469775" y="1577275"/>
            <a:ext cx="5867400" cy="35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used the following in the project:</a:t>
            </a:r>
            <a:endParaRPr/>
          </a:p>
          <a:p>
            <a:pPr indent="-342900" lvl="0" marL="457200" rtl="0" algn="l">
              <a:spcBef>
                <a:spcPts val="1600"/>
              </a:spcBef>
              <a:spcAft>
                <a:spcPts val="0"/>
              </a:spcAft>
              <a:buSzPts val="1800"/>
              <a:buAutoNum type="arabicPeriod"/>
            </a:pPr>
            <a:r>
              <a:rPr lang="en"/>
              <a:t>Jupyter notebook</a:t>
            </a:r>
            <a:endParaRPr/>
          </a:p>
          <a:p>
            <a:pPr indent="-342900" lvl="0" marL="457200" rtl="0" algn="l">
              <a:spcBef>
                <a:spcPts val="0"/>
              </a:spcBef>
              <a:spcAft>
                <a:spcPts val="0"/>
              </a:spcAft>
              <a:buSzPts val="1800"/>
              <a:buAutoNum type="arabicPeriod"/>
            </a:pPr>
            <a:r>
              <a:rPr lang="en"/>
              <a:t>Spyder ide</a:t>
            </a:r>
            <a:endParaRPr/>
          </a:p>
          <a:p>
            <a:pPr indent="-342900" lvl="0" marL="457200" rtl="0" algn="l">
              <a:spcBef>
                <a:spcPts val="0"/>
              </a:spcBef>
              <a:spcAft>
                <a:spcPts val="0"/>
              </a:spcAft>
              <a:buSzPts val="1800"/>
              <a:buAutoNum type="arabicPeriod"/>
            </a:pPr>
            <a:r>
              <a:rPr lang="en"/>
              <a:t>HTML</a:t>
            </a:r>
            <a:endParaRPr/>
          </a:p>
          <a:p>
            <a:pPr indent="-342900" lvl="0" marL="457200" rtl="0" algn="l">
              <a:spcBef>
                <a:spcPts val="0"/>
              </a:spcBef>
              <a:spcAft>
                <a:spcPts val="0"/>
              </a:spcAft>
              <a:buSzPts val="1800"/>
              <a:buAutoNum type="arabicPeriod"/>
            </a:pPr>
            <a:r>
              <a:rPr lang="en"/>
              <a:t>Flask in python</a:t>
            </a:r>
            <a:endParaRPr/>
          </a:p>
          <a:p>
            <a:pPr indent="-342900" lvl="0" marL="457200" rtl="0" algn="l">
              <a:spcBef>
                <a:spcPts val="0"/>
              </a:spcBef>
              <a:spcAft>
                <a:spcPts val="0"/>
              </a:spcAft>
              <a:buSzPts val="1800"/>
              <a:buAutoNum type="arabicPeriod"/>
            </a:pPr>
            <a:r>
              <a:rPr lang="en"/>
              <a:t>Tensorflow </a:t>
            </a:r>
            <a:endParaRPr/>
          </a:p>
          <a:p>
            <a:pPr indent="-342900" lvl="0" marL="457200" rtl="0" algn="l">
              <a:spcBef>
                <a:spcPts val="0"/>
              </a:spcBef>
              <a:spcAft>
                <a:spcPts val="0"/>
              </a:spcAft>
              <a:buSzPts val="1800"/>
              <a:buAutoNum type="arabicPeriod"/>
            </a:pPr>
            <a:r>
              <a:rPr lang="en"/>
              <a:t>Keras </a:t>
            </a:r>
            <a:endParaRPr/>
          </a:p>
          <a:p>
            <a:pPr indent="-342900" lvl="0" marL="457200" rtl="0" algn="l">
              <a:spcBef>
                <a:spcPts val="0"/>
              </a:spcBef>
              <a:spcAft>
                <a:spcPts val="0"/>
              </a:spcAft>
              <a:buSzPts val="1800"/>
              <a:buAutoNum type="arabicPeriod"/>
            </a:pPr>
            <a:r>
              <a:rPr lang="en"/>
              <a:t>DL Algorithms </a:t>
            </a:r>
            <a:endParaRPr/>
          </a:p>
          <a:p>
            <a:pPr indent="-342900" lvl="0" marL="457200" rtl="0" algn="l">
              <a:spcBef>
                <a:spcPts val="0"/>
              </a:spcBef>
              <a:spcAft>
                <a:spcPts val="0"/>
              </a:spcAft>
              <a:buSzPts val="1800"/>
              <a:buAutoNum type="arabicPeriod"/>
            </a:pPr>
            <a:r>
              <a:rPr lang="en"/>
              <a:t>Numpy in python</a:t>
            </a:r>
            <a:endParaRPr/>
          </a:p>
          <a:p>
            <a:pPr indent="-342900" lvl="0" marL="457200" rtl="0" algn="l">
              <a:spcBef>
                <a:spcPts val="0"/>
              </a:spcBef>
              <a:spcAft>
                <a:spcPts val="0"/>
              </a:spcAft>
              <a:buSzPts val="1800"/>
              <a:buAutoNum type="arabicPeriod"/>
            </a:pPr>
            <a:r>
              <a:rPr lang="en"/>
              <a:t>openCV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2469775" y="90900"/>
            <a:ext cx="5867400" cy="49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ata preprocessing:</a:t>
            </a:r>
            <a:endParaRPr/>
          </a:p>
          <a:p>
            <a:pPr indent="0" lvl="0" marL="0" rtl="0" algn="l">
              <a:spcBef>
                <a:spcPts val="1600"/>
              </a:spcBef>
              <a:spcAft>
                <a:spcPts val="0"/>
              </a:spcAft>
              <a:buNone/>
            </a:pPr>
            <a:r>
              <a:rPr lang="en"/>
              <a:t>                                    We use Keras’ ImageDataGenerator class to perform data augmentation. i.e, we are using some kind of parameters to process our collected data. The word “augment” means to make something “greater” or “increase” something (in this case, data), the Keras ImageDataGenerator class actually works by: </a:t>
            </a:r>
            <a:endParaRPr/>
          </a:p>
          <a:p>
            <a:pPr indent="0" lvl="0" marL="0" rtl="0" algn="l">
              <a:spcBef>
                <a:spcPts val="1600"/>
              </a:spcBef>
              <a:spcAft>
                <a:spcPts val="0"/>
              </a:spcAft>
              <a:buClr>
                <a:schemeClr val="dk2"/>
              </a:buClr>
              <a:buSzPts val="1100"/>
              <a:buFont typeface="Arial"/>
              <a:buNone/>
            </a:pPr>
            <a:r>
              <a:rPr lang="en"/>
              <a:t>Accepting a batch of images used for training.  Taking this batch and applying a series of random transformations to each image in the batch (including random rotation, resizing, shearing, etc.).  Replacing the original batch with the new, randomly transformed batch.  Training the CNN on this randomly transformed batch (i.e., the original data itself is not used for training). </a:t>
            </a:r>
            <a:endParaRPr/>
          </a:p>
          <a:p>
            <a:pPr indent="0" lvl="0" marL="0" rtl="0" algn="l">
              <a:spcBef>
                <a:spcPts val="1600"/>
              </a:spcBef>
              <a:spcAft>
                <a:spcPts val="0"/>
              </a:spcAft>
              <a:buClr>
                <a:schemeClr val="dk2"/>
              </a:buClr>
              <a:buSzPts val="1100"/>
              <a:buFont typeface="Arial"/>
              <a:buNone/>
            </a:pPr>
            <a:r>
              <a:rPr lang="en"/>
              <a:t>Note: The ImageDataGenerator accepts the original data, randomly transforms it, and returns only the new, transformed data</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86" name="Google Shape;86;p15"/>
          <p:cNvSpPr txBox="1"/>
          <p:nvPr>
            <p:ph idx="1" type="body"/>
          </p:nvPr>
        </p:nvSpPr>
        <p:spPr>
          <a:xfrm>
            <a:off x="2469775" y="1874225"/>
            <a:ext cx="5867400" cy="301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Problem description</a:t>
            </a:r>
            <a:endParaRPr/>
          </a:p>
          <a:p>
            <a:pPr indent="-342900" lvl="0" marL="457200" rtl="0" algn="l">
              <a:spcBef>
                <a:spcPts val="0"/>
              </a:spcBef>
              <a:spcAft>
                <a:spcPts val="0"/>
              </a:spcAft>
              <a:buSzPts val="1800"/>
              <a:buAutoNum type="arabicPeriod"/>
            </a:pPr>
            <a:r>
              <a:rPr lang="en"/>
              <a:t>Solution</a:t>
            </a:r>
            <a:endParaRPr/>
          </a:p>
          <a:p>
            <a:pPr indent="-342900" lvl="0" marL="457200" rtl="0" algn="l">
              <a:spcBef>
                <a:spcPts val="0"/>
              </a:spcBef>
              <a:spcAft>
                <a:spcPts val="0"/>
              </a:spcAft>
              <a:buSzPts val="1800"/>
              <a:buAutoNum type="arabicPeriod"/>
            </a:pPr>
            <a:r>
              <a:rPr lang="en"/>
              <a:t>CNN</a:t>
            </a:r>
            <a:endParaRPr/>
          </a:p>
          <a:p>
            <a:pPr indent="-342900" lvl="0" marL="457200" rtl="0" algn="l">
              <a:spcBef>
                <a:spcPts val="0"/>
              </a:spcBef>
              <a:spcAft>
                <a:spcPts val="0"/>
              </a:spcAft>
              <a:buSzPts val="1800"/>
              <a:buAutoNum type="arabicPeriod"/>
            </a:pPr>
            <a:r>
              <a:rPr lang="en"/>
              <a:t>Dataset </a:t>
            </a:r>
            <a:endParaRPr/>
          </a:p>
          <a:p>
            <a:pPr indent="-342900" lvl="0" marL="457200" rtl="0" algn="l">
              <a:spcBef>
                <a:spcPts val="0"/>
              </a:spcBef>
              <a:spcAft>
                <a:spcPts val="0"/>
              </a:spcAft>
              <a:buSzPts val="1800"/>
              <a:buAutoNum type="arabicPeriod"/>
            </a:pPr>
            <a:r>
              <a:rPr lang="en"/>
              <a:t>Practical implementation</a:t>
            </a:r>
            <a:endParaRPr/>
          </a:p>
          <a:p>
            <a:pPr indent="-342900" lvl="0" marL="457200" rtl="0" algn="l">
              <a:spcBef>
                <a:spcPts val="0"/>
              </a:spcBef>
              <a:spcAft>
                <a:spcPts val="0"/>
              </a:spcAft>
              <a:buSzPts val="1800"/>
              <a:buAutoNum type="arabicPeriod"/>
            </a:pPr>
            <a:r>
              <a:rPr lang="en"/>
              <a:t>Results</a:t>
            </a:r>
            <a:endParaRPr/>
          </a:p>
          <a:p>
            <a:pPr indent="-342900" lvl="0" marL="457200" rtl="0" algn="l">
              <a:spcBef>
                <a:spcPts val="0"/>
              </a:spcBef>
              <a:spcAft>
                <a:spcPts val="0"/>
              </a:spcAft>
              <a:buSzPts val="1800"/>
              <a:buAutoNum type="arabicPeriod"/>
            </a:pPr>
            <a:r>
              <a:rPr lang="en"/>
              <a:t>Conclusion</a:t>
            </a:r>
            <a:endParaRPr/>
          </a:p>
          <a:p>
            <a:pPr indent="-342900" lvl="0" marL="457200" rtl="0" algn="l">
              <a:spcBef>
                <a:spcPts val="0"/>
              </a:spcBef>
              <a:spcAft>
                <a:spcPts val="0"/>
              </a:spcAft>
              <a:buSzPts val="1800"/>
              <a:buAutoNum type="arabicPeriod"/>
            </a:pPr>
            <a:r>
              <a:rPr lang="en"/>
              <a:t>Acknowledgments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2469775" y="129475"/>
            <a:ext cx="5867400" cy="42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import the libraries and apply imgdatagenerator.</a:t>
            </a:r>
            <a:endParaRPr/>
          </a:p>
          <a:p>
            <a:pPr indent="0" lvl="0" marL="0" rtl="0" algn="l">
              <a:spcBef>
                <a:spcPts val="1600"/>
              </a:spcBef>
              <a:spcAft>
                <a:spcPts val="0"/>
              </a:spcAft>
              <a:buClr>
                <a:schemeClr val="dk2"/>
              </a:buClr>
              <a:buSzPts val="1100"/>
              <a:buFont typeface="Arial"/>
              <a:buNone/>
            </a:pPr>
            <a:r>
              <a:rPr lang="en"/>
              <a:t>Note: The ImageDataGenerator accepts the original data, randomly transforms it, and returns only the new, transformed data</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2469775" y="90900"/>
            <a:ext cx="5867400" cy="43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the model:</a:t>
            </a:r>
            <a:endParaRPr/>
          </a:p>
          <a:p>
            <a:pPr indent="0" lvl="0" marL="0" rtl="0" algn="l">
              <a:spcBef>
                <a:spcPts val="1600"/>
              </a:spcBef>
              <a:spcAft>
                <a:spcPts val="0"/>
              </a:spcAft>
              <a:buNone/>
            </a:pPr>
            <a:r>
              <a:rPr lang="en"/>
              <a:t>Step1: Defining Model architecture: </a:t>
            </a:r>
            <a:endParaRPr/>
          </a:p>
          <a:p>
            <a:pPr indent="0" lvl="0" marL="0" rtl="0" algn="l">
              <a:spcBef>
                <a:spcPts val="1600"/>
              </a:spcBef>
              <a:spcAft>
                <a:spcPts val="0"/>
              </a:spcAft>
              <a:buNone/>
            </a:pPr>
            <a:r>
              <a:rPr lang="en"/>
              <a:t>                                  </a:t>
            </a:r>
            <a:r>
              <a:rPr lang="en"/>
              <a:t> Defining Model architecture: For image classification we use Convolution neural network .</a:t>
            </a:r>
            <a:endParaRPr/>
          </a:p>
          <a:p>
            <a:pPr indent="0" lvl="0" marL="0" rtl="0" algn="l">
              <a:spcBef>
                <a:spcPts val="1600"/>
              </a:spcBef>
              <a:spcAft>
                <a:spcPts val="0"/>
              </a:spcAft>
              <a:buClr>
                <a:schemeClr val="dk2"/>
              </a:buClr>
              <a:buSzPts val="1100"/>
              <a:buFont typeface="Arial"/>
              <a:buNone/>
            </a:pPr>
            <a:r>
              <a:rPr lang="en"/>
              <a:t>This is a very crucial step in our deep learning model building process. We have to define how our model will look and that requires </a:t>
            </a:r>
            <a:endParaRPr/>
          </a:p>
          <a:p>
            <a:pPr indent="0" lvl="0" marL="0" rtl="0" algn="l">
              <a:spcBef>
                <a:spcPts val="1600"/>
              </a:spcBef>
              <a:spcAft>
                <a:spcPts val="0"/>
              </a:spcAft>
              <a:buClr>
                <a:schemeClr val="dk2"/>
              </a:buClr>
              <a:buSzPts val="1100"/>
              <a:buFont typeface="Arial"/>
              <a:buNone/>
            </a:pPr>
            <a:r>
              <a:rPr lang="en"/>
              <a:t>Importing the libraries,  Initializing the model,  Adding CNN (Convolution Neural Network) Layers,  Adding Dense layers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idx="1" type="body"/>
          </p:nvPr>
        </p:nvSpPr>
        <p:spPr>
          <a:xfrm>
            <a:off x="2469775" y="155200"/>
            <a:ext cx="5867400" cy="47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This is a very crucial step in our deep learning model building process. We have to define how our model will look and that requires </a:t>
            </a:r>
            <a:endParaRPr/>
          </a:p>
          <a:p>
            <a:pPr indent="0" lvl="0" marL="0" rtl="0" algn="l">
              <a:spcBef>
                <a:spcPts val="1600"/>
              </a:spcBef>
              <a:spcAft>
                <a:spcPts val="0"/>
              </a:spcAft>
              <a:buClr>
                <a:schemeClr val="dk2"/>
              </a:buClr>
              <a:buSzPts val="1100"/>
              <a:buFont typeface="Arial"/>
              <a:buNone/>
            </a:pPr>
            <a:r>
              <a:rPr lang="en"/>
              <a:t>Importing the libraries  Initializing the model  Adding CNN (Convolution Neural Network) Layers  Adding Dense layers </a:t>
            </a:r>
            <a:endParaRPr/>
          </a:p>
          <a:p>
            <a:pPr indent="0" lvl="0" marL="0" rtl="0" algn="l">
              <a:spcBef>
                <a:spcPts val="1600"/>
              </a:spcBef>
              <a:spcAft>
                <a:spcPts val="0"/>
              </a:spcAft>
              <a:buClr>
                <a:schemeClr val="dk2"/>
              </a:buClr>
              <a:buSzPts val="1100"/>
              <a:buFont typeface="Arial"/>
              <a:buNone/>
            </a:pPr>
            <a:r>
              <a:rPr lang="en"/>
              <a:t> Adding a CNN Layers: </a:t>
            </a:r>
            <a:endParaRPr/>
          </a:p>
          <a:p>
            <a:pPr indent="0" lvl="0" marL="0" rtl="0" algn="l">
              <a:spcBef>
                <a:spcPts val="1600"/>
              </a:spcBef>
              <a:spcAft>
                <a:spcPts val="0"/>
              </a:spcAft>
              <a:buClr>
                <a:schemeClr val="dk2"/>
              </a:buClr>
              <a:buSzPts val="1100"/>
              <a:buFont typeface="Arial"/>
              <a:buNone/>
            </a:pPr>
            <a:r>
              <a:rPr lang="en"/>
              <a:t>We will be adding three layers for CNN </a:t>
            </a:r>
            <a:endParaRPr/>
          </a:p>
          <a:p>
            <a:pPr indent="0" lvl="0" marL="0" rtl="0" algn="l">
              <a:spcBef>
                <a:spcPts val="1600"/>
              </a:spcBef>
              <a:spcAft>
                <a:spcPts val="0"/>
              </a:spcAft>
              <a:buClr>
                <a:schemeClr val="dk2"/>
              </a:buClr>
              <a:buSzPts val="1100"/>
              <a:buFont typeface="Arial"/>
              <a:buNone/>
            </a:pPr>
            <a:r>
              <a:rPr lang="en"/>
              <a:t>Convolution layer </a:t>
            </a:r>
            <a:endParaRPr/>
          </a:p>
          <a:p>
            <a:pPr indent="0" lvl="0" marL="0" rtl="0" algn="l">
              <a:spcBef>
                <a:spcPts val="1600"/>
              </a:spcBef>
              <a:spcAft>
                <a:spcPts val="0"/>
              </a:spcAft>
              <a:buClr>
                <a:schemeClr val="dk2"/>
              </a:buClr>
              <a:buSzPts val="1100"/>
              <a:buFont typeface="Arial"/>
              <a:buNone/>
            </a:pPr>
            <a:r>
              <a:rPr lang="en"/>
              <a:t>Pooling layer </a:t>
            </a:r>
            <a:endParaRPr/>
          </a:p>
          <a:p>
            <a:pPr indent="0" lvl="0" marL="0" rtl="0" algn="l">
              <a:spcBef>
                <a:spcPts val="1600"/>
              </a:spcBef>
              <a:spcAft>
                <a:spcPts val="0"/>
              </a:spcAft>
              <a:buClr>
                <a:schemeClr val="dk2"/>
              </a:buClr>
              <a:buSzPts val="1100"/>
              <a:buFont typeface="Arial"/>
              <a:buNone/>
            </a:pPr>
            <a:r>
              <a:rPr lang="en"/>
              <a:t>Flattening layer  and then adding dense layers.</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idx="1" type="body"/>
          </p:nvPr>
        </p:nvSpPr>
        <p:spPr>
          <a:xfrm>
            <a:off x="2469775" y="65175"/>
            <a:ext cx="5867400" cy="43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Step 2: Configuring the learning process: </a:t>
            </a:r>
            <a:endParaRPr/>
          </a:p>
          <a:p>
            <a:pPr indent="0" lvl="0" marL="0" rtl="0" algn="l">
              <a:spcBef>
                <a:spcPts val="1600"/>
              </a:spcBef>
              <a:spcAft>
                <a:spcPts val="0"/>
              </a:spcAft>
              <a:buClr>
                <a:schemeClr val="dk2"/>
              </a:buClr>
              <a:buSzPts val="1100"/>
              <a:buFont typeface="Arial"/>
              <a:buNone/>
            </a:pPr>
            <a:r>
              <a:rPr lang="en"/>
              <a:t>With both the training data defined and model defined, it's time configure the learning process. This is accomplished with a call to the compile() method of the Sequential model class. Compilation requires 3 arguments: an optimizer, a loss function, and a list of metrics. </a:t>
            </a:r>
            <a:endParaRPr/>
          </a:p>
          <a:p>
            <a:pPr indent="0" lvl="0" marL="0" rtl="0" algn="l">
              <a:spcBef>
                <a:spcPts val="1600"/>
              </a:spcBef>
              <a:spcAft>
                <a:spcPts val="0"/>
              </a:spcAft>
              <a:buClr>
                <a:schemeClr val="dk2"/>
              </a:buClr>
              <a:buSzPts val="1100"/>
              <a:buFont typeface="Arial"/>
              <a:buNone/>
            </a:pPr>
            <a:r>
              <a:rPr lang="en"/>
              <a:t>In our example, set up as a multi-class classification problem, we will use the Adam optimizer, the categorical cross entropy loss function, and include solely the accuracy metric.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idx="1" type="body"/>
          </p:nvPr>
        </p:nvSpPr>
        <p:spPr>
          <a:xfrm>
            <a:off x="2469775" y="142350"/>
            <a:ext cx="5867400" cy="4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Step 3: Train the model </a:t>
            </a:r>
            <a:endParaRPr/>
          </a:p>
          <a:p>
            <a:pPr indent="0" lvl="0" marL="0" rtl="0" algn="l">
              <a:spcBef>
                <a:spcPts val="1600"/>
              </a:spcBef>
              <a:spcAft>
                <a:spcPts val="0"/>
              </a:spcAft>
              <a:buClr>
                <a:schemeClr val="dk2"/>
              </a:buClr>
              <a:buSzPts val="1100"/>
              <a:buFont typeface="Arial"/>
              <a:buNone/>
            </a:pPr>
            <a:r>
              <a:rPr lang="en"/>
              <a:t>At this point we have training data and a fully configured neural network to train with said data. All that is left is to pass the data to the model for the training process to commence, a process which is completed by iterating on the training data. Training begins by calling the fit() method. </a:t>
            </a:r>
            <a:endParaRPr/>
          </a:p>
          <a:p>
            <a:pPr indent="0" lvl="0" marL="0" rtl="0" algn="l">
              <a:spcBef>
                <a:spcPts val="1600"/>
              </a:spcBef>
              <a:spcAft>
                <a:spcPts val="0"/>
              </a:spcAft>
              <a:buNone/>
            </a:pPr>
            <a:r>
              <a:rPr lang="en"/>
              <a:t>Note: This steps takes few minutes based on the epochs (no : of time you would like to train the machine with the given data set ) you give . </a:t>
            </a:r>
            <a:endParaRPr/>
          </a:p>
          <a:p>
            <a:pPr indent="0" lvl="0" marL="0" rtl="0" algn="l">
              <a:spcBef>
                <a:spcPts val="1600"/>
              </a:spcBef>
              <a:spcAft>
                <a:spcPts val="1600"/>
              </a:spcAft>
              <a:buNone/>
            </a:pPr>
            <a:r>
              <a:rPr lang="en"/>
              <a:t>It took around 100 epochs in project.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idx="1" type="body"/>
          </p:nvPr>
        </p:nvSpPr>
        <p:spPr>
          <a:xfrm>
            <a:off x="2469775" y="65175"/>
            <a:ext cx="5867400" cy="49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Step 4: Save The Model: </a:t>
            </a:r>
            <a:endParaRPr/>
          </a:p>
          <a:p>
            <a:pPr indent="0" lvl="0" marL="0" rtl="0" algn="l">
              <a:spcBef>
                <a:spcPts val="1600"/>
              </a:spcBef>
              <a:spcAft>
                <a:spcPts val="0"/>
              </a:spcAft>
              <a:buClr>
                <a:schemeClr val="dk2"/>
              </a:buClr>
              <a:buSzPts val="1100"/>
              <a:buFont typeface="Arial"/>
              <a:buNone/>
            </a:pPr>
            <a:r>
              <a:rPr lang="en"/>
              <a:t>Your model is to be saved for the future purpose. This saved model ac also be integrated with android application or web application in order to predict something </a:t>
            </a:r>
            <a:endParaRPr/>
          </a:p>
          <a:p>
            <a:pPr indent="0" lvl="0" marL="0" rtl="0" algn="l">
              <a:spcBef>
                <a:spcPts val="1600"/>
              </a:spcBef>
              <a:spcAft>
                <a:spcPts val="0"/>
              </a:spcAft>
              <a:buClr>
                <a:schemeClr val="dk2"/>
              </a:buClr>
              <a:buSzPts val="1100"/>
              <a:buFont typeface="Arial"/>
              <a:buNone/>
            </a:pPr>
            <a:r>
              <a:rPr lang="en"/>
              <a:t> Step 5: Prediction: </a:t>
            </a:r>
            <a:endParaRPr/>
          </a:p>
          <a:p>
            <a:pPr indent="0" lvl="0" marL="0" rtl="0" algn="l">
              <a:spcBef>
                <a:spcPts val="1600"/>
              </a:spcBef>
              <a:spcAft>
                <a:spcPts val="0"/>
              </a:spcAft>
              <a:buClr>
                <a:schemeClr val="dk2"/>
              </a:buClr>
              <a:buSzPts val="1100"/>
              <a:buFont typeface="Arial"/>
              <a:buNone/>
            </a:pPr>
            <a:r>
              <a:rPr lang="en"/>
              <a:t>The last and final step is to make use of Saved model to do predictions. We use load model class to load the model. We use imread() class from opencv library to read an image and give it to the model to predict the result. Before giving the original image to predict the class, we have to pre-process that image and apply predictions to get accurate results.</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2469775" y="66175"/>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223" name="Google Shape;223;p39"/>
          <p:cNvSpPr txBox="1"/>
          <p:nvPr>
            <p:ph idx="1" type="body"/>
          </p:nvPr>
        </p:nvSpPr>
        <p:spPr>
          <a:xfrm>
            <a:off x="2469775" y="1061275"/>
            <a:ext cx="5867400" cy="40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In this project, we use a Convolution Neural Network with a simple 2 layer design  and  cataragorical cross-entropy to adjust the weights every training cycle. Each epoch as 92  training cycles/steps. The hidden layer uses Relu activation function while the output  layer uses softmax activation function. The model has been trained for exactly 100  epochs. We use categorical accuracy as a metric to determine the accuracy of the model.  The ﬁnal trained model has and estimated prediction accuracy of 89% which is very high.  I t is understood that this accuracy may be improved upon by training the model for more   epochs and feeding it a larger dataset.</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2469775" y="6615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29" name="Google Shape;229;p40"/>
          <p:cNvSpPr txBox="1"/>
          <p:nvPr>
            <p:ph idx="1" type="body"/>
          </p:nvPr>
        </p:nvSpPr>
        <p:spPr>
          <a:xfrm>
            <a:off x="2469775" y="1061250"/>
            <a:ext cx="5867400" cy="399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project, the CNN algorithm is adopted to build a UI model for predicting the  severity of Diabetic retinopathy, by predicting based on the images of retinal scans. The   convolution neural network has a simple 2-layer design and uses categorical cross entropy  for tweaking its weights every epoch. The model has been trained for a total of 100 epochs  over a large dataset. The model achieves a prediction accuracy of 89% which is very high  and delivers the results immediately. Therefore, it can be concluded that training a large dataset over 100 epochs in CNN can yield highly accurate models.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2469775" y="533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Acknowledgments </a:t>
            </a:r>
            <a:endParaRPr/>
          </a:p>
        </p:txBody>
      </p:sp>
      <p:sp>
        <p:nvSpPr>
          <p:cNvPr id="235" name="Google Shape;235;p41"/>
          <p:cNvSpPr txBox="1"/>
          <p:nvPr>
            <p:ph idx="1" type="body"/>
          </p:nvPr>
        </p:nvSpPr>
        <p:spPr>
          <a:xfrm>
            <a:off x="2469775" y="1048400"/>
            <a:ext cx="6582900" cy="3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●https://keras.io/api/losses/probabilistic_losses/#categorical_crossentropy-function </a:t>
            </a:r>
            <a:endParaRPr/>
          </a:p>
          <a:p>
            <a:pPr indent="0" lvl="0" marL="0" rtl="0" algn="l">
              <a:spcBef>
                <a:spcPts val="1600"/>
              </a:spcBef>
              <a:spcAft>
                <a:spcPts val="0"/>
              </a:spcAft>
              <a:buNone/>
            </a:pPr>
            <a:r>
              <a:rPr lang="en"/>
              <a:t>● https://keras.io/api/layers/activations </a:t>
            </a:r>
            <a:endParaRPr/>
          </a:p>
          <a:p>
            <a:pPr indent="0" lvl="0" marL="0" rtl="0" algn="l">
              <a:spcBef>
                <a:spcPts val="1600"/>
              </a:spcBef>
              <a:spcAft>
                <a:spcPts val="0"/>
              </a:spcAft>
              <a:buNone/>
            </a:pPr>
            <a:r>
              <a:rPr lang="en"/>
              <a:t>●</a:t>
            </a:r>
            <a:r>
              <a:rPr lang="en" u="sng">
                <a:solidFill>
                  <a:schemeClr val="hlink"/>
                </a:solidFill>
                <a:hlinkClick r:id="rId3"/>
              </a:rPr>
              <a:t>https://www.kaggle.com/c/diabetic-retinopathy-detection</a:t>
            </a:r>
            <a:endParaRPr/>
          </a:p>
          <a:p>
            <a:pPr indent="0" lvl="0" marL="0" rtl="0" algn="l">
              <a:spcBef>
                <a:spcPts val="1600"/>
              </a:spcBef>
              <a:spcAft>
                <a:spcPts val="0"/>
              </a:spcAft>
              <a:buNone/>
            </a:pPr>
            <a:r>
              <a:rPr lang="en"/>
              <a:t>●http://papers.nips.cc/paper/4824-imagenet-classiﬁcation-with-deep-convolutional neural-networks.pdf</a:t>
            </a:r>
            <a:endParaRPr/>
          </a:p>
          <a:p>
            <a:pPr indent="0" lvl="0" marL="0" rtl="0" algn="l">
              <a:spcBef>
                <a:spcPts val="1600"/>
              </a:spcBef>
              <a:spcAft>
                <a:spcPts val="0"/>
              </a:spcAft>
              <a:buClr>
                <a:schemeClr val="dk2"/>
              </a:buClr>
              <a:buSzPts val="1100"/>
              <a:buFont typeface="Arial"/>
              <a:buNone/>
            </a:pPr>
            <a:r>
              <a:rPr lang="en"/>
              <a:t>●https://www.tensorﬂow.org/api_docs/python/tf/keras/layers/Dense</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2521200" y="2074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69775" y="1323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92" name="Google Shape;92;p16"/>
          <p:cNvSpPr txBox="1"/>
          <p:nvPr>
            <p:ph idx="1" type="body"/>
          </p:nvPr>
        </p:nvSpPr>
        <p:spPr>
          <a:xfrm>
            <a:off x="2469775" y="1563975"/>
            <a:ext cx="5867400" cy="32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this project we are going to deal with the classification of the different stages of the diabetic retinopahty. </a:t>
            </a:r>
            <a:r>
              <a:rPr lang="en"/>
              <a:t> To detect this we are going to use classiﬁcation  algorithms of DL. Even though there are classiﬁcation algorithms in ML like KNN, SVM, Random Forests, Decision Trees and Logistic Regression, we use DL algorithm of  CNN i.e., Convolution Neural Network. This is because the data that we are going give  as input is an image of any format png and this is actually a Gaussian  Filtered image.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2469775" y="115475"/>
            <a:ext cx="5867400" cy="43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Overview       </a:t>
            </a:r>
            <a:endParaRPr/>
          </a:p>
          <a:p>
            <a:pPr indent="0" lvl="0" marL="0" rtl="0" algn="l">
              <a:spcBef>
                <a:spcPts val="1600"/>
              </a:spcBef>
              <a:spcAft>
                <a:spcPts val="0"/>
              </a:spcAft>
              <a:buClr>
                <a:schemeClr val="dk2"/>
              </a:buClr>
              <a:buSzPts val="1100"/>
              <a:buFont typeface="Arial"/>
              <a:buNone/>
            </a:pPr>
            <a:r>
              <a:rPr lang="en"/>
              <a:t> In this project as stated above we are going to deal with the classiﬁcation  on gaussian images using CNN and predict whether the person is having diabetic retina  problem to a certain degree or not.We chose CNN algorithm because it's a neural network which is capable  of object recognition and deals with computer vision. CNN's can derive minor details from an image known as features and basing in that can classify other images into  separate categories. This is a supervised learning as the images are already labeled in  dataset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2469775" y="180775"/>
            <a:ext cx="5867400" cy="42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Purpose        </a:t>
            </a:r>
            <a:endParaRPr/>
          </a:p>
          <a:p>
            <a:pPr indent="0" lvl="0" marL="0" rtl="0" algn="l">
              <a:spcBef>
                <a:spcPts val="1600"/>
              </a:spcBef>
              <a:spcAft>
                <a:spcPts val="0"/>
              </a:spcAft>
              <a:buClr>
                <a:schemeClr val="dk2"/>
              </a:buClr>
              <a:buSzPts val="1100"/>
              <a:buFont typeface="Arial"/>
              <a:buNone/>
            </a:pPr>
            <a:r>
              <a:rPr lang="en"/>
              <a:t>The aim of the project is to make use of the packages like numpy, cv2, skimage, keras, tensorﬂow to use CNN and build a model that would classify the  given image in either of the ﬁve categories i.e., no_DR, DR, mild, moderate, severe. </a:t>
            </a:r>
            <a:endParaRPr/>
          </a:p>
          <a:p>
            <a:pPr indent="0" lvl="0" marL="0" rtl="0" algn="l">
              <a:spcBef>
                <a:spcPts val="1600"/>
              </a:spcBef>
              <a:spcAft>
                <a:spcPts val="0"/>
              </a:spcAft>
              <a:buClr>
                <a:schemeClr val="dk2"/>
              </a:buClr>
              <a:buSzPts val="1100"/>
              <a:buFont typeface="Arial"/>
              <a:buNone/>
            </a:pPr>
            <a:r>
              <a:rPr lang="en"/>
              <a:t>  In this project we also made use of the web application and ﬁnally we  have created an application a person can check whether he /she is having a diabetic  retinal damage or not just by inputting the image scanned of his eye.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469775" y="1433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108" name="Google Shape;108;p19"/>
          <p:cNvSpPr txBox="1"/>
          <p:nvPr>
            <p:ph idx="1" type="body"/>
          </p:nvPr>
        </p:nvSpPr>
        <p:spPr>
          <a:xfrm>
            <a:off x="2469775" y="1296450"/>
            <a:ext cx="5867400" cy="384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a:t>D iabetic Retinopathy is the leading cause of blindness in the working-age population of the  developed world. It is estimated to affect over 93 million people.The US Center for Disease  Control and Prevention estimates that 29.1 million people in the US have diabetes and the  World Health Organization estimates that 347 million people have the disease worldwide.  D iabetic Retinopathy DR is an eye disease associated with long-standing diabetes.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ph idx="1" type="body"/>
          </p:nvPr>
        </p:nvSpPr>
        <p:spPr>
          <a:xfrm>
            <a:off x="2469775" y="1874225"/>
            <a:ext cx="5867400" cy="25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0"/>
          <p:cNvPicPr preferRelativeResize="0"/>
          <p:nvPr/>
        </p:nvPicPr>
        <p:blipFill>
          <a:blip r:embed="rId3">
            <a:alphaModFix/>
          </a:blip>
          <a:stretch>
            <a:fillRect/>
          </a:stretch>
        </p:blipFill>
        <p:spPr>
          <a:xfrm>
            <a:off x="371775" y="224025"/>
            <a:ext cx="8524575" cy="451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2456900" y="202600"/>
            <a:ext cx="5867400" cy="45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Around  4 0% to 45% of Americans with diabetes have some stage of the disease. shows few symptoms until it is too late to provide effective treatment.  </a:t>
            </a:r>
            <a:endParaRPr/>
          </a:p>
          <a:p>
            <a:pPr indent="0" lvl="0" marL="0" rtl="0" algn="l">
              <a:spcBef>
                <a:spcPts val="1600"/>
              </a:spcBef>
              <a:spcAft>
                <a:spcPts val="0"/>
              </a:spcAft>
              <a:buNone/>
            </a:pPr>
            <a:r>
              <a:rPr lang="en"/>
              <a:t>Progression to  vision impairment can be slowed or averted if DR is detected in time, however this can be difficult as the disease often shows few symptoms until it is too late to provide effective treatment. </a:t>
            </a:r>
            <a:endParaRPr/>
          </a:p>
          <a:p>
            <a:pPr indent="0" lvl="0" marL="0" rtl="0" algn="l">
              <a:spcBef>
                <a:spcPts val="1600"/>
              </a:spcBef>
              <a:spcAft>
                <a:spcPts val="0"/>
              </a:spcAft>
              <a:buNone/>
            </a:pPr>
            <a:r>
              <a:rPr lang="en"/>
              <a:t>Currently, detecting DR is a time-consuming and manual process that requires a trained  clinician to examine and evaluate digital color fundus photographs of the retina. By the time  h uman readers submit their reviews, often a day or two later, the delayed results lead to lost follow up, miscommunication, and delayed treatment.</a:t>
            </a:r>
            <a:endParaRPr/>
          </a:p>
          <a:p>
            <a:pPr indent="0" lvl="0" marL="0" rtl="0" algn="l">
              <a:spcBef>
                <a:spcPts val="1600"/>
              </a:spcBef>
              <a:spcAft>
                <a:spcPts val="0"/>
              </a:spcAft>
              <a:buNone/>
            </a:pPr>
            <a:r>
              <a:rPr lang="en"/>
              <a:t> </a:t>
            </a:r>
            <a:endParaRPr/>
          </a:p>
          <a:p>
            <a:pPr indent="0" lvl="0" marL="0" rtl="0" algn="l">
              <a:spcBef>
                <a:spcPts val="1600"/>
              </a:spcBef>
              <a:spcAft>
                <a:spcPts val="1600"/>
              </a:spcAft>
              <a:buClr>
                <a:schemeClr val="dk2"/>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a:t>
            </a:r>
            <a:endParaRPr/>
          </a:p>
        </p:txBody>
      </p:sp>
      <p:sp>
        <p:nvSpPr>
          <p:cNvPr id="126" name="Google Shape;126;p22"/>
          <p:cNvSpPr txBox="1"/>
          <p:nvPr>
            <p:ph idx="1" type="body"/>
          </p:nvPr>
        </p:nvSpPr>
        <p:spPr>
          <a:xfrm>
            <a:off x="2469775" y="1558700"/>
            <a:ext cx="5867400" cy="333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This project is capable of classifying images based on disease pathology from four severity  levels. A convolutional neural network (CNN) convolves an input image with a defined weight  matrix to extract specific image features without losing spatial arrangement information. There  will be a web application through which user can give their input image then they can check the predicted output and this application is integrated with trained CNN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