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77" r:id="rId6"/>
    <p:sldId id="260" r:id="rId7"/>
    <p:sldId id="278" r:id="rId8"/>
    <p:sldId id="261" r:id="rId9"/>
    <p:sldId id="279" r:id="rId10"/>
    <p:sldId id="262" r:id="rId11"/>
    <p:sldId id="286" r:id="rId12"/>
    <p:sldId id="263" r:id="rId13"/>
    <p:sldId id="264" r:id="rId14"/>
    <p:sldId id="265" r:id="rId15"/>
    <p:sldId id="266" r:id="rId16"/>
    <p:sldId id="267" r:id="rId17"/>
    <p:sldId id="268" r:id="rId18"/>
    <p:sldId id="269" r:id="rId19"/>
    <p:sldId id="280" r:id="rId20"/>
    <p:sldId id="281" r:id="rId21"/>
    <p:sldId id="282" r:id="rId22"/>
    <p:sldId id="283" r:id="rId23"/>
    <p:sldId id="274" r:id="rId24"/>
    <p:sldId id="275" r:id="rId25"/>
    <p:sldId id="285" r:id="rId26"/>
    <p:sldId id="284" r:id="rId27"/>
    <p:sldId id="271" r:id="rId28"/>
    <p:sldId id="272" r:id="rId29"/>
    <p:sldId id="27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E8735C-9719-456C-B135-1F8455D3215E}" type="datetimeFigureOut">
              <a:rPr lang="en-US" smtClean="0"/>
              <a:pPr/>
              <a:t>6/11/2013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570A1C-C12B-40CA-9816-D75AB8297A0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1570A1C-C12B-40CA-9816-D75AB8297A05}"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6/11/2013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6/11/2013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itchFamily="18" charset="0"/>
                <a:cs typeface="Times New Roman" pitchFamily="18" charset="0"/>
              </a:rPr>
              <a:t> </a:t>
            </a: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Department of Electronics &amp; Communication Engineering</a:t>
            </a:r>
            <a:b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br>
            <a:r>
              <a:rPr lang="en-US" sz="2400" b="1" dirty="0" smtClean="0">
                <a:effectLst>
                  <a:outerShdw blurRad="38100" dist="38100" dir="2700000" algn="tl">
                    <a:srgbClr val="000000">
                      <a:alpha val="43137"/>
                    </a:srgbClr>
                  </a:outerShdw>
                </a:effectLst>
                <a:latin typeface="Times New Roman" pitchFamily="18" charset="0"/>
                <a:cs typeface="Times New Roman" pitchFamily="18" charset="0"/>
              </a:rPr>
              <a:t>Global Academy of Technology</a:t>
            </a:r>
            <a:endParaRPr lang="en-IN" sz="24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 name="Picture 2"/>
          <p:cNvPicPr>
            <a:picLocks noGrp="1" noChangeAspect="1" noChangeArrowheads="1"/>
          </p:cNvPicPr>
          <p:nvPr>
            <p:ph idx="1"/>
          </p:nvPr>
        </p:nvPicPr>
        <p:blipFill>
          <a:blip r:embed="rId2" cstate="print"/>
          <a:srcRect/>
          <a:stretch>
            <a:fillRect/>
          </a:stretch>
        </p:blipFill>
        <p:spPr bwMode="auto">
          <a:xfrm>
            <a:off x="3124200" y="2057400"/>
            <a:ext cx="2333393" cy="20574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
        <p:nvSpPr>
          <p:cNvPr id="6" name="Rectangle 5"/>
          <p:cNvSpPr/>
          <p:nvPr/>
        </p:nvSpPr>
        <p:spPr>
          <a:xfrm>
            <a:off x="609600" y="4191000"/>
            <a:ext cx="7391400" cy="3077766"/>
          </a:xfrm>
          <a:prstGeom prst="rect">
            <a:avLst/>
          </a:prstGeom>
        </p:spPr>
        <p:txBody>
          <a:bodyPr wrap="square">
            <a:spAutoFit/>
          </a:bodyPr>
          <a:lstStyle/>
          <a:p>
            <a:pPr algn="ctr"/>
            <a:r>
              <a:rPr lang="en-US" sz="2400" b="1" dirty="0" smtClean="0">
                <a:latin typeface="Times New Roman" pitchFamily="18" charset="0"/>
                <a:ea typeface="Calibri" pitchFamily="34" charset="0"/>
                <a:cs typeface="Times New Roman" pitchFamily="18" charset="0"/>
              </a:rPr>
              <a:t>NUMBER PLATE RECOGNITION </a:t>
            </a:r>
          </a:p>
          <a:p>
            <a:endParaRPr lang="en-US" sz="2800"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Under the guidance of:                        	                Presented By:</a:t>
            </a:r>
          </a:p>
          <a:p>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Mr. Tilak Kumar L.                       Uday Walvekar &amp; Martin J.A </a:t>
            </a:r>
          </a:p>
          <a:p>
            <a:r>
              <a:rPr lang="en-US" sz="20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Assistant professor                                      </a:t>
            </a:r>
            <a:r>
              <a:rPr lang="en-US" sz="2000" b="1" dirty="0" smtClean="0">
                <a:latin typeface="Times New Roman" pitchFamily="18" charset="0"/>
                <a:cs typeface="Times New Roman" pitchFamily="18" charset="0"/>
              </a:rPr>
              <a:t>Ravi S.P &amp; </a:t>
            </a:r>
            <a:r>
              <a:rPr lang="en-US" sz="2000" b="1" dirty="0" err="1" smtClean="0">
                <a:latin typeface="Times New Roman" pitchFamily="18" charset="0"/>
                <a:cs typeface="Times New Roman" pitchFamily="18" charset="0"/>
              </a:rPr>
              <a:t>Venkata</a:t>
            </a:r>
            <a:r>
              <a:rPr lang="en-US" sz="2000" b="1" dirty="0" smtClean="0">
                <a:latin typeface="Times New Roman" pitchFamily="18" charset="0"/>
                <a:cs typeface="Times New Roman" pitchFamily="18" charset="0"/>
              </a:rPr>
              <a:t> </a:t>
            </a:r>
            <a:r>
              <a:rPr lang="en-US" sz="2000" b="1" smtClean="0">
                <a:latin typeface="Times New Roman" pitchFamily="18" charset="0"/>
                <a:cs typeface="Times New Roman" pitchFamily="18" charset="0"/>
              </a:rPr>
              <a:t>Reddy.S</a:t>
            </a:r>
            <a:endParaRPr lang="en-US" sz="2000"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Dept of ECE, GAT</a:t>
            </a:r>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                                                                  </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1505" name="Group 1"/>
          <p:cNvGrpSpPr>
            <a:grpSpLocks noChangeAspect="1"/>
          </p:cNvGrpSpPr>
          <p:nvPr/>
        </p:nvGrpSpPr>
        <p:grpSpPr bwMode="auto">
          <a:xfrm>
            <a:off x="228600" y="2667000"/>
            <a:ext cx="5502275" cy="3927475"/>
            <a:chOff x="2693" y="10910"/>
            <a:chExt cx="6887" cy="4915"/>
          </a:xfrm>
        </p:grpSpPr>
        <p:sp>
          <p:nvSpPr>
            <p:cNvPr id="21521" name="AutoShape 17"/>
            <p:cNvSpPr>
              <a:spLocks noChangeAspect="1" noChangeArrowheads="1" noTextEdit="1"/>
            </p:cNvSpPr>
            <p:nvPr/>
          </p:nvSpPr>
          <p:spPr bwMode="auto">
            <a:xfrm>
              <a:off x="2693" y="10910"/>
              <a:ext cx="6887" cy="4915"/>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1520" name="AutoShape 16"/>
            <p:cNvSpPr>
              <a:spLocks noChangeArrowheads="1"/>
            </p:cNvSpPr>
            <p:nvPr/>
          </p:nvSpPr>
          <p:spPr bwMode="auto">
            <a:xfrm>
              <a:off x="5635" y="10910"/>
              <a:ext cx="1169" cy="442"/>
            </a:xfrm>
            <a:prstGeom prst="flowChartTermina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Start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19" name="AutoShape 15"/>
            <p:cNvSpPr>
              <a:spLocks noChangeShapeType="1"/>
            </p:cNvSpPr>
            <p:nvPr/>
          </p:nvSpPr>
          <p:spPr bwMode="auto">
            <a:xfrm>
              <a:off x="6220" y="11352"/>
              <a:ext cx="4" cy="25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1518" name="AutoShape 14"/>
            <p:cNvSpPr>
              <a:spLocks noChangeArrowheads="1"/>
            </p:cNvSpPr>
            <p:nvPr/>
          </p:nvSpPr>
          <p:spPr bwMode="auto">
            <a:xfrm>
              <a:off x="4825" y="11602"/>
              <a:ext cx="2861" cy="382"/>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Image  capturing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17" name="AutoShape 13"/>
            <p:cNvSpPr>
              <a:spLocks noChangeArrowheads="1"/>
            </p:cNvSpPr>
            <p:nvPr/>
          </p:nvSpPr>
          <p:spPr bwMode="auto">
            <a:xfrm>
              <a:off x="4827" y="12210"/>
              <a:ext cx="2860" cy="46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Images   Stored in database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16" name="AutoShape 12"/>
            <p:cNvSpPr>
              <a:spLocks noChangeArrowheads="1"/>
            </p:cNvSpPr>
            <p:nvPr/>
          </p:nvSpPr>
          <p:spPr bwMode="auto">
            <a:xfrm>
              <a:off x="4827" y="12902"/>
              <a:ext cx="2860" cy="487"/>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Images read from data base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15" name="AutoShape 11"/>
            <p:cNvSpPr>
              <a:spLocks noChangeArrowheads="1"/>
            </p:cNvSpPr>
            <p:nvPr/>
          </p:nvSpPr>
          <p:spPr bwMode="auto">
            <a:xfrm>
              <a:off x="4825" y="13629"/>
              <a:ext cx="2861" cy="381"/>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RGB  to gray conversion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14" name="AutoShape 10"/>
            <p:cNvSpPr>
              <a:spLocks noChangeArrowheads="1"/>
            </p:cNvSpPr>
            <p:nvPr/>
          </p:nvSpPr>
          <p:spPr bwMode="auto">
            <a:xfrm>
              <a:off x="4828" y="14809"/>
              <a:ext cx="2859" cy="383"/>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Image cropping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13" name="AutoShape 9"/>
            <p:cNvSpPr>
              <a:spLocks noChangeArrowheads="1"/>
            </p:cNvSpPr>
            <p:nvPr/>
          </p:nvSpPr>
          <p:spPr bwMode="auto">
            <a:xfrm>
              <a:off x="4828" y="14201"/>
              <a:ext cx="2859" cy="371"/>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Image resize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12" name="AutoShape 8"/>
            <p:cNvSpPr>
              <a:spLocks noChangeShapeType="1"/>
            </p:cNvSpPr>
            <p:nvPr/>
          </p:nvSpPr>
          <p:spPr bwMode="auto">
            <a:xfrm>
              <a:off x="6256" y="11984"/>
              <a:ext cx="1" cy="22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1511" name="AutoShape 7"/>
            <p:cNvSpPr>
              <a:spLocks noChangeShapeType="1"/>
            </p:cNvSpPr>
            <p:nvPr/>
          </p:nvSpPr>
          <p:spPr bwMode="auto">
            <a:xfrm>
              <a:off x="6257" y="12675"/>
              <a:ext cx="1" cy="22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1510" name="AutoShape 6"/>
            <p:cNvSpPr>
              <a:spLocks noChangeShapeType="1"/>
            </p:cNvSpPr>
            <p:nvPr/>
          </p:nvSpPr>
          <p:spPr bwMode="auto">
            <a:xfrm flipH="1">
              <a:off x="6256" y="13389"/>
              <a:ext cx="1" cy="24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1509" name="AutoShape 5"/>
            <p:cNvSpPr>
              <a:spLocks noChangeShapeType="1"/>
            </p:cNvSpPr>
            <p:nvPr/>
          </p:nvSpPr>
          <p:spPr bwMode="auto">
            <a:xfrm>
              <a:off x="6256" y="14010"/>
              <a:ext cx="1" cy="19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1508" name="AutoShape 4"/>
            <p:cNvSpPr>
              <a:spLocks noChangeShapeType="1"/>
            </p:cNvSpPr>
            <p:nvPr/>
          </p:nvSpPr>
          <p:spPr bwMode="auto">
            <a:xfrm>
              <a:off x="6257" y="14572"/>
              <a:ext cx="1" cy="23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1507" name="AutoShape 3"/>
            <p:cNvSpPr>
              <a:spLocks noChangeShapeType="1"/>
            </p:cNvSpPr>
            <p:nvPr/>
          </p:nvSpPr>
          <p:spPr bwMode="auto">
            <a:xfrm flipH="1">
              <a:off x="6256" y="15243"/>
              <a:ext cx="10" cy="19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1506" name="AutoShape 2"/>
            <p:cNvSpPr>
              <a:spLocks noChangeArrowheads="1"/>
            </p:cNvSpPr>
            <p:nvPr/>
          </p:nvSpPr>
          <p:spPr bwMode="auto">
            <a:xfrm>
              <a:off x="5708" y="15433"/>
              <a:ext cx="1096" cy="392"/>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1560" name="Rectangle 5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50" name="Group 27"/>
          <p:cNvGrpSpPr>
            <a:grpSpLocks noChangeAspect="1"/>
          </p:cNvGrpSpPr>
          <p:nvPr/>
        </p:nvGrpSpPr>
        <p:grpSpPr bwMode="auto">
          <a:xfrm>
            <a:off x="4876973" y="285"/>
            <a:ext cx="5980113" cy="6857715"/>
            <a:chOff x="3169" y="-648"/>
            <a:chExt cx="7200" cy="8256"/>
          </a:xfrm>
        </p:grpSpPr>
        <p:sp>
          <p:nvSpPr>
            <p:cNvPr id="51" name="AutoShape 55"/>
            <p:cNvSpPr>
              <a:spLocks noChangeAspect="1" noChangeArrowheads="1" noTextEdit="1"/>
            </p:cNvSpPr>
            <p:nvPr/>
          </p:nvSpPr>
          <p:spPr bwMode="auto">
            <a:xfrm>
              <a:off x="3169" y="-648"/>
              <a:ext cx="7200" cy="8027"/>
            </a:xfrm>
            <a:prstGeom prst="rect">
              <a:avLst/>
            </a:prstGeom>
            <a:noFill/>
          </p:spPr>
          <p:txBody>
            <a:bodyPr vert="horz" wrap="square" lIns="91440" tIns="45720" rIns="91440" bIns="45720" numCol="1" anchor="t" anchorCtr="0" compatLnSpc="1">
              <a:prstTxWarp prst="textNoShape">
                <a:avLst/>
              </a:prstTxWarp>
            </a:bodyPr>
            <a:lstStyle/>
            <a:p>
              <a:endParaRPr lang="en-IN"/>
            </a:p>
          </p:txBody>
        </p:sp>
        <p:grpSp>
          <p:nvGrpSpPr>
            <p:cNvPr id="52" name="Group 40"/>
            <p:cNvGrpSpPr>
              <a:grpSpLocks/>
            </p:cNvGrpSpPr>
            <p:nvPr/>
          </p:nvGrpSpPr>
          <p:grpSpPr bwMode="auto">
            <a:xfrm>
              <a:off x="4459" y="150"/>
              <a:ext cx="2755" cy="3449"/>
              <a:chOff x="4825" y="15192"/>
              <a:chExt cx="2862" cy="4184"/>
            </a:xfrm>
          </p:grpSpPr>
          <p:sp>
            <p:nvSpPr>
              <p:cNvPr id="65" name="AutoShape 54"/>
              <p:cNvSpPr>
                <a:spLocks noChangeArrowheads="1"/>
              </p:cNvSpPr>
              <p:nvPr/>
            </p:nvSpPr>
            <p:spPr bwMode="auto">
              <a:xfrm>
                <a:off x="4827" y="15382"/>
                <a:ext cx="2859" cy="381"/>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Gray to binary conversion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6" name="AutoShape 53"/>
              <p:cNvSpPr>
                <a:spLocks noChangeArrowheads="1"/>
              </p:cNvSpPr>
              <p:nvPr/>
            </p:nvSpPr>
            <p:spPr bwMode="auto">
              <a:xfrm>
                <a:off x="4828" y="18994"/>
                <a:ext cx="2859" cy="382"/>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Pre –processed image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7" name="AutoShape 52"/>
              <p:cNvSpPr>
                <a:spLocks noChangeArrowheads="1"/>
              </p:cNvSpPr>
              <p:nvPr/>
            </p:nvSpPr>
            <p:spPr bwMode="auto">
              <a:xfrm>
                <a:off x="4828" y="16587"/>
                <a:ext cx="2859" cy="381"/>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Inversing of Image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 name="AutoShape 51"/>
              <p:cNvSpPr>
                <a:spLocks noChangeArrowheads="1"/>
              </p:cNvSpPr>
              <p:nvPr/>
            </p:nvSpPr>
            <p:spPr bwMode="auto">
              <a:xfrm>
                <a:off x="4828" y="17802"/>
                <a:ext cx="2859" cy="381"/>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Inverse of Image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9" name="AutoShape 50"/>
              <p:cNvSpPr>
                <a:spLocks noChangeArrowheads="1"/>
              </p:cNvSpPr>
              <p:nvPr/>
            </p:nvSpPr>
            <p:spPr bwMode="auto">
              <a:xfrm>
                <a:off x="4827" y="17194"/>
                <a:ext cx="2859" cy="382"/>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Getting ROI part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0" name="AutoShape 49"/>
              <p:cNvSpPr>
                <a:spLocks noChangeArrowheads="1"/>
              </p:cNvSpPr>
              <p:nvPr/>
            </p:nvSpPr>
            <p:spPr bwMode="auto">
              <a:xfrm>
                <a:off x="4825" y="18398"/>
                <a:ext cx="2859" cy="382"/>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Removing noise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 name="AutoShape 48"/>
              <p:cNvSpPr>
                <a:spLocks noChangeArrowheads="1"/>
              </p:cNvSpPr>
              <p:nvPr/>
            </p:nvSpPr>
            <p:spPr bwMode="auto">
              <a:xfrm>
                <a:off x="4828" y="16037"/>
                <a:ext cx="2859" cy="382"/>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Image filling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2" name="AutoShape 47"/>
              <p:cNvSpPr>
                <a:spLocks noChangeShapeType="1"/>
              </p:cNvSpPr>
              <p:nvPr/>
            </p:nvSpPr>
            <p:spPr bwMode="auto">
              <a:xfrm flipH="1">
                <a:off x="6257" y="15192"/>
                <a:ext cx="1" cy="19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73" name="AutoShape 46"/>
              <p:cNvSpPr>
                <a:spLocks noChangeShapeType="1"/>
              </p:cNvSpPr>
              <p:nvPr/>
            </p:nvSpPr>
            <p:spPr bwMode="auto">
              <a:xfrm>
                <a:off x="6257" y="15763"/>
                <a:ext cx="1" cy="27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74" name="AutoShape 45"/>
              <p:cNvSpPr>
                <a:spLocks noChangeShapeType="1"/>
              </p:cNvSpPr>
              <p:nvPr/>
            </p:nvSpPr>
            <p:spPr bwMode="auto">
              <a:xfrm>
                <a:off x="6257" y="16419"/>
                <a:ext cx="1" cy="16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75" name="AutoShape 44"/>
              <p:cNvSpPr>
                <a:spLocks noChangeShapeType="1"/>
              </p:cNvSpPr>
              <p:nvPr/>
            </p:nvSpPr>
            <p:spPr bwMode="auto">
              <a:xfrm flipH="1">
                <a:off x="6257" y="16968"/>
                <a:ext cx="1" cy="22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76" name="AutoShape 43"/>
              <p:cNvSpPr>
                <a:spLocks noChangeShapeType="1"/>
              </p:cNvSpPr>
              <p:nvPr/>
            </p:nvSpPr>
            <p:spPr bwMode="auto">
              <a:xfrm>
                <a:off x="6257" y="17576"/>
                <a:ext cx="1" cy="22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77" name="AutoShape 42"/>
              <p:cNvSpPr>
                <a:spLocks noChangeShapeType="1"/>
              </p:cNvSpPr>
              <p:nvPr/>
            </p:nvSpPr>
            <p:spPr bwMode="auto">
              <a:xfrm flipH="1">
                <a:off x="6255" y="18183"/>
                <a:ext cx="2" cy="21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78" name="AutoShape 41"/>
              <p:cNvSpPr>
                <a:spLocks noChangeShapeType="1"/>
              </p:cNvSpPr>
              <p:nvPr/>
            </p:nvSpPr>
            <p:spPr bwMode="auto">
              <a:xfrm>
                <a:off x="6255" y="18780"/>
                <a:ext cx="4" cy="21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grpSp>
          <p:nvGrpSpPr>
            <p:cNvPr id="53" name="Group 30"/>
            <p:cNvGrpSpPr>
              <a:grpSpLocks/>
            </p:cNvGrpSpPr>
            <p:nvPr/>
          </p:nvGrpSpPr>
          <p:grpSpPr bwMode="auto">
            <a:xfrm>
              <a:off x="4465" y="3599"/>
              <a:ext cx="2749" cy="3491"/>
              <a:chOff x="4103" y="880"/>
              <a:chExt cx="2859" cy="3628"/>
            </a:xfrm>
          </p:grpSpPr>
          <p:sp>
            <p:nvSpPr>
              <p:cNvPr id="56" name="AutoShape 39"/>
              <p:cNvSpPr>
                <a:spLocks noChangeArrowheads="1"/>
              </p:cNvSpPr>
              <p:nvPr/>
            </p:nvSpPr>
            <p:spPr bwMode="auto">
              <a:xfrm>
                <a:off x="4103" y="1146"/>
                <a:ext cx="2858" cy="584"/>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Finding the width and height if each character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7" name="AutoShape 38"/>
              <p:cNvSpPr>
                <a:spLocks noChangeArrowheads="1"/>
              </p:cNvSpPr>
              <p:nvPr/>
            </p:nvSpPr>
            <p:spPr bwMode="auto">
              <a:xfrm>
                <a:off x="4103" y="1981"/>
                <a:ext cx="2859" cy="40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Extracting region of objects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 name="AutoShape 37"/>
              <p:cNvSpPr>
                <a:spLocks noChangeArrowheads="1"/>
              </p:cNvSpPr>
              <p:nvPr/>
            </p:nvSpPr>
            <p:spPr bwMode="auto">
              <a:xfrm>
                <a:off x="4104" y="2661"/>
                <a:ext cx="2858" cy="441"/>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Resizing of extracted images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 name="AutoShape 36"/>
              <p:cNvSpPr>
                <a:spLocks noChangeArrowheads="1"/>
              </p:cNvSpPr>
              <p:nvPr/>
            </p:nvSpPr>
            <p:spPr bwMode="auto">
              <a:xfrm>
                <a:off x="4104" y="3364"/>
                <a:ext cx="2858" cy="906"/>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Converting images to column vector then sending I/P Neural Network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 name="AutoShape 35"/>
              <p:cNvSpPr>
                <a:spLocks noChangeShapeType="1"/>
              </p:cNvSpPr>
              <p:nvPr/>
            </p:nvSpPr>
            <p:spPr bwMode="auto">
              <a:xfrm>
                <a:off x="5532" y="880"/>
                <a:ext cx="1" cy="26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61" name="AutoShape 34"/>
              <p:cNvSpPr>
                <a:spLocks noChangeShapeType="1"/>
              </p:cNvSpPr>
              <p:nvPr/>
            </p:nvSpPr>
            <p:spPr bwMode="auto">
              <a:xfrm>
                <a:off x="5532" y="1730"/>
                <a:ext cx="1" cy="25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62" name="AutoShape 33"/>
              <p:cNvSpPr>
                <a:spLocks noChangeShapeType="1"/>
              </p:cNvSpPr>
              <p:nvPr/>
            </p:nvSpPr>
            <p:spPr bwMode="auto">
              <a:xfrm>
                <a:off x="5532" y="2386"/>
                <a:ext cx="1" cy="27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63" name="AutoShape 32"/>
              <p:cNvSpPr>
                <a:spLocks noChangeShapeType="1"/>
              </p:cNvSpPr>
              <p:nvPr/>
            </p:nvSpPr>
            <p:spPr bwMode="auto">
              <a:xfrm>
                <a:off x="5533" y="3102"/>
                <a:ext cx="1" cy="26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64" name="AutoShape 31"/>
              <p:cNvSpPr>
                <a:spLocks noChangeShapeType="1"/>
              </p:cNvSpPr>
              <p:nvPr/>
            </p:nvSpPr>
            <p:spPr bwMode="auto">
              <a:xfrm flipH="1">
                <a:off x="5506" y="4270"/>
                <a:ext cx="27" cy="23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sp>
          <p:nvSpPr>
            <p:cNvPr id="54" name="Oval 29"/>
            <p:cNvSpPr>
              <a:spLocks noChangeArrowheads="1"/>
            </p:cNvSpPr>
            <p:nvPr/>
          </p:nvSpPr>
          <p:spPr bwMode="auto">
            <a:xfrm>
              <a:off x="5381" y="-189"/>
              <a:ext cx="814" cy="33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5" name="AutoShape 28"/>
            <p:cNvSpPr>
              <a:spLocks noChangeArrowheads="1"/>
            </p:cNvSpPr>
            <p:nvPr/>
          </p:nvSpPr>
          <p:spPr bwMode="auto">
            <a:xfrm>
              <a:off x="5381" y="7089"/>
              <a:ext cx="883" cy="519"/>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80" name="TextBox 79"/>
          <p:cNvSpPr txBox="1"/>
          <p:nvPr/>
        </p:nvSpPr>
        <p:spPr>
          <a:xfrm>
            <a:off x="762000" y="1143000"/>
            <a:ext cx="3299493" cy="830997"/>
          </a:xfrm>
          <a:prstGeom prst="rect">
            <a:avLst/>
          </a:prstGeom>
          <a:noFill/>
        </p:spPr>
        <p:txBody>
          <a:bodyPr wrap="none" rtlCol="0">
            <a:spAutoFit/>
          </a:bodyPr>
          <a:lstStyle/>
          <a:p>
            <a:r>
              <a:rPr lang="en-IN" sz="2400" b="1" dirty="0" smtClean="0"/>
              <a:t>IMAGE PROCESSING </a:t>
            </a:r>
          </a:p>
          <a:p>
            <a:r>
              <a:rPr lang="en-IN" sz="2400" b="1" dirty="0" smtClean="0"/>
              <a:t>FLOWCHART STEPS </a:t>
            </a:r>
            <a:endParaRPr lang="en-IN" sz="2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5" name="Rectangle 2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 name="Group 1"/>
          <p:cNvGrpSpPr>
            <a:grpSpLocks noChangeAspect="1"/>
          </p:cNvGrpSpPr>
          <p:nvPr/>
        </p:nvGrpSpPr>
        <p:grpSpPr bwMode="auto">
          <a:xfrm>
            <a:off x="-533400" y="914400"/>
            <a:ext cx="5751513" cy="4822825"/>
            <a:chOff x="2527" y="340"/>
            <a:chExt cx="7200" cy="6036"/>
          </a:xfrm>
        </p:grpSpPr>
        <p:sp>
          <p:nvSpPr>
            <p:cNvPr id="16404" name="AutoShape 20"/>
            <p:cNvSpPr>
              <a:spLocks noChangeAspect="1" noChangeArrowheads="1" noTextEdit="1"/>
            </p:cNvSpPr>
            <p:nvPr/>
          </p:nvSpPr>
          <p:spPr bwMode="auto">
            <a:xfrm>
              <a:off x="2527" y="340"/>
              <a:ext cx="7200" cy="6036"/>
            </a:xfrm>
            <a:prstGeom prst="rect">
              <a:avLst/>
            </a:prstGeom>
            <a:noFill/>
          </p:spPr>
          <p:txBody>
            <a:bodyPr vert="horz" wrap="square" lIns="91440" tIns="45720" rIns="91440" bIns="45720" numCol="1" anchor="t" anchorCtr="0" compatLnSpc="1">
              <a:prstTxWarp prst="textNoShape">
                <a:avLst/>
              </a:prstTxWarp>
            </a:bodyPr>
            <a:lstStyle/>
            <a:p>
              <a:endParaRPr lang="en-IN"/>
            </a:p>
          </p:txBody>
        </p:sp>
        <p:grpSp>
          <p:nvGrpSpPr>
            <p:cNvPr id="3" name="Group 5"/>
            <p:cNvGrpSpPr>
              <a:grpSpLocks/>
            </p:cNvGrpSpPr>
            <p:nvPr/>
          </p:nvGrpSpPr>
          <p:grpSpPr bwMode="auto">
            <a:xfrm>
              <a:off x="4066" y="1178"/>
              <a:ext cx="5661" cy="4423"/>
              <a:chOff x="3985" y="4508"/>
              <a:chExt cx="5659" cy="4357"/>
            </a:xfrm>
          </p:grpSpPr>
          <p:sp>
            <p:nvSpPr>
              <p:cNvPr id="16403" name="AutoShape 19"/>
              <p:cNvSpPr>
                <a:spLocks noChangeArrowheads="1"/>
              </p:cNvSpPr>
              <p:nvPr/>
            </p:nvSpPr>
            <p:spPr bwMode="auto">
              <a:xfrm>
                <a:off x="4421" y="4508"/>
                <a:ext cx="2170" cy="990"/>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If image is identified?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402" name="AutoShape 18"/>
              <p:cNvSpPr>
                <a:spLocks noChangeArrowheads="1"/>
              </p:cNvSpPr>
              <p:nvPr/>
            </p:nvSpPr>
            <p:spPr bwMode="auto">
              <a:xfrm>
                <a:off x="4104" y="5694"/>
                <a:ext cx="2858" cy="583"/>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Respective character identified and stored in variable </a:t>
                </a: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result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401" name="AutoShape 17"/>
              <p:cNvSpPr>
                <a:spLocks noChangeArrowheads="1"/>
              </p:cNvSpPr>
              <p:nvPr/>
            </p:nvSpPr>
            <p:spPr bwMode="auto">
              <a:xfrm>
                <a:off x="7865" y="5760"/>
                <a:ext cx="1779" cy="584"/>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It is consider blank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400" name="AutoShape 16"/>
              <p:cNvSpPr>
                <a:spLocks noChangeArrowheads="1"/>
              </p:cNvSpPr>
              <p:nvPr/>
            </p:nvSpPr>
            <p:spPr bwMode="auto">
              <a:xfrm>
                <a:off x="4104" y="8030"/>
                <a:ext cx="2858" cy="581"/>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Stepper motor rotating 90̊ clock wise and 90 ̊ anti clock wise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99" name="AutoShape 15"/>
              <p:cNvSpPr>
                <a:spLocks noChangeArrowheads="1"/>
              </p:cNvSpPr>
              <p:nvPr/>
            </p:nvSpPr>
            <p:spPr bwMode="auto">
              <a:xfrm>
                <a:off x="4104" y="6445"/>
                <a:ext cx="2858" cy="583"/>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Sending recognized characters serially to microcontroller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98" name="AutoShape 14"/>
              <p:cNvSpPr>
                <a:spLocks noChangeArrowheads="1"/>
              </p:cNvSpPr>
              <p:nvPr/>
            </p:nvSpPr>
            <p:spPr bwMode="auto">
              <a:xfrm>
                <a:off x="3985" y="7210"/>
                <a:ext cx="3095" cy="644"/>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Microcontroller received characters from PC displaying In LCD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97" name="AutoShape 13"/>
              <p:cNvSpPr>
                <a:spLocks noChangeShapeType="1"/>
              </p:cNvSpPr>
              <p:nvPr/>
            </p:nvSpPr>
            <p:spPr bwMode="auto">
              <a:xfrm>
                <a:off x="5506" y="5498"/>
                <a:ext cx="2" cy="19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6396" name="Text Box 12"/>
              <p:cNvSpPr txBox="1">
                <a:spLocks noChangeArrowheads="1"/>
              </p:cNvSpPr>
              <p:nvPr/>
            </p:nvSpPr>
            <p:spPr bwMode="auto">
              <a:xfrm>
                <a:off x="5792" y="5360"/>
                <a:ext cx="549" cy="33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Yes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95" name="AutoShape 11"/>
              <p:cNvSpPr>
                <a:spLocks noChangeShapeType="1"/>
              </p:cNvSpPr>
              <p:nvPr/>
            </p:nvSpPr>
            <p:spPr bwMode="auto">
              <a:xfrm>
                <a:off x="6591" y="5003"/>
                <a:ext cx="2164" cy="757"/>
              </a:xfrm>
              <a:prstGeom prst="bentConnector2">
                <a:avLst/>
              </a:prstGeom>
              <a:noFill/>
              <a:ln w="9525">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6394" name="Text Box 10"/>
              <p:cNvSpPr txBox="1">
                <a:spLocks noChangeArrowheads="1"/>
              </p:cNvSpPr>
              <p:nvPr/>
            </p:nvSpPr>
            <p:spPr bwMode="auto">
              <a:xfrm>
                <a:off x="6699" y="4644"/>
                <a:ext cx="500" cy="35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No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93" name="AutoShape 9"/>
              <p:cNvSpPr>
                <a:spLocks noChangeShapeType="1"/>
              </p:cNvSpPr>
              <p:nvPr/>
            </p:nvSpPr>
            <p:spPr bwMode="auto">
              <a:xfrm>
                <a:off x="5533" y="6277"/>
                <a:ext cx="1" cy="16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6392" name="AutoShape 8"/>
              <p:cNvSpPr>
                <a:spLocks noChangeShapeType="1"/>
              </p:cNvSpPr>
              <p:nvPr/>
            </p:nvSpPr>
            <p:spPr bwMode="auto">
              <a:xfrm flipH="1">
                <a:off x="5532" y="7028"/>
                <a:ext cx="1" cy="18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6391" name="AutoShape 7"/>
              <p:cNvSpPr>
                <a:spLocks noChangeShapeType="1"/>
              </p:cNvSpPr>
              <p:nvPr/>
            </p:nvSpPr>
            <p:spPr bwMode="auto">
              <a:xfrm>
                <a:off x="5532" y="7854"/>
                <a:ext cx="1" cy="17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6390" name="AutoShape 6"/>
              <p:cNvSpPr>
                <a:spLocks noChangeShapeType="1"/>
              </p:cNvSpPr>
              <p:nvPr/>
            </p:nvSpPr>
            <p:spPr bwMode="auto">
              <a:xfrm>
                <a:off x="5533" y="8611"/>
                <a:ext cx="8" cy="25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sp>
          <p:nvSpPr>
            <p:cNvPr id="16388" name="AutoShape 4"/>
            <p:cNvSpPr>
              <a:spLocks noChangeArrowheads="1"/>
            </p:cNvSpPr>
            <p:nvPr/>
          </p:nvSpPr>
          <p:spPr bwMode="auto">
            <a:xfrm>
              <a:off x="5064" y="475"/>
              <a:ext cx="990" cy="548"/>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387" name="AutoShape 3"/>
            <p:cNvSpPr>
              <a:spLocks noChangeShapeType="1"/>
            </p:cNvSpPr>
            <p:nvPr/>
          </p:nvSpPr>
          <p:spPr bwMode="auto">
            <a:xfrm>
              <a:off x="5559" y="1023"/>
              <a:ext cx="29" cy="15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6386" name="AutoShape 2"/>
            <p:cNvSpPr>
              <a:spLocks noChangeArrowheads="1"/>
            </p:cNvSpPr>
            <p:nvPr/>
          </p:nvSpPr>
          <p:spPr bwMode="auto">
            <a:xfrm>
              <a:off x="4706" y="5601"/>
              <a:ext cx="1717" cy="595"/>
            </a:xfrm>
            <a:prstGeom prst="flowChartTermina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Stop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6431" name="Rectangle 4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4" name="Group 32"/>
          <p:cNvGrpSpPr>
            <a:grpSpLocks noChangeAspect="1"/>
          </p:cNvGrpSpPr>
          <p:nvPr/>
        </p:nvGrpSpPr>
        <p:grpSpPr bwMode="auto">
          <a:xfrm>
            <a:off x="3962400" y="2597150"/>
            <a:ext cx="5751513" cy="4260850"/>
            <a:chOff x="1744" y="1527"/>
            <a:chExt cx="9058" cy="6711"/>
          </a:xfrm>
        </p:grpSpPr>
        <p:sp>
          <p:nvSpPr>
            <p:cNvPr id="16430" name="AutoShape 46"/>
            <p:cNvSpPr>
              <a:spLocks noChangeAspect="1" noChangeArrowheads="1" noTextEdit="1"/>
            </p:cNvSpPr>
            <p:nvPr/>
          </p:nvSpPr>
          <p:spPr bwMode="auto">
            <a:xfrm>
              <a:off x="1744" y="1527"/>
              <a:ext cx="9058" cy="671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6429" name="AutoShape 45"/>
            <p:cNvSpPr>
              <a:spLocks noChangeArrowheads="1"/>
            </p:cNvSpPr>
            <p:nvPr/>
          </p:nvSpPr>
          <p:spPr bwMode="auto">
            <a:xfrm>
              <a:off x="5220" y="1710"/>
              <a:ext cx="1575" cy="570"/>
            </a:xfrm>
            <a:prstGeom prst="flowChartTerminator">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Start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428" name="AutoShape 44"/>
            <p:cNvSpPr>
              <a:spLocks noChangeArrowheads="1"/>
            </p:cNvSpPr>
            <p:nvPr/>
          </p:nvSpPr>
          <p:spPr bwMode="auto">
            <a:xfrm>
              <a:off x="3015" y="2595"/>
              <a:ext cx="6015" cy="750"/>
            </a:xfrm>
            <a:prstGeom prst="flowChartInputOutpu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Enable the interrupt serial, into and int1 using IE register.IE=#95H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427" name="AutoShape 43"/>
            <p:cNvSpPr>
              <a:spLocks noChangeArrowheads="1"/>
            </p:cNvSpPr>
            <p:nvPr/>
          </p:nvSpPr>
          <p:spPr bwMode="auto">
            <a:xfrm>
              <a:off x="3015" y="3705"/>
              <a:ext cx="6015" cy="780"/>
            </a:xfrm>
            <a:prstGeom prst="flowChartInputOutpu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Initialize of TMOD register Timer 1, mode 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426" name="AutoShape 42"/>
            <p:cNvSpPr>
              <a:spLocks noChangeArrowheads="1"/>
            </p:cNvSpPr>
            <p:nvPr/>
          </p:nvSpPr>
          <p:spPr bwMode="auto">
            <a:xfrm>
              <a:off x="3015" y="4800"/>
              <a:ext cx="6015" cy="585"/>
            </a:xfrm>
            <a:prstGeom prst="flowChartInputOutpu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Set the timer 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425" name="AutoShape 41"/>
            <p:cNvSpPr>
              <a:spLocks noChangeArrowheads="1"/>
            </p:cNvSpPr>
            <p:nvPr/>
          </p:nvSpPr>
          <p:spPr bwMode="auto">
            <a:xfrm>
              <a:off x="2655" y="5715"/>
              <a:ext cx="6720" cy="750"/>
            </a:xfrm>
            <a:prstGeom prst="flowChartInputOutpu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Selecting the data, stop bit using SCON register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424" name="AutoShape 40"/>
            <p:cNvSpPr>
              <a:spLocks noChangeArrowheads="1"/>
            </p:cNvSpPr>
            <p:nvPr/>
          </p:nvSpPr>
          <p:spPr bwMode="auto">
            <a:xfrm>
              <a:off x="4095" y="6750"/>
              <a:ext cx="3855" cy="585"/>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Initialize the LCD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423" name="AutoShape 39"/>
            <p:cNvSpPr>
              <a:spLocks noChangeArrowheads="1"/>
            </p:cNvSpPr>
            <p:nvPr/>
          </p:nvSpPr>
          <p:spPr bwMode="auto">
            <a:xfrm>
              <a:off x="5362" y="7599"/>
              <a:ext cx="1320" cy="518"/>
            </a:xfrm>
            <a:prstGeom prst="flowChartConnector">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422" name="AutoShape 38"/>
            <p:cNvSpPr>
              <a:spLocks noChangeShapeType="1"/>
            </p:cNvSpPr>
            <p:nvPr/>
          </p:nvSpPr>
          <p:spPr bwMode="auto">
            <a:xfrm>
              <a:off x="6008" y="2280"/>
              <a:ext cx="15" cy="31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6421" name="AutoShape 37"/>
            <p:cNvSpPr>
              <a:spLocks noChangeShapeType="1"/>
            </p:cNvSpPr>
            <p:nvPr/>
          </p:nvSpPr>
          <p:spPr bwMode="auto">
            <a:xfrm>
              <a:off x="6023" y="3345"/>
              <a:ext cx="1" cy="36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6420" name="AutoShape 36"/>
            <p:cNvSpPr>
              <a:spLocks noChangeShapeType="1"/>
            </p:cNvSpPr>
            <p:nvPr/>
          </p:nvSpPr>
          <p:spPr bwMode="auto">
            <a:xfrm>
              <a:off x="6023" y="4485"/>
              <a:ext cx="1" cy="31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6419" name="AutoShape 35"/>
            <p:cNvSpPr>
              <a:spLocks noChangeShapeType="1"/>
            </p:cNvSpPr>
            <p:nvPr/>
          </p:nvSpPr>
          <p:spPr bwMode="auto">
            <a:xfrm flipH="1">
              <a:off x="6015" y="5385"/>
              <a:ext cx="8" cy="33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6418" name="AutoShape 34"/>
            <p:cNvSpPr>
              <a:spLocks noChangeShapeType="1"/>
            </p:cNvSpPr>
            <p:nvPr/>
          </p:nvSpPr>
          <p:spPr bwMode="auto">
            <a:xfrm>
              <a:off x="6015" y="6465"/>
              <a:ext cx="8" cy="28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6417" name="AutoShape 33"/>
            <p:cNvSpPr>
              <a:spLocks noChangeShapeType="1"/>
            </p:cNvSpPr>
            <p:nvPr/>
          </p:nvSpPr>
          <p:spPr bwMode="auto">
            <a:xfrm flipH="1">
              <a:off x="6022" y="7335"/>
              <a:ext cx="1" cy="26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sp>
        <p:nvSpPr>
          <p:cNvPr id="39" name="TextBox 38"/>
          <p:cNvSpPr txBox="1"/>
          <p:nvPr/>
        </p:nvSpPr>
        <p:spPr>
          <a:xfrm>
            <a:off x="5715000" y="1143000"/>
            <a:ext cx="2603854" cy="707886"/>
          </a:xfrm>
          <a:prstGeom prst="rect">
            <a:avLst/>
          </a:prstGeom>
          <a:noFill/>
        </p:spPr>
        <p:txBody>
          <a:bodyPr wrap="none" rtlCol="0">
            <a:spAutoFit/>
          </a:bodyPr>
          <a:lstStyle/>
          <a:p>
            <a:r>
              <a:rPr lang="en-IN" sz="2000" b="1" dirty="0" smtClean="0"/>
              <a:t>HARDWARE </a:t>
            </a:r>
          </a:p>
          <a:p>
            <a:r>
              <a:rPr lang="en-IN" sz="2000" b="1" dirty="0" smtClean="0"/>
              <a:t>FLOWCHART STEPS</a:t>
            </a:r>
            <a:endParaRPr lang="en-IN" sz="20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667512"/>
          </a:xfrm>
        </p:spPr>
        <p:txBody>
          <a:bodyPr>
            <a:normAutofit/>
          </a:bodyPr>
          <a:lstStyle/>
          <a:p>
            <a:pPr algn="ctr"/>
            <a:r>
              <a:rPr lang="en-IN" sz="3200" b="1" dirty="0" smtClean="0"/>
              <a:t>IMPLEMENTATION</a:t>
            </a:r>
            <a:endParaRPr lang="en-IN" sz="3200" b="1" dirty="0"/>
          </a:p>
        </p:txBody>
      </p:sp>
      <p:pic>
        <p:nvPicPr>
          <p:cNvPr id="22530" name="Picture 2"/>
          <p:cNvPicPr>
            <a:picLocks noChangeAspect="1" noChangeArrowheads="1"/>
          </p:cNvPicPr>
          <p:nvPr/>
        </p:nvPicPr>
        <p:blipFill>
          <a:blip r:embed="rId3"/>
          <a:srcRect/>
          <a:stretch>
            <a:fillRect/>
          </a:stretch>
        </p:blipFill>
        <p:spPr bwMode="auto">
          <a:xfrm>
            <a:off x="1219200" y="1676400"/>
            <a:ext cx="2819400" cy="1600200"/>
          </a:xfrm>
          <a:prstGeom prst="rect">
            <a:avLst/>
          </a:prstGeom>
          <a:noFill/>
        </p:spPr>
      </p:pic>
      <p:pic>
        <p:nvPicPr>
          <p:cNvPr id="22531" name="Picture 3"/>
          <p:cNvPicPr>
            <a:picLocks noChangeAspect="1" noChangeArrowheads="1"/>
          </p:cNvPicPr>
          <p:nvPr/>
        </p:nvPicPr>
        <p:blipFill>
          <a:blip r:embed="rId4" cstate="print"/>
          <a:srcRect/>
          <a:stretch>
            <a:fillRect/>
          </a:stretch>
        </p:blipFill>
        <p:spPr bwMode="auto">
          <a:xfrm>
            <a:off x="5334000" y="1676400"/>
            <a:ext cx="2895600" cy="1676400"/>
          </a:xfrm>
          <a:prstGeom prst="rect">
            <a:avLst/>
          </a:prstGeom>
          <a:noFill/>
        </p:spPr>
      </p:pic>
      <p:pic>
        <p:nvPicPr>
          <p:cNvPr id="22532" name="Picture 4"/>
          <p:cNvPicPr>
            <a:picLocks noChangeAspect="1" noChangeArrowheads="1"/>
          </p:cNvPicPr>
          <p:nvPr/>
        </p:nvPicPr>
        <p:blipFill>
          <a:blip r:embed="rId5"/>
          <a:srcRect/>
          <a:stretch>
            <a:fillRect/>
          </a:stretch>
        </p:blipFill>
        <p:spPr bwMode="auto">
          <a:xfrm>
            <a:off x="1143000" y="4114800"/>
            <a:ext cx="2971800" cy="1828800"/>
          </a:xfrm>
          <a:prstGeom prst="rect">
            <a:avLst/>
          </a:prstGeom>
          <a:noFill/>
        </p:spPr>
      </p:pic>
      <p:pic>
        <p:nvPicPr>
          <p:cNvPr id="22533" name="Picture 5"/>
          <p:cNvPicPr>
            <a:picLocks noChangeAspect="1" noChangeArrowheads="1"/>
          </p:cNvPicPr>
          <p:nvPr/>
        </p:nvPicPr>
        <p:blipFill>
          <a:blip r:embed="rId6"/>
          <a:srcRect/>
          <a:stretch>
            <a:fillRect/>
          </a:stretch>
        </p:blipFill>
        <p:spPr bwMode="auto">
          <a:xfrm>
            <a:off x="5410200" y="4267200"/>
            <a:ext cx="2971800" cy="1752600"/>
          </a:xfrm>
          <a:prstGeom prst="rect">
            <a:avLst/>
          </a:prstGeom>
          <a:noFill/>
        </p:spPr>
      </p:pic>
      <p:sp>
        <p:nvSpPr>
          <p:cNvPr id="7" name="TextBox 6"/>
          <p:cNvSpPr txBox="1"/>
          <p:nvPr/>
        </p:nvSpPr>
        <p:spPr>
          <a:xfrm>
            <a:off x="5257800" y="6172200"/>
            <a:ext cx="3488134" cy="369332"/>
          </a:xfrm>
          <a:prstGeom prst="rect">
            <a:avLst/>
          </a:prstGeom>
          <a:noFill/>
        </p:spPr>
        <p:txBody>
          <a:bodyPr wrap="none" rtlCol="0">
            <a:spAutoFit/>
          </a:bodyPr>
          <a:lstStyle/>
          <a:p>
            <a:r>
              <a:rPr lang="en-US" dirty="0" smtClean="0"/>
              <a:t>4. Cropped Image 601R and 1701C</a:t>
            </a:r>
            <a:endParaRPr lang="en-IN" dirty="0" smtClean="0"/>
          </a:p>
        </p:txBody>
      </p:sp>
      <p:sp>
        <p:nvSpPr>
          <p:cNvPr id="8" name="TextBox 7"/>
          <p:cNvSpPr txBox="1"/>
          <p:nvPr/>
        </p:nvSpPr>
        <p:spPr>
          <a:xfrm>
            <a:off x="1752600" y="3429000"/>
            <a:ext cx="1961371" cy="369332"/>
          </a:xfrm>
          <a:prstGeom prst="rect">
            <a:avLst/>
          </a:prstGeom>
          <a:noFill/>
        </p:spPr>
        <p:txBody>
          <a:bodyPr wrap="none" rtlCol="0">
            <a:spAutoFit/>
          </a:bodyPr>
          <a:lstStyle/>
          <a:p>
            <a:r>
              <a:rPr lang="en-IN" dirty="0" smtClean="0"/>
              <a:t>1. Captured image</a:t>
            </a:r>
            <a:endParaRPr lang="en-IN" dirty="0"/>
          </a:p>
        </p:txBody>
      </p:sp>
      <p:sp>
        <p:nvSpPr>
          <p:cNvPr id="9" name="TextBox 8"/>
          <p:cNvSpPr txBox="1"/>
          <p:nvPr/>
        </p:nvSpPr>
        <p:spPr>
          <a:xfrm>
            <a:off x="6172200" y="3505200"/>
            <a:ext cx="1520353" cy="369332"/>
          </a:xfrm>
          <a:prstGeom prst="rect">
            <a:avLst/>
          </a:prstGeom>
          <a:noFill/>
        </p:spPr>
        <p:txBody>
          <a:bodyPr wrap="none" rtlCol="0">
            <a:spAutoFit/>
          </a:bodyPr>
          <a:lstStyle/>
          <a:p>
            <a:r>
              <a:rPr lang="en-IN" dirty="0" smtClean="0"/>
              <a:t>2. Rgb to gray</a:t>
            </a:r>
            <a:endParaRPr lang="en-IN" dirty="0"/>
          </a:p>
        </p:txBody>
      </p:sp>
      <p:sp>
        <p:nvSpPr>
          <p:cNvPr id="10" name="TextBox 9"/>
          <p:cNvSpPr txBox="1"/>
          <p:nvPr/>
        </p:nvSpPr>
        <p:spPr>
          <a:xfrm>
            <a:off x="1219200" y="6172200"/>
            <a:ext cx="2982163" cy="369332"/>
          </a:xfrm>
          <a:prstGeom prst="rect">
            <a:avLst/>
          </a:prstGeom>
          <a:noFill/>
        </p:spPr>
        <p:txBody>
          <a:bodyPr wrap="none" rtlCol="0">
            <a:spAutoFit/>
          </a:bodyPr>
          <a:lstStyle/>
          <a:p>
            <a:r>
              <a:rPr lang="en-IN" dirty="0" smtClean="0"/>
              <a:t>3. Image resize 1000R 2000C</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3555" name="Group 3"/>
          <p:cNvGrpSpPr>
            <a:grpSpLocks noChangeAspect="1"/>
          </p:cNvGrpSpPr>
          <p:nvPr/>
        </p:nvGrpSpPr>
        <p:grpSpPr bwMode="auto">
          <a:xfrm>
            <a:off x="1219200" y="1371600"/>
            <a:ext cx="3429000" cy="2057400"/>
            <a:chOff x="2527" y="-1747"/>
            <a:chExt cx="3729" cy="2242"/>
          </a:xfrm>
        </p:grpSpPr>
        <p:sp>
          <p:nvSpPr>
            <p:cNvPr id="23558" name="AutoShape 6"/>
            <p:cNvSpPr>
              <a:spLocks noChangeAspect="1" noChangeArrowheads="1" noTextEdit="1"/>
            </p:cNvSpPr>
            <p:nvPr/>
          </p:nvSpPr>
          <p:spPr bwMode="auto">
            <a:xfrm>
              <a:off x="2527" y="-1747"/>
              <a:ext cx="3729" cy="2242"/>
            </a:xfrm>
            <a:prstGeom prst="rect">
              <a:avLst/>
            </a:prstGeom>
            <a:noFill/>
          </p:spPr>
          <p:txBody>
            <a:bodyPr vert="horz" wrap="square" lIns="91440" tIns="45720" rIns="91440" bIns="45720" numCol="1" anchor="t" anchorCtr="0" compatLnSpc="1">
              <a:prstTxWarp prst="textNoShape">
                <a:avLst/>
              </a:prstTxWarp>
            </a:bodyPr>
            <a:lstStyle/>
            <a:p>
              <a:endParaRPr lang="en-IN" dirty="0"/>
            </a:p>
          </p:txBody>
        </p:sp>
        <p:pic>
          <p:nvPicPr>
            <p:cNvPr id="23557" name="Picture 5"/>
            <p:cNvPicPr>
              <a:picLocks noChangeAspect="1" noChangeArrowheads="1"/>
            </p:cNvPicPr>
            <p:nvPr/>
          </p:nvPicPr>
          <p:blipFill>
            <a:blip r:embed="rId2"/>
            <a:srcRect/>
            <a:stretch>
              <a:fillRect/>
            </a:stretch>
          </p:blipFill>
          <p:spPr bwMode="auto">
            <a:xfrm>
              <a:off x="2907" y="-1747"/>
              <a:ext cx="2692" cy="1773"/>
            </a:xfrm>
            <a:prstGeom prst="rect">
              <a:avLst/>
            </a:prstGeom>
            <a:noFill/>
          </p:spPr>
        </p:pic>
        <p:sp>
          <p:nvSpPr>
            <p:cNvPr id="23556" name="Text Box 4"/>
            <p:cNvSpPr txBox="1">
              <a:spLocks noChangeArrowheads="1"/>
            </p:cNvSpPr>
            <p:nvPr/>
          </p:nvSpPr>
          <p:spPr bwMode="auto">
            <a:xfrm>
              <a:off x="2907" y="26"/>
              <a:ext cx="2692" cy="46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Gray to binary image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3565"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162425" algn="l"/>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3561" name="Group 9"/>
          <p:cNvGrpSpPr>
            <a:grpSpLocks noChangeAspect="1"/>
          </p:cNvGrpSpPr>
          <p:nvPr/>
        </p:nvGrpSpPr>
        <p:grpSpPr bwMode="auto">
          <a:xfrm>
            <a:off x="5257800" y="1371600"/>
            <a:ext cx="3048000" cy="1981200"/>
            <a:chOff x="3921" y="1548"/>
            <a:chExt cx="3259" cy="1899"/>
          </a:xfrm>
        </p:grpSpPr>
        <p:sp>
          <p:nvSpPr>
            <p:cNvPr id="23564" name="AutoShape 12"/>
            <p:cNvSpPr>
              <a:spLocks noChangeAspect="1" noChangeArrowheads="1" noTextEdit="1"/>
            </p:cNvSpPr>
            <p:nvPr/>
          </p:nvSpPr>
          <p:spPr bwMode="auto">
            <a:xfrm>
              <a:off x="3921" y="1548"/>
              <a:ext cx="3259" cy="1899"/>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3563" name="Picture 11"/>
            <p:cNvPicPr>
              <a:picLocks noChangeAspect="1" noChangeArrowheads="1"/>
            </p:cNvPicPr>
            <p:nvPr/>
          </p:nvPicPr>
          <p:blipFill>
            <a:blip r:embed="rId3"/>
            <a:srcRect/>
            <a:stretch>
              <a:fillRect/>
            </a:stretch>
          </p:blipFill>
          <p:spPr bwMode="auto">
            <a:xfrm>
              <a:off x="4235" y="1548"/>
              <a:ext cx="2710" cy="1392"/>
            </a:xfrm>
            <a:prstGeom prst="rect">
              <a:avLst/>
            </a:prstGeom>
            <a:noFill/>
          </p:spPr>
        </p:pic>
        <p:sp>
          <p:nvSpPr>
            <p:cNvPr id="23562" name="Text Box 10"/>
            <p:cNvSpPr txBox="1">
              <a:spLocks noChangeArrowheads="1"/>
            </p:cNvSpPr>
            <p:nvPr/>
          </p:nvSpPr>
          <p:spPr bwMode="auto">
            <a:xfrm>
              <a:off x="4235" y="2940"/>
              <a:ext cx="2642" cy="5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Image fill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3572" name="Rectangle 20"/>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579" name="Rectangle 27"/>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9" name="Picture 28"/>
          <p:cNvPicPr/>
          <p:nvPr/>
        </p:nvPicPr>
        <p:blipFill>
          <a:blip r:embed="rId4"/>
          <a:srcRect/>
          <a:stretch>
            <a:fillRect/>
          </a:stretch>
        </p:blipFill>
        <p:spPr bwMode="auto">
          <a:xfrm>
            <a:off x="1524000" y="3810000"/>
            <a:ext cx="2743200" cy="1905000"/>
          </a:xfrm>
          <a:prstGeom prst="rect">
            <a:avLst/>
          </a:prstGeom>
          <a:noFill/>
        </p:spPr>
      </p:pic>
      <p:sp>
        <p:nvSpPr>
          <p:cNvPr id="23586" name="Text Box 34"/>
          <p:cNvSpPr txBox="1">
            <a:spLocks noChangeArrowheads="1"/>
          </p:cNvSpPr>
          <p:nvPr/>
        </p:nvSpPr>
        <p:spPr bwMode="auto">
          <a:xfrm>
            <a:off x="1752600" y="5867400"/>
            <a:ext cx="2133600" cy="5334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dirty="0" smtClean="0">
                <a:ln>
                  <a:noFill/>
                </a:ln>
                <a:solidFill>
                  <a:schemeClr val="tx1"/>
                </a:solidFill>
                <a:effectLst/>
                <a:latin typeface="Times New Roman" pitchFamily="18" charset="0"/>
                <a:cs typeface="Arial" pitchFamily="34" charset="0"/>
              </a:rPr>
              <a:t>Inverse image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3587" name="Picture 35"/>
          <p:cNvPicPr>
            <a:picLocks noChangeAspect="1" noChangeArrowheads="1"/>
          </p:cNvPicPr>
          <p:nvPr/>
        </p:nvPicPr>
        <p:blipFill>
          <a:blip r:embed="rId5"/>
          <a:srcRect/>
          <a:stretch>
            <a:fillRect/>
          </a:stretch>
        </p:blipFill>
        <p:spPr bwMode="auto">
          <a:xfrm>
            <a:off x="5638800" y="3810000"/>
            <a:ext cx="2514600" cy="1752600"/>
          </a:xfrm>
          <a:prstGeom prst="rect">
            <a:avLst/>
          </a:prstGeom>
          <a:noFill/>
        </p:spPr>
      </p:pic>
      <p:sp>
        <p:nvSpPr>
          <p:cNvPr id="32" name="TextBox 31"/>
          <p:cNvSpPr txBox="1"/>
          <p:nvPr/>
        </p:nvSpPr>
        <p:spPr>
          <a:xfrm>
            <a:off x="6629400" y="5943600"/>
            <a:ext cx="1135824" cy="369332"/>
          </a:xfrm>
          <a:prstGeom prst="rect">
            <a:avLst/>
          </a:prstGeom>
          <a:noFill/>
        </p:spPr>
        <p:txBody>
          <a:bodyPr wrap="none" rtlCol="0">
            <a:spAutoFit/>
          </a:bodyPr>
          <a:lstStyle/>
          <a:p>
            <a:r>
              <a:rPr lang="en-IN" dirty="0" smtClean="0"/>
              <a:t>Step 5 + 7</a:t>
            </a:r>
            <a:endParaRPr lang="en-IN" dirty="0"/>
          </a:p>
        </p:txBody>
      </p:sp>
      <p:sp>
        <p:nvSpPr>
          <p:cNvPr id="18" name="TextBox 17"/>
          <p:cNvSpPr txBox="1"/>
          <p:nvPr/>
        </p:nvSpPr>
        <p:spPr>
          <a:xfrm>
            <a:off x="762000" y="2057400"/>
            <a:ext cx="352982" cy="369332"/>
          </a:xfrm>
          <a:prstGeom prst="rect">
            <a:avLst/>
          </a:prstGeom>
          <a:noFill/>
        </p:spPr>
        <p:txBody>
          <a:bodyPr wrap="none" rtlCol="0">
            <a:spAutoFit/>
          </a:bodyPr>
          <a:lstStyle/>
          <a:p>
            <a:r>
              <a:rPr lang="en-IN" dirty="0" smtClean="0"/>
              <a:t>5.</a:t>
            </a:r>
            <a:endParaRPr lang="en-IN" dirty="0"/>
          </a:p>
        </p:txBody>
      </p:sp>
      <p:sp>
        <p:nvSpPr>
          <p:cNvPr id="19" name="TextBox 18"/>
          <p:cNvSpPr txBox="1"/>
          <p:nvPr/>
        </p:nvSpPr>
        <p:spPr>
          <a:xfrm>
            <a:off x="5105400" y="2057400"/>
            <a:ext cx="369012" cy="369332"/>
          </a:xfrm>
          <a:prstGeom prst="rect">
            <a:avLst/>
          </a:prstGeom>
          <a:noFill/>
        </p:spPr>
        <p:txBody>
          <a:bodyPr wrap="none" rtlCol="0">
            <a:spAutoFit/>
          </a:bodyPr>
          <a:lstStyle/>
          <a:p>
            <a:r>
              <a:rPr lang="en-IN" dirty="0" smtClean="0"/>
              <a:t>6.</a:t>
            </a:r>
            <a:endParaRPr lang="en-IN" dirty="0"/>
          </a:p>
        </p:txBody>
      </p:sp>
      <p:sp>
        <p:nvSpPr>
          <p:cNvPr id="20" name="TextBox 19"/>
          <p:cNvSpPr txBox="1"/>
          <p:nvPr/>
        </p:nvSpPr>
        <p:spPr>
          <a:xfrm>
            <a:off x="990600" y="4648200"/>
            <a:ext cx="356188" cy="369332"/>
          </a:xfrm>
          <a:prstGeom prst="rect">
            <a:avLst/>
          </a:prstGeom>
          <a:noFill/>
        </p:spPr>
        <p:txBody>
          <a:bodyPr wrap="none" rtlCol="0">
            <a:spAutoFit/>
          </a:bodyPr>
          <a:lstStyle/>
          <a:p>
            <a:r>
              <a:rPr lang="en-IN" dirty="0" smtClean="0"/>
              <a:t>7.</a:t>
            </a:r>
            <a:endParaRPr lang="en-IN" dirty="0"/>
          </a:p>
        </p:txBody>
      </p:sp>
      <p:sp>
        <p:nvSpPr>
          <p:cNvPr id="21" name="TextBox 20"/>
          <p:cNvSpPr txBox="1"/>
          <p:nvPr/>
        </p:nvSpPr>
        <p:spPr>
          <a:xfrm>
            <a:off x="5257800" y="4419600"/>
            <a:ext cx="367408" cy="369332"/>
          </a:xfrm>
          <a:prstGeom prst="rect">
            <a:avLst/>
          </a:prstGeom>
          <a:noFill/>
        </p:spPr>
        <p:txBody>
          <a:bodyPr wrap="none" rtlCol="0">
            <a:spAutoFit/>
          </a:bodyPr>
          <a:lstStyle/>
          <a:p>
            <a:r>
              <a:rPr lang="en-IN" dirty="0" smtClean="0"/>
              <a:t>8.</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162425" algn="l"/>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6625" name="Group 1"/>
          <p:cNvGrpSpPr>
            <a:grpSpLocks noChangeAspect="1"/>
          </p:cNvGrpSpPr>
          <p:nvPr/>
        </p:nvGrpSpPr>
        <p:grpSpPr bwMode="auto">
          <a:xfrm>
            <a:off x="1066800" y="838200"/>
            <a:ext cx="3200400" cy="2347913"/>
            <a:chOff x="2527" y="4276"/>
            <a:chExt cx="3349" cy="2557"/>
          </a:xfrm>
        </p:grpSpPr>
        <p:sp>
          <p:nvSpPr>
            <p:cNvPr id="26628" name="AutoShape 4"/>
            <p:cNvSpPr>
              <a:spLocks noChangeAspect="1" noChangeArrowheads="1" noTextEdit="1"/>
            </p:cNvSpPr>
            <p:nvPr/>
          </p:nvSpPr>
          <p:spPr bwMode="auto">
            <a:xfrm>
              <a:off x="2527" y="4276"/>
              <a:ext cx="3349" cy="2557"/>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6627" name="Picture 3"/>
            <p:cNvPicPr>
              <a:picLocks noChangeAspect="1" noChangeArrowheads="1"/>
            </p:cNvPicPr>
            <p:nvPr/>
          </p:nvPicPr>
          <p:blipFill>
            <a:blip r:embed="rId2"/>
            <a:srcRect/>
            <a:stretch>
              <a:fillRect/>
            </a:stretch>
          </p:blipFill>
          <p:spPr bwMode="auto">
            <a:xfrm>
              <a:off x="2653" y="4392"/>
              <a:ext cx="3157" cy="1988"/>
            </a:xfrm>
            <a:prstGeom prst="rect">
              <a:avLst/>
            </a:prstGeom>
            <a:noFill/>
          </p:spPr>
        </p:pic>
        <p:sp>
          <p:nvSpPr>
            <p:cNvPr id="26626" name="Text Box 2"/>
            <p:cNvSpPr txBox="1">
              <a:spLocks noChangeArrowheads="1"/>
            </p:cNvSpPr>
            <p:nvPr/>
          </p:nvSpPr>
          <p:spPr bwMode="auto">
            <a:xfrm>
              <a:off x="3026" y="6511"/>
              <a:ext cx="2433" cy="3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Inversed image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66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6631" name="Group 7"/>
          <p:cNvGrpSpPr>
            <a:grpSpLocks noChangeAspect="1"/>
          </p:cNvGrpSpPr>
          <p:nvPr/>
        </p:nvGrpSpPr>
        <p:grpSpPr bwMode="auto">
          <a:xfrm>
            <a:off x="5105400" y="990600"/>
            <a:ext cx="3352800" cy="2133600"/>
            <a:chOff x="2527" y="7320"/>
            <a:chExt cx="3599" cy="2096"/>
          </a:xfrm>
        </p:grpSpPr>
        <p:sp>
          <p:nvSpPr>
            <p:cNvPr id="26634" name="AutoShape 10"/>
            <p:cNvSpPr>
              <a:spLocks noChangeAspect="1" noChangeArrowheads="1" noTextEdit="1"/>
            </p:cNvSpPr>
            <p:nvPr/>
          </p:nvSpPr>
          <p:spPr bwMode="auto">
            <a:xfrm>
              <a:off x="2527" y="7320"/>
              <a:ext cx="3599" cy="2096"/>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6633" name="Picture 9"/>
            <p:cNvPicPr>
              <a:picLocks noChangeAspect="1" noChangeArrowheads="1"/>
            </p:cNvPicPr>
            <p:nvPr/>
          </p:nvPicPr>
          <p:blipFill>
            <a:blip r:embed="rId3"/>
            <a:srcRect/>
            <a:stretch>
              <a:fillRect/>
            </a:stretch>
          </p:blipFill>
          <p:spPr bwMode="auto">
            <a:xfrm>
              <a:off x="2800" y="7320"/>
              <a:ext cx="2956" cy="1774"/>
            </a:xfrm>
            <a:prstGeom prst="rect">
              <a:avLst/>
            </a:prstGeom>
            <a:noFill/>
          </p:spPr>
        </p:pic>
        <p:sp>
          <p:nvSpPr>
            <p:cNvPr id="26632" name="Text Box 8"/>
            <p:cNvSpPr txBox="1">
              <a:spLocks noChangeArrowheads="1"/>
            </p:cNvSpPr>
            <p:nvPr/>
          </p:nvSpPr>
          <p:spPr bwMode="auto">
            <a:xfrm>
              <a:off x="2800" y="9094"/>
              <a:ext cx="2907" cy="3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Removed small noise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664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6637" name="Group 13"/>
          <p:cNvGrpSpPr>
            <a:grpSpLocks noChangeAspect="1"/>
          </p:cNvGrpSpPr>
          <p:nvPr/>
        </p:nvGrpSpPr>
        <p:grpSpPr bwMode="auto">
          <a:xfrm>
            <a:off x="2286000" y="3962400"/>
            <a:ext cx="5181600" cy="2209800"/>
            <a:chOff x="2893" y="5865"/>
            <a:chExt cx="6154" cy="1908"/>
          </a:xfrm>
        </p:grpSpPr>
        <p:sp>
          <p:nvSpPr>
            <p:cNvPr id="26640" name="AutoShape 16"/>
            <p:cNvSpPr>
              <a:spLocks noChangeAspect="1" noChangeArrowheads="1" noTextEdit="1"/>
            </p:cNvSpPr>
            <p:nvPr/>
          </p:nvSpPr>
          <p:spPr bwMode="auto">
            <a:xfrm>
              <a:off x="2893" y="5865"/>
              <a:ext cx="6154" cy="1908"/>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6639" name="Picture 15"/>
            <p:cNvPicPr>
              <a:picLocks noChangeAspect="1" noChangeArrowheads="1"/>
            </p:cNvPicPr>
            <p:nvPr/>
          </p:nvPicPr>
          <p:blipFill>
            <a:blip r:embed="rId4"/>
            <a:srcRect/>
            <a:stretch>
              <a:fillRect/>
            </a:stretch>
          </p:blipFill>
          <p:spPr bwMode="auto">
            <a:xfrm>
              <a:off x="4120" y="5865"/>
              <a:ext cx="3100" cy="1640"/>
            </a:xfrm>
            <a:prstGeom prst="rect">
              <a:avLst/>
            </a:prstGeom>
            <a:noFill/>
          </p:spPr>
        </p:pic>
        <p:sp>
          <p:nvSpPr>
            <p:cNvPr id="26638" name="Text Box 14"/>
            <p:cNvSpPr txBox="1">
              <a:spLocks noChangeArrowheads="1"/>
            </p:cNvSpPr>
            <p:nvPr/>
          </p:nvSpPr>
          <p:spPr bwMode="auto">
            <a:xfrm>
              <a:off x="4120" y="7445"/>
              <a:ext cx="3100" cy="32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Pre-processed image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26647" name="Rectangle 2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TextBox 17"/>
          <p:cNvSpPr txBox="1"/>
          <p:nvPr/>
        </p:nvSpPr>
        <p:spPr>
          <a:xfrm>
            <a:off x="838200" y="1447800"/>
            <a:ext cx="370614" cy="369332"/>
          </a:xfrm>
          <a:prstGeom prst="rect">
            <a:avLst/>
          </a:prstGeom>
          <a:noFill/>
        </p:spPr>
        <p:txBody>
          <a:bodyPr wrap="none" rtlCol="0">
            <a:spAutoFit/>
          </a:bodyPr>
          <a:lstStyle/>
          <a:p>
            <a:r>
              <a:rPr lang="en-IN" dirty="0" smtClean="0"/>
              <a:t>9.</a:t>
            </a:r>
            <a:endParaRPr lang="en-IN" dirty="0"/>
          </a:p>
        </p:txBody>
      </p:sp>
      <p:sp>
        <p:nvSpPr>
          <p:cNvPr id="19" name="TextBox 18"/>
          <p:cNvSpPr txBox="1"/>
          <p:nvPr/>
        </p:nvSpPr>
        <p:spPr>
          <a:xfrm>
            <a:off x="4953000" y="1600200"/>
            <a:ext cx="441146" cy="369332"/>
          </a:xfrm>
          <a:prstGeom prst="rect">
            <a:avLst/>
          </a:prstGeom>
          <a:noFill/>
        </p:spPr>
        <p:txBody>
          <a:bodyPr wrap="none" rtlCol="0">
            <a:spAutoFit/>
          </a:bodyPr>
          <a:lstStyle/>
          <a:p>
            <a:r>
              <a:rPr lang="en-IN" dirty="0" smtClean="0"/>
              <a:t>10.</a:t>
            </a:r>
            <a:endParaRPr lang="en-IN" dirty="0"/>
          </a:p>
        </p:txBody>
      </p:sp>
      <p:sp>
        <p:nvSpPr>
          <p:cNvPr id="20" name="TextBox 19"/>
          <p:cNvSpPr txBox="1"/>
          <p:nvPr/>
        </p:nvSpPr>
        <p:spPr>
          <a:xfrm>
            <a:off x="2667000" y="4648200"/>
            <a:ext cx="388248" cy="369332"/>
          </a:xfrm>
          <a:prstGeom prst="rect">
            <a:avLst/>
          </a:prstGeom>
          <a:noFill/>
        </p:spPr>
        <p:txBody>
          <a:bodyPr wrap="none" rtlCol="0">
            <a:spAutoFit/>
          </a:bodyPr>
          <a:lstStyle/>
          <a:p>
            <a:r>
              <a:rPr lang="en-IN" dirty="0" smtClean="0"/>
              <a:t>11.</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533400" y="1371600"/>
            <a:ext cx="3733800" cy="3733800"/>
          </a:xfrm>
          <a:prstGeom prst="rect">
            <a:avLst/>
          </a:prstGeom>
          <a:noFill/>
        </p:spPr>
      </p:pic>
      <p:pic>
        <p:nvPicPr>
          <p:cNvPr id="27651" name="Picture 3"/>
          <p:cNvPicPr>
            <a:picLocks noChangeAspect="1" noChangeArrowheads="1"/>
          </p:cNvPicPr>
          <p:nvPr/>
        </p:nvPicPr>
        <p:blipFill>
          <a:blip r:embed="rId3"/>
          <a:srcRect/>
          <a:stretch>
            <a:fillRect/>
          </a:stretch>
        </p:blipFill>
        <p:spPr bwMode="auto">
          <a:xfrm>
            <a:off x="4953000" y="1371600"/>
            <a:ext cx="3581400" cy="3581400"/>
          </a:xfrm>
          <a:prstGeom prst="rect">
            <a:avLst/>
          </a:prstGeom>
          <a:noFill/>
        </p:spPr>
      </p:pic>
      <p:sp>
        <p:nvSpPr>
          <p:cNvPr id="4" name="TextBox 3"/>
          <p:cNvSpPr txBox="1"/>
          <p:nvPr/>
        </p:nvSpPr>
        <p:spPr>
          <a:xfrm>
            <a:off x="2133600" y="5562600"/>
            <a:ext cx="5044330" cy="369332"/>
          </a:xfrm>
          <a:prstGeom prst="rect">
            <a:avLst/>
          </a:prstGeom>
          <a:noFill/>
        </p:spPr>
        <p:txBody>
          <a:bodyPr wrap="none" rtlCol="0">
            <a:spAutoFit/>
          </a:bodyPr>
          <a:lstStyle/>
          <a:p>
            <a:r>
              <a:rPr lang="en-IN" dirty="0" smtClean="0"/>
              <a:t>Sum individually 1.each column and 2. each row</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srcRect/>
          <a:stretch>
            <a:fillRect/>
          </a:stretch>
        </p:blipFill>
        <p:spPr bwMode="auto">
          <a:xfrm>
            <a:off x="685800" y="1676400"/>
            <a:ext cx="3429000" cy="3429000"/>
          </a:xfrm>
          <a:prstGeom prst="rect">
            <a:avLst/>
          </a:prstGeom>
          <a:noFill/>
        </p:spPr>
      </p:pic>
      <p:pic>
        <p:nvPicPr>
          <p:cNvPr id="28675" name="Picture 3"/>
          <p:cNvPicPr>
            <a:picLocks noChangeAspect="1" noChangeArrowheads="1"/>
          </p:cNvPicPr>
          <p:nvPr/>
        </p:nvPicPr>
        <p:blipFill>
          <a:blip r:embed="rId3"/>
          <a:srcRect/>
          <a:stretch>
            <a:fillRect/>
          </a:stretch>
        </p:blipFill>
        <p:spPr bwMode="auto">
          <a:xfrm>
            <a:off x="5029200" y="1676400"/>
            <a:ext cx="3581400" cy="3429000"/>
          </a:xfrm>
          <a:prstGeom prst="rect">
            <a:avLst/>
          </a:prstGeom>
          <a:noFill/>
        </p:spPr>
      </p:pic>
      <p:sp>
        <p:nvSpPr>
          <p:cNvPr id="4" name="TextBox 3"/>
          <p:cNvSpPr txBox="1"/>
          <p:nvPr/>
        </p:nvSpPr>
        <p:spPr>
          <a:xfrm>
            <a:off x="2057400" y="5715000"/>
            <a:ext cx="5111784" cy="369332"/>
          </a:xfrm>
          <a:prstGeom prst="rect">
            <a:avLst/>
          </a:prstGeom>
          <a:noFill/>
        </p:spPr>
        <p:txBody>
          <a:bodyPr wrap="none" rtlCol="0">
            <a:spAutoFit/>
          </a:bodyPr>
          <a:lstStyle/>
          <a:p>
            <a:pPr algn="ctr"/>
            <a:r>
              <a:rPr lang="en-IN" dirty="0" smtClean="0"/>
              <a:t>Plot using threshold values for row &amp; column sum</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533400" y="1447800"/>
            <a:ext cx="80772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162425" algn="l"/>
              </a:tabLst>
            </a:pPr>
            <a:r>
              <a:rPr kumimoji="0" lang="en-US" sz="16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xloc</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162425" algn="l"/>
              </a:tabLst>
            </a:pP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Columns 1  through  12</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162425" algn="l"/>
              </a:tabLst>
            </a:pPr>
            <a:r>
              <a:rPr kumimoji="0" lang="en-US" sz="12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297         377</a:t>
            </a: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1" i="0" u="none" strike="noStrike" cap="none" normalizeH="0" baseline="0" dirty="0" smtClean="0">
                <a:ln>
                  <a:noFill/>
                </a:ln>
                <a:solidFill>
                  <a:srgbClr val="4F81BD"/>
                </a:solidFill>
                <a:effectLst/>
                <a:latin typeface="Arial" pitchFamily="34" charset="0"/>
                <a:ea typeface="Times New Roman" pitchFamily="18" charset="0"/>
                <a:cs typeface="Arial" pitchFamily="34" charset="0"/>
              </a:rPr>
              <a:t>394       471</a:t>
            </a: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1" i="0" u="none" strike="noStrike" cap="none" normalizeH="0" baseline="0" dirty="0" smtClean="0">
                <a:ln>
                  <a:noFill/>
                </a:ln>
                <a:solidFill>
                  <a:srgbClr val="F79646"/>
                </a:solidFill>
                <a:effectLst/>
                <a:latin typeface="Arial" pitchFamily="34" charset="0"/>
                <a:ea typeface="Times New Roman" pitchFamily="18" charset="0"/>
                <a:cs typeface="Arial" pitchFamily="34" charset="0"/>
              </a:rPr>
              <a:t>539         622</a:t>
            </a: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1" i="0" u="none" strike="noStrike" cap="none" normalizeH="0" baseline="0" dirty="0" smtClean="0">
                <a:ln>
                  <a:noFill/>
                </a:ln>
                <a:solidFill>
                  <a:srgbClr val="00B050"/>
                </a:solidFill>
                <a:effectLst/>
                <a:latin typeface="Arial" pitchFamily="34" charset="0"/>
                <a:ea typeface="Times New Roman" pitchFamily="18" charset="0"/>
                <a:cs typeface="Arial" pitchFamily="34" charset="0"/>
              </a:rPr>
              <a:t>631         702</a:t>
            </a: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1" i="0" u="none" strike="noStrike" cap="none" normalizeH="0" baseline="0" dirty="0" smtClean="0">
                <a:ln>
                  <a:noFill/>
                </a:ln>
                <a:solidFill>
                  <a:srgbClr val="1D1B11"/>
                </a:solidFill>
                <a:effectLst/>
                <a:latin typeface="Arial" pitchFamily="34" charset="0"/>
                <a:ea typeface="Times New Roman" pitchFamily="18" charset="0"/>
                <a:cs typeface="Arial" pitchFamily="34" charset="0"/>
              </a:rPr>
              <a:t>759            851</a:t>
            </a: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1" i="0" u="none" strike="noStrike" cap="none" normalizeH="0" baseline="0" dirty="0" smtClean="0">
                <a:ln>
                  <a:noFill/>
                </a:ln>
                <a:solidFill>
                  <a:srgbClr val="5F497A"/>
                </a:solidFill>
                <a:effectLst/>
                <a:latin typeface="Arial" pitchFamily="34" charset="0"/>
                <a:ea typeface="Times New Roman" pitchFamily="18" charset="0"/>
                <a:cs typeface="Arial" pitchFamily="34" charset="0"/>
              </a:rPr>
              <a:t>863         942</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162425" algn="l"/>
              </a:tabLst>
            </a:pP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Columns 13 through 21</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162425" algn="l"/>
              </a:tabLst>
            </a:pPr>
            <a:r>
              <a:rPr kumimoji="0" lang="en-US" sz="12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1000        1083</a:t>
            </a: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1" i="0" u="none" strike="noStrike" cap="none" normalizeH="0" baseline="0" dirty="0" smtClean="0">
                <a:ln>
                  <a:noFill/>
                </a:ln>
                <a:solidFill>
                  <a:srgbClr val="00B050"/>
                </a:solidFill>
                <a:effectLst/>
                <a:latin typeface="Arial" pitchFamily="34" charset="0"/>
                <a:ea typeface="Times New Roman" pitchFamily="18" charset="0"/>
                <a:cs typeface="Arial" pitchFamily="34" charset="0"/>
              </a:rPr>
              <a:t>1114      1151</a:t>
            </a: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1" i="0" u="none" strike="noStrike" cap="none" normalizeH="0" baseline="0" dirty="0" smtClean="0">
                <a:ln>
                  <a:noFill/>
                </a:ln>
                <a:solidFill>
                  <a:srgbClr val="E36C0A"/>
                </a:solidFill>
                <a:effectLst/>
                <a:latin typeface="Arial" pitchFamily="34" charset="0"/>
                <a:ea typeface="Times New Roman" pitchFamily="18" charset="0"/>
                <a:cs typeface="Arial" pitchFamily="34" charset="0"/>
              </a:rPr>
              <a:t>1162        1246</a:t>
            </a: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1" i="0" u="none" strike="noStrike" cap="none" normalizeH="0" baseline="0" dirty="0" smtClean="0">
                <a:ln>
                  <a:noFill/>
                </a:ln>
                <a:solidFill>
                  <a:srgbClr val="4F81BD"/>
                </a:solidFill>
                <a:effectLst/>
                <a:latin typeface="Arial" pitchFamily="34" charset="0"/>
                <a:ea typeface="Times New Roman" pitchFamily="18" charset="0"/>
                <a:cs typeface="Arial" pitchFamily="34" charset="0"/>
              </a:rPr>
              <a:t>1254        1335        </a:t>
            </a: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1701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9698" name="Rectangle 2"/>
          <p:cNvSpPr>
            <a:spLocks noChangeArrowheads="1"/>
          </p:cNvSpPr>
          <p:nvPr/>
        </p:nvSpPr>
        <p:spPr bwMode="auto">
          <a:xfrm>
            <a:off x="381001" y="2971800"/>
            <a:ext cx="1447799" cy="29854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162425" algn="l"/>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Finding the </a:t>
            </a:r>
          </a:p>
          <a:p>
            <a:pPr marL="0" marR="0" lvl="0" indent="0" algn="just" defTabSz="914400" rtl="0" eaLnBrk="1" fontAlgn="base" latinLnBrk="0" hangingPunct="1">
              <a:lnSpc>
                <a:spcPct val="100000"/>
              </a:lnSpc>
              <a:spcBef>
                <a:spcPct val="0"/>
              </a:spcBef>
              <a:spcAft>
                <a:spcPct val="0"/>
              </a:spcAft>
              <a:buClrTx/>
              <a:buSzTx/>
              <a:buFontTx/>
              <a:buNone/>
              <a:tabLst>
                <a:tab pos="4162425" algn="l"/>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height of the </a:t>
            </a:r>
          </a:p>
          <a:p>
            <a:pPr marL="0" marR="0" lvl="0" indent="0" algn="just" defTabSz="914400" rtl="0" eaLnBrk="1" fontAlgn="base" latinLnBrk="0" hangingPunct="1">
              <a:lnSpc>
                <a:spcPct val="100000"/>
              </a:lnSpc>
              <a:spcBef>
                <a:spcPct val="0"/>
              </a:spcBef>
              <a:spcAft>
                <a:spcPct val="0"/>
              </a:spcAft>
              <a:buClrTx/>
              <a:buSzTx/>
              <a:buFontTx/>
              <a:buNone/>
              <a:tabLst>
                <a:tab pos="4162425" algn="l"/>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each character.</a:t>
            </a:r>
          </a:p>
          <a:p>
            <a:pPr marL="0" marR="0" lvl="0" indent="0" algn="just" defTabSz="914400" rtl="0" eaLnBrk="1" fontAlgn="base" latinLnBrk="0" hangingPunct="1">
              <a:lnSpc>
                <a:spcPct val="100000"/>
              </a:lnSpc>
              <a:spcBef>
                <a:spcPct val="0"/>
              </a:spcBef>
              <a:spcAft>
                <a:spcPct val="0"/>
              </a:spcAft>
              <a:buClrTx/>
              <a:buSzTx/>
              <a:buFontTx/>
              <a:buNone/>
              <a:tabLst>
                <a:tab pos="4162425" algn="l"/>
              </a:tabLst>
            </a:pP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162425" algn="l"/>
              </a:tabLst>
            </a:pPr>
            <a:r>
              <a:rPr kumimoji="0" 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yloc1</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162425" algn="l"/>
              </a:tabLst>
            </a:pPr>
            <a:r>
              <a:rPr kumimoji="0" lang="en-US" sz="12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166   280</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162425" algn="l"/>
              </a:tabLst>
            </a:pPr>
            <a:r>
              <a:rPr kumimoji="0" lang="en-US" sz="1200" b="0" i="0" u="none" strike="noStrike" cap="none" normalizeH="0" baseline="0" dirty="0" smtClean="0">
                <a:ln>
                  <a:noFill/>
                </a:ln>
                <a:solidFill>
                  <a:srgbClr val="4F81BD"/>
                </a:solidFill>
                <a:effectLst/>
                <a:latin typeface="Arial" pitchFamily="34" charset="0"/>
                <a:ea typeface="Times New Roman" pitchFamily="18" charset="0"/>
                <a:cs typeface="Arial" pitchFamily="34" charset="0"/>
              </a:rPr>
              <a:t>165   279</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162425" algn="l"/>
              </a:tabLst>
            </a:pPr>
            <a:r>
              <a:rPr kumimoji="0" lang="en-US" sz="1200" b="0" i="0" u="none" strike="noStrike" cap="none" normalizeH="0" baseline="0" dirty="0" smtClean="0">
                <a:ln>
                  <a:noFill/>
                </a:ln>
                <a:solidFill>
                  <a:srgbClr val="F79646"/>
                </a:solidFill>
                <a:effectLst/>
                <a:latin typeface="Arial" pitchFamily="34" charset="0"/>
                <a:ea typeface="Times New Roman" pitchFamily="18" charset="0"/>
                <a:cs typeface="Arial" pitchFamily="34" charset="0"/>
              </a:rPr>
              <a:t>165   277</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162425" algn="l"/>
              </a:tabLst>
            </a:pPr>
            <a:r>
              <a:rPr kumimoji="0" lang="en-US" sz="1200" b="0" i="0" u="none" strike="noStrike" cap="none" normalizeH="0" baseline="0" dirty="0" smtClean="0">
                <a:ln>
                  <a:noFill/>
                </a:ln>
                <a:solidFill>
                  <a:srgbClr val="00B050"/>
                </a:solidFill>
                <a:effectLst/>
                <a:latin typeface="Arial" pitchFamily="34" charset="0"/>
                <a:ea typeface="Times New Roman" pitchFamily="18" charset="0"/>
                <a:cs typeface="Arial" pitchFamily="34" charset="0"/>
              </a:rPr>
              <a:t>165   277</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162425" algn="l"/>
              </a:tabLst>
            </a:pP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162   275</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162425" algn="l"/>
              </a:tabLst>
            </a:pPr>
            <a:r>
              <a:rPr kumimoji="0" lang="en-US" sz="1200" b="0" i="0" u="none" strike="noStrike" cap="none" normalizeH="0" baseline="0" dirty="0" smtClean="0">
                <a:ln>
                  <a:noFill/>
                </a:ln>
                <a:solidFill>
                  <a:srgbClr val="7030A0"/>
                </a:solidFill>
                <a:effectLst/>
                <a:latin typeface="Arial" pitchFamily="34" charset="0"/>
                <a:ea typeface="Times New Roman" pitchFamily="18" charset="0"/>
                <a:cs typeface="Arial" pitchFamily="34" charset="0"/>
              </a:rPr>
              <a:t>161   273</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162425" algn="l"/>
              </a:tabLst>
            </a:pPr>
            <a:r>
              <a:rPr kumimoji="0" lang="en-US" sz="1200" b="0"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160   270</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162425" algn="l"/>
              </a:tabLst>
            </a:pPr>
            <a:r>
              <a:rPr kumimoji="0" lang="en-US" sz="1200" b="0" i="0" u="none" strike="noStrike" cap="none" normalizeH="0" baseline="0" dirty="0" smtClean="0">
                <a:ln>
                  <a:noFill/>
                </a:ln>
                <a:solidFill>
                  <a:srgbClr val="00B050"/>
                </a:solidFill>
                <a:effectLst/>
                <a:latin typeface="Arial" pitchFamily="34" charset="0"/>
                <a:ea typeface="Times New Roman" pitchFamily="18" charset="0"/>
                <a:cs typeface="Arial" pitchFamily="34" charset="0"/>
              </a:rPr>
              <a:t>156   268</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162425" algn="l"/>
              </a:tabLst>
            </a:pPr>
            <a:r>
              <a:rPr kumimoji="0" lang="en-US" sz="1200" b="0" i="0" u="none" strike="noStrike" cap="none" normalizeH="0" baseline="0" dirty="0" smtClean="0">
                <a:ln>
                  <a:noFill/>
                </a:ln>
                <a:solidFill>
                  <a:srgbClr val="F79646"/>
                </a:solidFill>
                <a:effectLst/>
                <a:latin typeface="Arial" pitchFamily="34" charset="0"/>
                <a:ea typeface="Times New Roman" pitchFamily="18" charset="0"/>
                <a:cs typeface="Arial" pitchFamily="34" charset="0"/>
              </a:rPr>
              <a:t>155   268</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162425" algn="l"/>
              </a:tabLst>
            </a:pPr>
            <a:r>
              <a:rPr kumimoji="0" lang="en-US" sz="1200" b="0" i="0" u="none" strike="noStrike" cap="none" normalizeH="0" baseline="0" dirty="0" smtClean="0">
                <a:ln>
                  <a:noFill/>
                </a:ln>
                <a:solidFill>
                  <a:srgbClr val="0070C0"/>
                </a:solidFill>
                <a:effectLst/>
                <a:latin typeface="Arial" pitchFamily="34" charset="0"/>
                <a:ea typeface="Times New Roman" pitchFamily="18" charset="0"/>
                <a:cs typeface="Arial" pitchFamily="34" charset="0"/>
              </a:rPr>
              <a:t>154   266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9699" name="Picture 3"/>
          <p:cNvPicPr>
            <a:picLocks noChangeAspect="1" noChangeArrowheads="1"/>
          </p:cNvPicPr>
          <p:nvPr/>
        </p:nvPicPr>
        <p:blipFill>
          <a:blip r:embed="rId2"/>
          <a:srcRect/>
          <a:stretch>
            <a:fillRect/>
          </a:stretch>
        </p:blipFill>
        <p:spPr bwMode="auto">
          <a:xfrm>
            <a:off x="3657600" y="3048000"/>
            <a:ext cx="4876800" cy="3048000"/>
          </a:xfrm>
          <a:prstGeom prst="rect">
            <a:avLst/>
          </a:prstGeom>
          <a:noFill/>
        </p:spPr>
      </p:pic>
      <p:sp>
        <p:nvSpPr>
          <p:cNvPr id="5" name="TextBox 4"/>
          <p:cNvSpPr txBox="1"/>
          <p:nvPr/>
        </p:nvSpPr>
        <p:spPr>
          <a:xfrm>
            <a:off x="4648200" y="6324600"/>
            <a:ext cx="1890069" cy="369332"/>
          </a:xfrm>
          <a:prstGeom prst="rect">
            <a:avLst/>
          </a:prstGeom>
          <a:noFill/>
        </p:spPr>
        <p:txBody>
          <a:bodyPr wrap="none" rtlCol="0">
            <a:spAutoFit/>
          </a:bodyPr>
          <a:lstStyle/>
          <a:p>
            <a:r>
              <a:rPr lang="en-IN" dirty="0" smtClean="0"/>
              <a:t>Extracted objects</a:t>
            </a:r>
            <a:endParaRPr lang="en-IN" dirty="0"/>
          </a:p>
        </p:txBody>
      </p:sp>
      <p:sp>
        <p:nvSpPr>
          <p:cNvPr id="6" name="Rectangle 5"/>
          <p:cNvSpPr/>
          <p:nvPr/>
        </p:nvSpPr>
        <p:spPr>
          <a:xfrm>
            <a:off x="1752600" y="4114800"/>
            <a:ext cx="1721882" cy="646331"/>
          </a:xfrm>
          <a:prstGeom prst="rect">
            <a:avLst/>
          </a:prstGeom>
        </p:spPr>
        <p:txBody>
          <a:bodyPr wrap="none">
            <a:spAutoFit/>
          </a:bodyPr>
          <a:lstStyle/>
          <a:p>
            <a:r>
              <a:rPr lang="en-US" b="1" dirty="0" smtClean="0"/>
              <a:t>height by </a:t>
            </a:r>
          </a:p>
          <a:p>
            <a:r>
              <a:rPr lang="en-US" b="1" dirty="0" smtClean="0"/>
              <a:t>width less &lt;18</a:t>
            </a:r>
            <a:r>
              <a:rPr lang="en-US" dirty="0" smtClean="0"/>
              <a:t> </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3" name="Rectangle 13"/>
          <p:cNvSpPr>
            <a:spLocks noChangeArrowheads="1"/>
          </p:cNvSpPr>
          <p:nvPr/>
        </p:nvSpPr>
        <p:spPr bwMode="auto">
          <a:xfrm>
            <a:off x="0" y="685800"/>
            <a:ext cx="8991600" cy="8617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162425" algn="l"/>
              </a:tabLst>
            </a:pP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4162425" algn="l"/>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Resizing all the candidates 90 rows and 40 columns.</a:t>
            </a:r>
          </a:p>
          <a:p>
            <a:pPr marL="0" marR="0" lvl="0" indent="0" algn="just" defTabSz="914400" rtl="0" eaLnBrk="0" fontAlgn="base" latinLnBrk="0" hangingPunct="0">
              <a:lnSpc>
                <a:spcPct val="100000"/>
              </a:lnSpc>
              <a:spcBef>
                <a:spcPct val="0"/>
              </a:spcBef>
              <a:spcAft>
                <a:spcPct val="0"/>
              </a:spcAft>
              <a:buClrTx/>
              <a:buSzTx/>
              <a:buFontTx/>
              <a:buNone/>
              <a:tabLst>
                <a:tab pos="4162425" algn="l"/>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0721" name="Group 1"/>
          <p:cNvGrpSpPr>
            <a:grpSpLocks noChangeAspect="1"/>
          </p:cNvGrpSpPr>
          <p:nvPr/>
        </p:nvGrpSpPr>
        <p:grpSpPr bwMode="auto">
          <a:xfrm>
            <a:off x="457200" y="2209800"/>
            <a:ext cx="8229600" cy="3962400"/>
            <a:chOff x="2527" y="1762"/>
            <a:chExt cx="7200" cy="2229"/>
          </a:xfrm>
        </p:grpSpPr>
        <p:sp>
          <p:nvSpPr>
            <p:cNvPr id="30732" name="AutoShape 12"/>
            <p:cNvSpPr>
              <a:spLocks noChangeAspect="1" noChangeArrowheads="1" noTextEdit="1"/>
            </p:cNvSpPr>
            <p:nvPr/>
          </p:nvSpPr>
          <p:spPr bwMode="auto">
            <a:xfrm>
              <a:off x="2527" y="1762"/>
              <a:ext cx="7200" cy="2229"/>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0731" name="Picture 11"/>
            <p:cNvPicPr>
              <a:picLocks noChangeAspect="1" noChangeArrowheads="1"/>
            </p:cNvPicPr>
            <p:nvPr/>
          </p:nvPicPr>
          <p:blipFill>
            <a:blip r:embed="rId2"/>
            <a:srcRect/>
            <a:stretch>
              <a:fillRect/>
            </a:stretch>
          </p:blipFill>
          <p:spPr bwMode="auto">
            <a:xfrm>
              <a:off x="3120" y="1859"/>
              <a:ext cx="1030" cy="525"/>
            </a:xfrm>
            <a:prstGeom prst="rect">
              <a:avLst/>
            </a:prstGeom>
            <a:noFill/>
          </p:spPr>
        </p:pic>
        <p:pic>
          <p:nvPicPr>
            <p:cNvPr id="30730" name="Picture 10"/>
            <p:cNvPicPr>
              <a:picLocks noChangeAspect="1" noChangeArrowheads="1"/>
            </p:cNvPicPr>
            <p:nvPr/>
          </p:nvPicPr>
          <p:blipFill>
            <a:blip r:embed="rId3"/>
            <a:srcRect/>
            <a:stretch>
              <a:fillRect/>
            </a:stretch>
          </p:blipFill>
          <p:spPr bwMode="auto">
            <a:xfrm>
              <a:off x="4150" y="1859"/>
              <a:ext cx="1175" cy="525"/>
            </a:xfrm>
            <a:prstGeom prst="rect">
              <a:avLst/>
            </a:prstGeom>
            <a:noFill/>
          </p:spPr>
        </p:pic>
        <p:pic>
          <p:nvPicPr>
            <p:cNvPr id="30729" name="Picture 9"/>
            <p:cNvPicPr>
              <a:picLocks noChangeAspect="1" noChangeArrowheads="1"/>
            </p:cNvPicPr>
            <p:nvPr/>
          </p:nvPicPr>
          <p:blipFill>
            <a:blip r:embed="rId4"/>
            <a:srcRect/>
            <a:stretch>
              <a:fillRect/>
            </a:stretch>
          </p:blipFill>
          <p:spPr bwMode="auto">
            <a:xfrm>
              <a:off x="6266" y="1859"/>
              <a:ext cx="1153" cy="521"/>
            </a:xfrm>
            <a:prstGeom prst="rect">
              <a:avLst/>
            </a:prstGeom>
            <a:noFill/>
          </p:spPr>
        </p:pic>
        <p:pic>
          <p:nvPicPr>
            <p:cNvPr id="30728" name="Picture 8"/>
            <p:cNvPicPr>
              <a:picLocks noChangeAspect="1" noChangeArrowheads="1"/>
            </p:cNvPicPr>
            <p:nvPr/>
          </p:nvPicPr>
          <p:blipFill>
            <a:blip r:embed="rId5"/>
            <a:srcRect/>
            <a:stretch>
              <a:fillRect/>
            </a:stretch>
          </p:blipFill>
          <p:spPr bwMode="auto">
            <a:xfrm>
              <a:off x="7419" y="1864"/>
              <a:ext cx="1137" cy="520"/>
            </a:xfrm>
            <a:prstGeom prst="rect">
              <a:avLst/>
            </a:prstGeom>
            <a:noFill/>
          </p:spPr>
        </p:pic>
        <p:pic>
          <p:nvPicPr>
            <p:cNvPr id="30727" name="Picture 7"/>
            <p:cNvPicPr>
              <a:picLocks noChangeAspect="1" noChangeArrowheads="1"/>
            </p:cNvPicPr>
            <p:nvPr/>
          </p:nvPicPr>
          <p:blipFill>
            <a:blip r:embed="rId6"/>
            <a:srcRect/>
            <a:stretch>
              <a:fillRect/>
            </a:stretch>
          </p:blipFill>
          <p:spPr bwMode="auto">
            <a:xfrm>
              <a:off x="4518" y="2581"/>
              <a:ext cx="1213" cy="559"/>
            </a:xfrm>
            <a:prstGeom prst="rect">
              <a:avLst/>
            </a:prstGeom>
            <a:noFill/>
          </p:spPr>
        </p:pic>
        <p:pic>
          <p:nvPicPr>
            <p:cNvPr id="30726" name="Picture 6"/>
            <p:cNvPicPr>
              <a:picLocks noChangeAspect="1" noChangeArrowheads="1"/>
            </p:cNvPicPr>
            <p:nvPr/>
          </p:nvPicPr>
          <p:blipFill>
            <a:blip r:embed="rId7"/>
            <a:srcRect/>
            <a:stretch>
              <a:fillRect/>
            </a:stretch>
          </p:blipFill>
          <p:spPr bwMode="auto">
            <a:xfrm>
              <a:off x="5731" y="2581"/>
              <a:ext cx="1235" cy="558"/>
            </a:xfrm>
            <a:prstGeom prst="rect">
              <a:avLst/>
            </a:prstGeom>
            <a:noFill/>
          </p:spPr>
        </p:pic>
        <p:pic>
          <p:nvPicPr>
            <p:cNvPr id="30725" name="Picture 5"/>
            <p:cNvPicPr>
              <a:picLocks noChangeAspect="1" noChangeArrowheads="1"/>
            </p:cNvPicPr>
            <p:nvPr/>
          </p:nvPicPr>
          <p:blipFill>
            <a:blip r:embed="rId8"/>
            <a:srcRect/>
            <a:stretch>
              <a:fillRect/>
            </a:stretch>
          </p:blipFill>
          <p:spPr bwMode="auto">
            <a:xfrm>
              <a:off x="3571" y="3290"/>
              <a:ext cx="1100" cy="559"/>
            </a:xfrm>
            <a:prstGeom prst="rect">
              <a:avLst/>
            </a:prstGeom>
            <a:noFill/>
          </p:spPr>
        </p:pic>
        <p:pic>
          <p:nvPicPr>
            <p:cNvPr id="30724" name="Picture 4"/>
            <p:cNvPicPr>
              <a:picLocks noChangeAspect="1" noChangeArrowheads="1"/>
            </p:cNvPicPr>
            <p:nvPr/>
          </p:nvPicPr>
          <p:blipFill>
            <a:blip r:embed="rId9"/>
            <a:srcRect/>
            <a:stretch>
              <a:fillRect/>
            </a:stretch>
          </p:blipFill>
          <p:spPr bwMode="auto">
            <a:xfrm>
              <a:off x="4671" y="3316"/>
              <a:ext cx="1167" cy="533"/>
            </a:xfrm>
            <a:prstGeom prst="rect">
              <a:avLst/>
            </a:prstGeom>
            <a:noFill/>
          </p:spPr>
        </p:pic>
        <p:pic>
          <p:nvPicPr>
            <p:cNvPr id="30723" name="Picture 3"/>
            <p:cNvPicPr>
              <a:picLocks noChangeAspect="1" noChangeArrowheads="1"/>
            </p:cNvPicPr>
            <p:nvPr/>
          </p:nvPicPr>
          <p:blipFill>
            <a:blip r:embed="rId10"/>
            <a:srcRect/>
            <a:stretch>
              <a:fillRect/>
            </a:stretch>
          </p:blipFill>
          <p:spPr bwMode="auto">
            <a:xfrm>
              <a:off x="5838" y="3309"/>
              <a:ext cx="946" cy="540"/>
            </a:xfrm>
            <a:prstGeom prst="rect">
              <a:avLst/>
            </a:prstGeom>
            <a:noFill/>
          </p:spPr>
        </p:pic>
        <p:pic>
          <p:nvPicPr>
            <p:cNvPr id="30722" name="Picture 2"/>
            <p:cNvPicPr>
              <a:picLocks noChangeAspect="1" noChangeArrowheads="1"/>
            </p:cNvPicPr>
            <p:nvPr/>
          </p:nvPicPr>
          <p:blipFill>
            <a:blip r:embed="rId11"/>
            <a:srcRect/>
            <a:stretch>
              <a:fillRect/>
            </a:stretch>
          </p:blipFill>
          <p:spPr bwMode="auto">
            <a:xfrm>
              <a:off x="6784" y="3324"/>
              <a:ext cx="1183" cy="525"/>
            </a:xfrm>
            <a:prstGeom prst="rect">
              <a:avLst/>
            </a:prstGeom>
            <a:noFill/>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066800"/>
            <a:ext cx="7924800" cy="1077218"/>
          </a:xfrm>
          <a:prstGeom prst="rect">
            <a:avLst/>
          </a:prstGeom>
          <a:noFill/>
        </p:spPr>
        <p:txBody>
          <a:bodyPr wrap="square" rtlCol="0">
            <a:spAutoFit/>
          </a:bodyPr>
          <a:lstStyle/>
          <a:p>
            <a:pPr algn="ctr"/>
            <a:r>
              <a:rPr lang="en-IN" sz="3200" b="1" dirty="0" smtClean="0"/>
              <a:t>IMPLEMENTATION FOR NEURAL </a:t>
            </a:r>
          </a:p>
          <a:p>
            <a:pPr algn="ctr"/>
            <a:r>
              <a:rPr lang="en-IN" sz="3200" b="1" dirty="0" smtClean="0"/>
              <a:t>NETWORK SECTION</a:t>
            </a:r>
            <a:endParaRPr lang="en-IN" sz="3200" b="1" dirty="0"/>
          </a:p>
        </p:txBody>
      </p:sp>
      <p:sp>
        <p:nvSpPr>
          <p:cNvPr id="4" name="TextBox 3"/>
          <p:cNvSpPr txBox="1"/>
          <p:nvPr/>
        </p:nvSpPr>
        <p:spPr>
          <a:xfrm>
            <a:off x="381001" y="2209800"/>
            <a:ext cx="8458200" cy="4154984"/>
          </a:xfrm>
          <a:prstGeom prst="rect">
            <a:avLst/>
          </a:prstGeom>
          <a:noFill/>
        </p:spPr>
        <p:txBody>
          <a:bodyPr wrap="square" rtlCol="0">
            <a:spAutoFit/>
          </a:bodyPr>
          <a:lstStyle/>
          <a:p>
            <a:pPr algn="just">
              <a:buFont typeface="Arial" pitchFamily="34" charset="0"/>
              <a:buChar char="•"/>
            </a:pPr>
            <a:r>
              <a:rPr lang="en-US" sz="2400" dirty="0" smtClean="0"/>
              <a:t>Row is converted in to column giving input to neural network</a:t>
            </a:r>
            <a:r>
              <a:rPr lang="en-US" sz="2000" dirty="0" smtClean="0"/>
              <a:t>.</a:t>
            </a:r>
          </a:p>
          <a:p>
            <a:pPr algn="just">
              <a:buFont typeface="Arial" pitchFamily="34" charset="0"/>
              <a:buChar char="•"/>
            </a:pPr>
            <a:r>
              <a:rPr lang="en-US" sz="2400" dirty="0" smtClean="0"/>
              <a:t> The same formula of height by width less then 18 is applied to get other inputs for the neural network.</a:t>
            </a:r>
          </a:p>
          <a:p>
            <a:pPr algn="just">
              <a:buFont typeface="Arial" pitchFamily="34" charset="0"/>
              <a:buChar char="•"/>
            </a:pPr>
            <a:r>
              <a:rPr lang="en-US" sz="2400" dirty="0" smtClean="0"/>
              <a:t> The columns are converted to vector as neural network only accepts inputs in vector form.</a:t>
            </a:r>
          </a:p>
          <a:p>
            <a:pPr algn="just">
              <a:buFont typeface="Arial" pitchFamily="34" charset="0"/>
              <a:buChar char="•"/>
            </a:pPr>
            <a:r>
              <a:rPr lang="en-US" sz="2400" dirty="0" smtClean="0"/>
              <a:t>Send each character serially at the baud rate of 9600.</a:t>
            </a:r>
            <a:endParaRPr lang="en-IN" sz="2400" dirty="0" smtClean="0"/>
          </a:p>
          <a:p>
            <a:pPr algn="just">
              <a:buFont typeface="Arial" pitchFamily="34" charset="0"/>
              <a:buChar char="•"/>
            </a:pPr>
            <a:r>
              <a:rPr lang="en-US" sz="2400" dirty="0" smtClean="0"/>
              <a:t>Display result in notepad using function “</a:t>
            </a:r>
            <a:r>
              <a:rPr lang="en-US" sz="2400" dirty="0" err="1" smtClean="0"/>
              <a:t>winopen</a:t>
            </a:r>
            <a:r>
              <a:rPr lang="en-US" sz="2400" dirty="0" smtClean="0"/>
              <a:t>”. </a:t>
            </a:r>
          </a:p>
          <a:p>
            <a:pPr algn="just">
              <a:buFont typeface="Arial" pitchFamily="34" charset="0"/>
              <a:buChar char="•"/>
            </a:pPr>
            <a:r>
              <a:rPr lang="en-US" sz="2400" dirty="0" smtClean="0"/>
              <a:t> There are around 168 type of inputs trained by neural networks.</a:t>
            </a:r>
          </a:p>
          <a:p>
            <a:pPr algn="just">
              <a:buFont typeface="Arial" pitchFamily="34" charset="0"/>
              <a:buChar char="•"/>
            </a:pPr>
            <a:r>
              <a:rPr lang="en-US" sz="2400" dirty="0" smtClean="0"/>
              <a:t>Whenever  a particular input is recognized the corresponding neuron goes high.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IN" sz="4000" b="1" dirty="0" smtClean="0">
                <a:latin typeface="Times New Roman" pitchFamily="18" charset="0"/>
                <a:cs typeface="Times New Roman" pitchFamily="18" charset="0"/>
              </a:rPr>
              <a:t>CONTENTS</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76800"/>
          </a:xfrm>
        </p:spPr>
        <p:txBody>
          <a:bodyPr>
            <a:normAutofit/>
          </a:bodyPr>
          <a:lstStyle/>
          <a:p>
            <a:endParaRPr lang="en-IN" sz="2400" dirty="0" smtClean="0">
              <a:latin typeface="Times New Roman" pitchFamily="18" charset="0"/>
              <a:cs typeface="Times New Roman" pitchFamily="18" charset="0"/>
            </a:endParaRPr>
          </a:p>
          <a:p>
            <a:pPr>
              <a:lnSpc>
                <a:spcPct val="150000"/>
              </a:lnSpc>
            </a:pPr>
            <a:r>
              <a:rPr lang="en-IN" sz="2400" dirty="0" smtClean="0">
                <a:cs typeface="Times New Roman" pitchFamily="18" charset="0"/>
              </a:rPr>
              <a:t>ABSTRACT</a:t>
            </a:r>
          </a:p>
          <a:p>
            <a:pPr>
              <a:lnSpc>
                <a:spcPct val="150000"/>
              </a:lnSpc>
            </a:pPr>
            <a:r>
              <a:rPr lang="en-IN" sz="2400" dirty="0" smtClean="0">
                <a:cs typeface="Times New Roman" pitchFamily="18" charset="0"/>
              </a:rPr>
              <a:t>INTRODUCTION </a:t>
            </a:r>
          </a:p>
          <a:p>
            <a:pPr>
              <a:lnSpc>
                <a:spcPct val="150000"/>
              </a:lnSpc>
            </a:pPr>
            <a:r>
              <a:rPr lang="en-IN" sz="2400" dirty="0" smtClean="0">
                <a:cs typeface="Times New Roman" pitchFamily="18" charset="0"/>
              </a:rPr>
              <a:t>LITERATURE SURVEY</a:t>
            </a:r>
          </a:p>
          <a:p>
            <a:pPr>
              <a:lnSpc>
                <a:spcPct val="150000"/>
              </a:lnSpc>
            </a:pPr>
            <a:r>
              <a:rPr lang="en-IN" sz="2400" dirty="0" smtClean="0">
                <a:cs typeface="Times New Roman" pitchFamily="18" charset="0"/>
              </a:rPr>
              <a:t>BLOCK DIAGRAM AND FLOW CHART</a:t>
            </a:r>
          </a:p>
          <a:p>
            <a:pPr>
              <a:lnSpc>
                <a:spcPct val="150000"/>
              </a:lnSpc>
            </a:pPr>
            <a:r>
              <a:rPr lang="en-IN" sz="2400" dirty="0" smtClean="0">
                <a:cs typeface="Times New Roman" pitchFamily="18" charset="0"/>
              </a:rPr>
              <a:t>DESIGN AND IMPLEMENTATION</a:t>
            </a:r>
          </a:p>
          <a:p>
            <a:pPr>
              <a:lnSpc>
                <a:spcPct val="150000"/>
              </a:lnSpc>
            </a:pPr>
            <a:r>
              <a:rPr lang="en-IN" sz="2400" dirty="0" smtClean="0">
                <a:cs typeface="Times New Roman" pitchFamily="18" charset="0"/>
              </a:rPr>
              <a:t>RESULTS</a:t>
            </a:r>
          </a:p>
          <a:p>
            <a:pPr>
              <a:lnSpc>
                <a:spcPct val="150000"/>
              </a:lnSpc>
            </a:pPr>
            <a:r>
              <a:rPr lang="en-IN" sz="2400" dirty="0" smtClean="0">
                <a:cs typeface="Times New Roman" pitchFamily="18" charset="0"/>
              </a:rPr>
              <a:t>CONCLUSION</a:t>
            </a:r>
          </a:p>
          <a:p>
            <a:pPr>
              <a:lnSpc>
                <a:spcPct val="150000"/>
              </a:lnSpc>
            </a:pPr>
            <a:endParaRPr lang="en-IN" sz="2000" dirty="0" smtClean="0">
              <a:latin typeface="Times New Roman" pitchFamily="18" charset="0"/>
              <a:cs typeface="Times New Roman" pitchFamily="18" charset="0"/>
            </a:endParaRPr>
          </a:p>
          <a:p>
            <a:endParaRPr lang="en-IN"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373947" y="1219200"/>
            <a:ext cx="5855653" cy="4800599"/>
          </a:xfrm>
          <a:prstGeom prst="rect">
            <a:avLst/>
          </a:prstGeom>
          <a:noFill/>
          <a:ln w="9525">
            <a:noFill/>
            <a:miter lim="800000"/>
            <a:headEnd/>
            <a:tailEnd/>
          </a:ln>
        </p:spPr>
      </p:pic>
      <p:sp>
        <p:nvSpPr>
          <p:cNvPr id="3" name="TextBox 2"/>
          <p:cNvSpPr txBox="1"/>
          <p:nvPr/>
        </p:nvSpPr>
        <p:spPr>
          <a:xfrm>
            <a:off x="533400" y="2362200"/>
            <a:ext cx="1867691" cy="1569660"/>
          </a:xfrm>
          <a:prstGeom prst="rect">
            <a:avLst/>
          </a:prstGeom>
          <a:noFill/>
        </p:spPr>
        <p:txBody>
          <a:bodyPr wrap="none" rtlCol="0">
            <a:spAutoFit/>
          </a:bodyPr>
          <a:lstStyle/>
          <a:p>
            <a:r>
              <a:rPr lang="en-IN" sz="2400" b="1" dirty="0" smtClean="0"/>
              <a:t>Recognized</a:t>
            </a:r>
          </a:p>
          <a:p>
            <a:r>
              <a:rPr lang="en-IN" sz="2400" b="1" dirty="0" smtClean="0"/>
              <a:t>Characters </a:t>
            </a:r>
          </a:p>
          <a:p>
            <a:r>
              <a:rPr lang="en-IN" sz="2400" b="1" dirty="0" smtClean="0"/>
              <a:t>Of number</a:t>
            </a:r>
          </a:p>
          <a:p>
            <a:r>
              <a:rPr lang="en-IN" sz="2400" b="1" dirty="0" smtClean="0"/>
              <a:t>plates</a:t>
            </a:r>
            <a:endParaRPr lang="en-IN" sz="2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533400"/>
            <a:ext cx="6629400" cy="523220"/>
          </a:xfrm>
          <a:prstGeom prst="rect">
            <a:avLst/>
          </a:prstGeom>
          <a:noFill/>
        </p:spPr>
        <p:txBody>
          <a:bodyPr wrap="square" rtlCol="0">
            <a:spAutoFit/>
          </a:bodyPr>
          <a:lstStyle/>
          <a:p>
            <a:pPr algn="ctr"/>
            <a:r>
              <a:rPr lang="en-IN" sz="2800" b="1" dirty="0" smtClean="0"/>
              <a:t>HARDWARE STEPS</a:t>
            </a:r>
            <a:endParaRPr lang="en-IN" sz="2800" b="1" dirty="0"/>
          </a:p>
        </p:txBody>
      </p:sp>
      <p:sp>
        <p:nvSpPr>
          <p:cNvPr id="3" name="TextBox 2"/>
          <p:cNvSpPr txBox="1"/>
          <p:nvPr/>
        </p:nvSpPr>
        <p:spPr>
          <a:xfrm>
            <a:off x="609600" y="1371600"/>
            <a:ext cx="8001000" cy="5262980"/>
          </a:xfrm>
          <a:prstGeom prst="rect">
            <a:avLst/>
          </a:prstGeom>
          <a:noFill/>
        </p:spPr>
        <p:txBody>
          <a:bodyPr wrap="square" rtlCol="0">
            <a:spAutoFit/>
          </a:bodyPr>
          <a:lstStyle/>
          <a:p>
            <a:pPr algn="just">
              <a:buFont typeface="Arial" pitchFamily="34" charset="0"/>
              <a:buChar char="•"/>
            </a:pPr>
            <a:r>
              <a:rPr lang="en-US" sz="2400" dirty="0" smtClean="0"/>
              <a:t>Microcontroller receives all character from computer at the baud rate of 9600.</a:t>
            </a:r>
            <a:endParaRPr lang="en-IN" sz="2400" dirty="0" smtClean="0"/>
          </a:p>
          <a:p>
            <a:pPr algn="just">
              <a:buFont typeface="Arial" pitchFamily="34" charset="0"/>
              <a:buChar char="•"/>
            </a:pPr>
            <a:r>
              <a:rPr lang="en-US" sz="2400" dirty="0" smtClean="0"/>
              <a:t>Receive all character display in LCD.</a:t>
            </a:r>
            <a:endParaRPr lang="en-IN" sz="2400" dirty="0" smtClean="0"/>
          </a:p>
          <a:p>
            <a:pPr algn="just">
              <a:buFont typeface="Arial" pitchFamily="34" charset="0"/>
              <a:buChar char="•"/>
            </a:pPr>
            <a:r>
              <a:rPr lang="en-US" sz="2400" dirty="0" smtClean="0"/>
              <a:t>After receiving all the character stepper motor rotates 90 ̊ clock wise direction and then 90 ̊   anti clock wise direction.</a:t>
            </a:r>
          </a:p>
          <a:p>
            <a:r>
              <a:rPr lang="en-US" sz="2400" dirty="0" smtClean="0"/>
              <a:t>Writing data in to the LCD “WEL COME TO NUMBER PLATE”</a:t>
            </a:r>
            <a:endParaRPr lang="en-IN" sz="2400" dirty="0" smtClean="0"/>
          </a:p>
          <a:p>
            <a:pPr algn="just">
              <a:buFont typeface="Arial" pitchFamily="34" charset="0"/>
              <a:buChar char="•"/>
            </a:pPr>
            <a:r>
              <a:rPr lang="en-US" sz="2400" dirty="0" smtClean="0"/>
              <a:t>Clearing the LCD screen by sending the command #01H.</a:t>
            </a:r>
            <a:endParaRPr lang="en-IN" sz="2400" dirty="0" smtClean="0"/>
          </a:p>
          <a:p>
            <a:pPr algn="just">
              <a:buFont typeface="Arial" pitchFamily="34" charset="0"/>
              <a:buChar char="•"/>
            </a:pPr>
            <a:r>
              <a:rPr lang="en-US" sz="2400" dirty="0" smtClean="0"/>
              <a:t>Waiting for characters receive from Personal Computer (PC).</a:t>
            </a:r>
            <a:endParaRPr lang="en-IN" sz="2400" dirty="0" smtClean="0"/>
          </a:p>
          <a:p>
            <a:pPr algn="just">
              <a:buFont typeface="Arial" pitchFamily="34" charset="0"/>
              <a:buChar char="•"/>
            </a:pPr>
            <a:r>
              <a:rPr lang="en-US" sz="2400" dirty="0" smtClean="0"/>
              <a:t>After receiving the first character from PC, display first line of LCD “NUMBER PLATE”. Then in second line displaying all characters receive from PC (Recognized characters).</a:t>
            </a:r>
            <a:endParaRPr lang="en-IN" sz="2400" dirty="0" smtClean="0"/>
          </a:p>
          <a:p>
            <a:pPr algn="just">
              <a:buFont typeface="Arial" pitchFamily="34" charset="0"/>
              <a:buChar char="•"/>
            </a:pPr>
            <a:r>
              <a:rPr lang="en-US" sz="2400" dirty="0" smtClean="0"/>
              <a:t>Clear the screen of LCD.</a:t>
            </a:r>
            <a:endParaRPr lang="en-IN"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600200"/>
            <a:ext cx="8077201" cy="1938992"/>
          </a:xfrm>
          <a:prstGeom prst="rect">
            <a:avLst/>
          </a:prstGeom>
          <a:noFill/>
        </p:spPr>
        <p:txBody>
          <a:bodyPr wrap="square" rtlCol="0">
            <a:spAutoFit/>
          </a:bodyPr>
          <a:lstStyle/>
          <a:p>
            <a:pPr algn="just">
              <a:buFont typeface="Arial" pitchFamily="34" charset="0"/>
              <a:buChar char="•"/>
            </a:pPr>
            <a:r>
              <a:rPr lang="en-US" sz="2400" dirty="0" smtClean="0"/>
              <a:t>Stepper motor rotates clock wise direction 90̊ and displays in LCD “GATE OPENED”.</a:t>
            </a:r>
            <a:endParaRPr lang="en-IN" sz="2400" dirty="0" smtClean="0"/>
          </a:p>
          <a:p>
            <a:pPr algn="just">
              <a:buFont typeface="Arial" pitchFamily="34" charset="0"/>
              <a:buChar char="•"/>
            </a:pPr>
            <a:r>
              <a:rPr lang="en-US" sz="2400" dirty="0" smtClean="0"/>
              <a:t>Stepper motor rotates anti clock wise direction 90̊ and displaying in LCD “GATE CLOSED”.</a:t>
            </a:r>
            <a:endParaRPr lang="en-IN" sz="2400" dirty="0" smtClean="0"/>
          </a:p>
          <a:p>
            <a:pPr algn="just">
              <a:buFont typeface="Arial" pitchFamily="34" charset="0"/>
              <a:buChar char="•"/>
            </a:pPr>
            <a:r>
              <a:rPr lang="en-US" sz="2400" dirty="0" smtClean="0"/>
              <a:t>Clear the screen of LCD.</a:t>
            </a:r>
            <a:endParaRPr lang="en-IN" sz="2400" dirty="0"/>
          </a:p>
        </p:txBody>
      </p:sp>
      <p:pic>
        <p:nvPicPr>
          <p:cNvPr id="5" name="Picture 4" descr="c6.jpg"/>
          <p:cNvPicPr>
            <a:picLocks noChangeAspect="1"/>
          </p:cNvPicPr>
          <p:nvPr/>
        </p:nvPicPr>
        <p:blipFill>
          <a:blip r:embed="rId2"/>
          <a:stretch>
            <a:fillRect/>
          </a:stretch>
        </p:blipFill>
        <p:spPr>
          <a:xfrm>
            <a:off x="1676400" y="5334000"/>
            <a:ext cx="5791200" cy="1196009"/>
          </a:xfrm>
          <a:prstGeom prst="rect">
            <a:avLst/>
          </a:prstGeom>
        </p:spPr>
      </p:pic>
      <p:pic>
        <p:nvPicPr>
          <p:cNvPr id="6" name="Picture 5" descr="c3.jpg"/>
          <p:cNvPicPr>
            <a:picLocks noChangeAspect="1"/>
          </p:cNvPicPr>
          <p:nvPr/>
        </p:nvPicPr>
        <p:blipFill>
          <a:blip r:embed="rId3"/>
          <a:stretch>
            <a:fillRect/>
          </a:stretch>
        </p:blipFill>
        <p:spPr>
          <a:xfrm>
            <a:off x="1524000" y="3886200"/>
            <a:ext cx="5867399" cy="1142999"/>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IN" sz="3200" b="1" dirty="0" smtClean="0"/>
              <a:t>RESULTS</a:t>
            </a:r>
            <a:endParaRPr lang="en-IN" sz="3200" b="1" dirty="0"/>
          </a:p>
        </p:txBody>
      </p:sp>
      <p:sp>
        <p:nvSpPr>
          <p:cNvPr id="3" name="Content Placeholder 2"/>
          <p:cNvSpPr>
            <a:spLocks noGrp="1"/>
          </p:cNvSpPr>
          <p:nvPr>
            <p:ph idx="1"/>
          </p:nvPr>
        </p:nvSpPr>
        <p:spPr>
          <a:xfrm>
            <a:off x="457200" y="1981200"/>
            <a:ext cx="8229600" cy="4343400"/>
          </a:xfrm>
        </p:spPr>
        <p:txBody>
          <a:bodyPr>
            <a:normAutofit lnSpcReduction="10000"/>
          </a:bodyPr>
          <a:lstStyle/>
          <a:p>
            <a:r>
              <a:rPr lang="en-US" dirty="0" smtClean="0"/>
              <a:t>A total of 19 images with vehicle number plates</a:t>
            </a:r>
            <a:r>
              <a:rPr lang="en-IN" dirty="0" smtClean="0"/>
              <a:t> </a:t>
            </a:r>
            <a:r>
              <a:rPr lang="en-US" dirty="0" smtClean="0"/>
              <a:t>taken under different lighting conditions, different distance, different exposure were used</a:t>
            </a:r>
            <a:r>
              <a:rPr lang="en-IN" dirty="0" smtClean="0"/>
              <a:t> </a:t>
            </a:r>
            <a:r>
              <a:rPr lang="en-US" dirty="0" smtClean="0"/>
              <a:t>as input to the system.</a:t>
            </a:r>
          </a:p>
          <a:p>
            <a:r>
              <a:rPr lang="en-US" dirty="0" smtClean="0"/>
              <a:t> The images were originally taken by 10.1 MP digital</a:t>
            </a:r>
            <a:r>
              <a:rPr lang="en-IN" dirty="0" smtClean="0"/>
              <a:t> </a:t>
            </a:r>
            <a:r>
              <a:rPr lang="en-US" dirty="0" smtClean="0"/>
              <a:t>camera and resized to 1000x2000 for fast processing.</a:t>
            </a:r>
          </a:p>
          <a:p>
            <a:r>
              <a:rPr lang="en-US" dirty="0" smtClean="0"/>
              <a:t>The operations of plate localization and character segmentation are done whose results are shown on next page.</a:t>
            </a:r>
          </a:p>
          <a:p>
            <a:r>
              <a:rPr lang="en-US" dirty="0" smtClean="0"/>
              <a:t>The character recognition process gives a complete result due to good accuracy from training inputs by neural networks. </a:t>
            </a:r>
          </a:p>
          <a:p>
            <a:endParaRPr lang="en-IN" dirty="0" smtClean="0"/>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676400"/>
          <a:ext cx="6096000" cy="1295400"/>
        </p:xfrm>
        <a:graphic>
          <a:graphicData uri="http://schemas.openxmlformats.org/drawingml/2006/table">
            <a:tbl>
              <a:tblPr/>
              <a:tblGrid>
                <a:gridCol w="1523684"/>
                <a:gridCol w="1524316"/>
                <a:gridCol w="1523684"/>
                <a:gridCol w="1524316"/>
              </a:tblGrid>
              <a:tr h="647700">
                <a:tc>
                  <a:txBody>
                    <a:bodyPr/>
                    <a:lstStyle/>
                    <a:p>
                      <a:pPr marL="0" marR="0" algn="ctr">
                        <a:lnSpc>
                          <a:spcPct val="115000"/>
                        </a:lnSpc>
                        <a:spcBef>
                          <a:spcPts val="0"/>
                        </a:spcBef>
                        <a:spcAft>
                          <a:spcPts val="0"/>
                        </a:spcAft>
                      </a:pPr>
                      <a:r>
                        <a:rPr lang="en-US" sz="1400" b="1" dirty="0">
                          <a:latin typeface="Times New Roman"/>
                          <a:ea typeface="TimesNewRomanPSMT"/>
                          <a:cs typeface="Times New Roman"/>
                        </a:rPr>
                        <a:t>Total Images</a:t>
                      </a:r>
                      <a:endParaRPr lang="en-IN" sz="1100" dirty="0">
                        <a:latin typeface="Calibri"/>
                        <a:ea typeface="Times New Roman"/>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Times New Roman"/>
                          <a:ea typeface="Times New Roman"/>
                          <a:cs typeface="Times New Roman"/>
                        </a:rPr>
                        <a:t>Plate located</a:t>
                      </a:r>
                      <a:endParaRPr lang="en-IN" sz="1100">
                        <a:latin typeface="Calibri"/>
                        <a:ea typeface="Times New Roman"/>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Times New Roman"/>
                          <a:ea typeface="Times New Roman"/>
                          <a:cs typeface="Times New Roman"/>
                        </a:rPr>
                        <a:t>Failed to locate</a:t>
                      </a:r>
                      <a:endParaRPr lang="en-IN" sz="1100">
                        <a:latin typeface="Calibri"/>
                        <a:ea typeface="Times New Roman"/>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Times New Roman"/>
                          <a:ea typeface="Times New Roman"/>
                          <a:cs typeface="Times New Roman"/>
                        </a:rPr>
                        <a:t>Success Rate</a:t>
                      </a:r>
                      <a:endParaRPr lang="en-IN" sz="1100">
                        <a:latin typeface="Calibri"/>
                        <a:ea typeface="Times New Roman"/>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marL="0" marR="0" algn="ctr">
                        <a:lnSpc>
                          <a:spcPct val="115000"/>
                        </a:lnSpc>
                        <a:spcBef>
                          <a:spcPts val="0"/>
                        </a:spcBef>
                        <a:spcAft>
                          <a:spcPts val="0"/>
                        </a:spcAft>
                      </a:pPr>
                      <a:r>
                        <a:rPr lang="en-US" sz="1400" b="1" dirty="0" smtClean="0">
                          <a:latin typeface="Times New Roman"/>
                          <a:ea typeface="Times New Roman"/>
                          <a:cs typeface="Times New Roman"/>
                        </a:rPr>
                        <a:t>19</a:t>
                      </a:r>
                      <a:endParaRPr lang="en-IN" sz="1100" dirty="0">
                        <a:latin typeface="Calibri"/>
                        <a:ea typeface="Times New Roman"/>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latin typeface="Times New Roman"/>
                          <a:ea typeface="Times New Roman"/>
                          <a:cs typeface="Times New Roman"/>
                        </a:rPr>
                        <a:t>18</a:t>
                      </a:r>
                      <a:endParaRPr lang="en-IN" sz="1100" dirty="0">
                        <a:latin typeface="Calibri"/>
                        <a:ea typeface="Times New Roman"/>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latin typeface="Times New Roman"/>
                          <a:ea typeface="Times New Roman"/>
                          <a:cs typeface="Times New Roman"/>
                        </a:rPr>
                        <a:t>1</a:t>
                      </a:r>
                      <a:endParaRPr lang="en-IN" sz="1100" dirty="0">
                        <a:latin typeface="Calibri"/>
                        <a:ea typeface="Times New Roman"/>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latin typeface="Times New Roman"/>
                          <a:ea typeface="Times New Roman"/>
                          <a:cs typeface="Times New Roman"/>
                        </a:rPr>
                        <a:t>94.73%</a:t>
                      </a:r>
                      <a:endParaRPr lang="en-IN" sz="1100" dirty="0">
                        <a:latin typeface="Calibri"/>
                        <a:ea typeface="Times New Roman"/>
                        <a:cs typeface="Times New Roman"/>
                      </a:endParaRPr>
                    </a:p>
                  </a:txBody>
                  <a:tcPr marL="68338" marR="6833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5841" name="Rectangle 1"/>
          <p:cNvSpPr>
            <a:spLocks noChangeArrowheads="1"/>
          </p:cNvSpPr>
          <p:nvPr/>
        </p:nvSpPr>
        <p:spPr bwMode="auto">
          <a:xfrm>
            <a:off x="0" y="1219200"/>
            <a:ext cx="9144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Plate Localization Success Rate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4" name="Table 3"/>
          <p:cNvGraphicFramePr>
            <a:graphicFrameLocks noGrp="1"/>
          </p:cNvGraphicFramePr>
          <p:nvPr/>
        </p:nvGraphicFramePr>
        <p:xfrm>
          <a:off x="1600200" y="4953000"/>
          <a:ext cx="6095999" cy="1193292"/>
        </p:xfrm>
        <a:graphic>
          <a:graphicData uri="http://schemas.openxmlformats.org/drawingml/2006/table">
            <a:tbl>
              <a:tblPr/>
              <a:tblGrid>
                <a:gridCol w="1546746"/>
                <a:gridCol w="1478507"/>
                <a:gridCol w="1535373"/>
                <a:gridCol w="1535373"/>
              </a:tblGrid>
              <a:tr h="795528">
                <a:tc>
                  <a:txBody>
                    <a:bodyPr/>
                    <a:lstStyle/>
                    <a:p>
                      <a:pPr marL="0" marR="0" algn="ctr">
                        <a:lnSpc>
                          <a:spcPct val="115000"/>
                        </a:lnSpc>
                        <a:spcBef>
                          <a:spcPts val="0"/>
                        </a:spcBef>
                        <a:spcAft>
                          <a:spcPts val="0"/>
                        </a:spcAft>
                      </a:pPr>
                      <a:r>
                        <a:rPr lang="en-US" sz="1400" b="1" dirty="0">
                          <a:latin typeface="Times New Roman"/>
                          <a:ea typeface="TimesNewRomanPSMT"/>
                          <a:cs typeface="Times New Roman"/>
                        </a:rPr>
                        <a:t>Images Character</a:t>
                      </a:r>
                      <a:endParaRPr lang="en-IN" sz="1100" dirty="0">
                        <a:latin typeface="Calibri"/>
                        <a:ea typeface="Times New Roman"/>
                        <a:cs typeface="Times New Roman"/>
                      </a:endParaRP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Times New Roman"/>
                          <a:ea typeface="TimesNewRomanPSMT"/>
                          <a:cs typeface="Times New Roman"/>
                        </a:rPr>
                        <a:t>Character  Segmented</a:t>
                      </a:r>
                      <a:endParaRPr lang="en-IN" sz="1100">
                        <a:latin typeface="Calibri"/>
                        <a:ea typeface="Times New Roman"/>
                        <a:cs typeface="Times New Roman"/>
                      </a:endParaRP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Times New Roman"/>
                          <a:ea typeface="TimesNewRomanPSMT"/>
                          <a:cs typeface="Times New Roman"/>
                        </a:rPr>
                        <a:t>Failed</a:t>
                      </a:r>
                      <a:endParaRPr lang="en-IN" sz="1100">
                        <a:latin typeface="Calibri"/>
                        <a:ea typeface="Times New Roman"/>
                        <a:cs typeface="Times New Roman"/>
                      </a:endParaRP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a:latin typeface="Times New Roman"/>
                          <a:ea typeface="TimesNewRomanPSMT"/>
                          <a:cs typeface="Times New Roman"/>
                        </a:rPr>
                        <a:t>Success rate</a:t>
                      </a:r>
                      <a:endParaRPr lang="en-IN" sz="1100">
                        <a:latin typeface="Calibri"/>
                        <a:ea typeface="Times New Roman"/>
                        <a:cs typeface="Times New Roman"/>
                      </a:endParaRP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7764">
                <a:tc>
                  <a:txBody>
                    <a:bodyPr/>
                    <a:lstStyle/>
                    <a:p>
                      <a:pPr marL="0" marR="0" algn="ctr">
                        <a:lnSpc>
                          <a:spcPct val="115000"/>
                        </a:lnSpc>
                        <a:spcBef>
                          <a:spcPts val="0"/>
                        </a:spcBef>
                        <a:spcAft>
                          <a:spcPts val="0"/>
                        </a:spcAft>
                      </a:pPr>
                      <a:r>
                        <a:rPr lang="en-US" sz="1400" b="1" dirty="0" smtClean="0">
                          <a:latin typeface="Times New Roman"/>
                          <a:ea typeface="Times New Roman"/>
                          <a:cs typeface="Times New Roman"/>
                        </a:rPr>
                        <a:t>18</a:t>
                      </a:r>
                      <a:endParaRPr lang="en-IN" sz="1100" dirty="0">
                        <a:latin typeface="Calibri"/>
                        <a:ea typeface="Times New Roman"/>
                        <a:cs typeface="Times New Roman"/>
                      </a:endParaRP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latin typeface="Times New Roman"/>
                          <a:ea typeface="Times New Roman"/>
                          <a:cs typeface="Times New Roman"/>
                        </a:rPr>
                        <a:t>17</a:t>
                      </a:r>
                      <a:endParaRPr lang="en-IN" sz="1100" dirty="0">
                        <a:latin typeface="Calibri"/>
                        <a:ea typeface="Times New Roman"/>
                        <a:cs typeface="Times New Roman"/>
                      </a:endParaRP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latin typeface="Times New Roman"/>
                          <a:ea typeface="Times New Roman"/>
                          <a:cs typeface="Times New Roman"/>
                        </a:rPr>
                        <a:t>1</a:t>
                      </a:r>
                      <a:endParaRPr lang="en-IN" sz="1100" dirty="0">
                        <a:latin typeface="Calibri"/>
                        <a:ea typeface="Times New Roman"/>
                        <a:cs typeface="Times New Roman"/>
                      </a:endParaRP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smtClean="0">
                          <a:latin typeface="Times New Roman"/>
                          <a:ea typeface="Times New Roman"/>
                          <a:cs typeface="Times New Roman"/>
                        </a:rPr>
                        <a:t>94.44%</a:t>
                      </a:r>
                      <a:endParaRPr lang="en-IN" sz="1100" dirty="0">
                        <a:latin typeface="Calibri"/>
                        <a:ea typeface="Times New Roman"/>
                        <a:cs typeface="Times New Roman"/>
                      </a:endParaRP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5842" name="Rectangle 2"/>
          <p:cNvSpPr>
            <a:spLocks noChangeArrowheads="1"/>
          </p:cNvSpPr>
          <p:nvPr/>
        </p:nvSpPr>
        <p:spPr bwMode="auto">
          <a:xfrm>
            <a:off x="228600" y="4267200"/>
            <a:ext cx="8915400" cy="6155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Character Segmentation Success Rate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8400" y="838200"/>
            <a:ext cx="2285049" cy="461665"/>
          </a:xfrm>
          <a:prstGeom prst="rect">
            <a:avLst/>
          </a:prstGeom>
        </p:spPr>
        <p:txBody>
          <a:bodyPr wrap="none">
            <a:spAutoFit/>
          </a:bodyPr>
          <a:lstStyle/>
          <a:p>
            <a:pPr>
              <a:buFont typeface="Wingdings" pitchFamily="2" charset="2"/>
              <a:buChar char="Ø"/>
            </a:pPr>
            <a:r>
              <a:rPr lang="en-US" sz="2400" dirty="0" smtClean="0">
                <a:latin typeface="Times New Roman" pitchFamily="18" charset="0"/>
                <a:cs typeface="Times New Roman" pitchFamily="18" charset="0"/>
              </a:rPr>
              <a:t> Traffic control</a:t>
            </a:r>
            <a:endParaRPr lang="en-US" sz="2400" dirty="0">
              <a:latin typeface="Times New Roman" pitchFamily="18" charset="0"/>
              <a:cs typeface="Times New Roman" pitchFamily="18" charset="0"/>
            </a:endParaRPr>
          </a:p>
        </p:txBody>
      </p:sp>
      <p:pic>
        <p:nvPicPr>
          <p:cNvPr id="3" name="Picture 2"/>
          <p:cNvPicPr/>
          <p:nvPr/>
        </p:nvPicPr>
        <p:blipFill>
          <a:blip r:embed="rId2" cstate="print"/>
          <a:srcRect/>
          <a:stretch>
            <a:fillRect/>
          </a:stretch>
        </p:blipFill>
        <p:spPr bwMode="auto">
          <a:xfrm>
            <a:off x="6172200" y="1371600"/>
            <a:ext cx="2517321" cy="1905000"/>
          </a:xfrm>
          <a:prstGeom prst="rect">
            <a:avLst/>
          </a:prstGeom>
          <a:noFill/>
          <a:ln w="9525">
            <a:noFill/>
            <a:miter lim="800000"/>
            <a:headEnd/>
            <a:tailEnd/>
          </a:ln>
        </p:spPr>
      </p:pic>
      <p:sp>
        <p:nvSpPr>
          <p:cNvPr id="4" name="Rectangle 3"/>
          <p:cNvSpPr/>
          <p:nvPr/>
        </p:nvSpPr>
        <p:spPr>
          <a:xfrm>
            <a:off x="3276600" y="1066800"/>
            <a:ext cx="2514600" cy="461665"/>
          </a:xfrm>
          <a:prstGeom prst="rect">
            <a:avLst/>
          </a:prstGeom>
        </p:spPr>
        <p:txBody>
          <a:bodyPr wrap="square">
            <a:spAutoFit/>
          </a:bodyPr>
          <a:lstStyle/>
          <a:p>
            <a:pPr>
              <a:buFont typeface="Wingdings" pitchFamily="2" charset="2"/>
              <a:buChar char="Ø"/>
            </a:pPr>
            <a:r>
              <a:rPr lang="en-US" sz="2400" dirty="0" smtClean="0">
                <a:latin typeface="Times New Roman" pitchFamily="18" charset="0"/>
                <a:cs typeface="Times New Roman" pitchFamily="18" charset="0"/>
              </a:rPr>
              <a:t>Access control</a:t>
            </a:r>
            <a:endParaRPr lang="en-US" sz="2400" dirty="0">
              <a:latin typeface="Times New Roman" pitchFamily="18" charset="0"/>
              <a:cs typeface="Times New Roman" pitchFamily="18" charset="0"/>
            </a:endParaRPr>
          </a:p>
        </p:txBody>
      </p:sp>
      <p:pic>
        <p:nvPicPr>
          <p:cNvPr id="5" name="Picture 4"/>
          <p:cNvPicPr/>
          <p:nvPr/>
        </p:nvPicPr>
        <p:blipFill>
          <a:blip r:embed="rId3" cstate="print"/>
          <a:srcRect/>
          <a:stretch>
            <a:fillRect/>
          </a:stretch>
        </p:blipFill>
        <p:spPr bwMode="auto">
          <a:xfrm>
            <a:off x="3276600" y="1752600"/>
            <a:ext cx="2533330" cy="1905000"/>
          </a:xfrm>
          <a:prstGeom prst="rect">
            <a:avLst/>
          </a:prstGeom>
          <a:noFill/>
          <a:ln w="9525">
            <a:noFill/>
            <a:miter lim="800000"/>
            <a:headEnd/>
            <a:tailEnd/>
          </a:ln>
        </p:spPr>
      </p:pic>
      <p:sp>
        <p:nvSpPr>
          <p:cNvPr id="6" name="Rectangle 5"/>
          <p:cNvSpPr/>
          <p:nvPr/>
        </p:nvSpPr>
        <p:spPr>
          <a:xfrm>
            <a:off x="228600" y="304800"/>
            <a:ext cx="6781800" cy="769441"/>
          </a:xfrm>
          <a:prstGeom prst="rect">
            <a:avLst/>
          </a:prstGeom>
        </p:spPr>
        <p:txBody>
          <a:bodyPr wrap="square">
            <a:spAutoFit/>
          </a:bodyPr>
          <a:lstStyle/>
          <a:p>
            <a:r>
              <a:rPr lang="en-US" sz="4400" dirty="0" smtClean="0">
                <a:latin typeface="Estrangelo Edessa" pitchFamily="66" charset="0"/>
                <a:cs typeface="Estrangelo Edessa" pitchFamily="66" charset="0"/>
              </a:rPr>
              <a:t>Typical Applications</a:t>
            </a:r>
            <a:endParaRPr lang="en-US" sz="4400" dirty="0">
              <a:latin typeface="Estrangelo Edessa" pitchFamily="66" charset="0"/>
              <a:cs typeface="Estrangelo Edessa" pitchFamily="66" charset="0"/>
            </a:endParaRPr>
          </a:p>
        </p:txBody>
      </p:sp>
      <p:sp>
        <p:nvSpPr>
          <p:cNvPr id="7" name="Rectangle 6"/>
          <p:cNvSpPr/>
          <p:nvPr/>
        </p:nvSpPr>
        <p:spPr>
          <a:xfrm>
            <a:off x="381000" y="1143000"/>
            <a:ext cx="2209800" cy="461665"/>
          </a:xfrm>
          <a:prstGeom prst="rect">
            <a:avLst/>
          </a:prstGeom>
        </p:spPr>
        <p:txBody>
          <a:bodyPr wrap="square">
            <a:spAutoFit/>
          </a:bodyPr>
          <a:lstStyle/>
          <a:p>
            <a:pPr>
              <a:buFont typeface="Wingdings" pitchFamily="2" charset="2"/>
              <a:buChar char="Ø"/>
            </a:pPr>
            <a:r>
              <a:rPr lang="en-US" sz="2400" dirty="0" smtClean="0">
                <a:latin typeface="Times New Roman" pitchFamily="18" charset="0"/>
                <a:cs typeface="Times New Roman" pitchFamily="18" charset="0"/>
              </a:rPr>
              <a:t>Parking</a:t>
            </a:r>
            <a:endParaRPr lang="en-US" sz="2400" dirty="0">
              <a:latin typeface="Times New Roman" pitchFamily="18" charset="0"/>
              <a:cs typeface="Times New Roman" pitchFamily="18" charset="0"/>
            </a:endParaRPr>
          </a:p>
        </p:txBody>
      </p:sp>
      <p:pic>
        <p:nvPicPr>
          <p:cNvPr id="8" name="Picture 7"/>
          <p:cNvPicPr/>
          <p:nvPr/>
        </p:nvPicPr>
        <p:blipFill>
          <a:blip r:embed="rId4" cstate="print"/>
          <a:srcRect/>
          <a:stretch>
            <a:fillRect/>
          </a:stretch>
        </p:blipFill>
        <p:spPr bwMode="auto">
          <a:xfrm>
            <a:off x="304800" y="1752600"/>
            <a:ext cx="2538412" cy="1905000"/>
          </a:xfrm>
          <a:prstGeom prst="rect">
            <a:avLst/>
          </a:prstGeom>
          <a:noFill/>
          <a:ln w="9525">
            <a:noFill/>
            <a:miter lim="800000"/>
            <a:headEnd/>
            <a:tailEnd/>
          </a:ln>
        </p:spPr>
      </p:pic>
      <p:sp>
        <p:nvSpPr>
          <p:cNvPr id="9" name="Rectangle 8"/>
          <p:cNvSpPr/>
          <p:nvPr/>
        </p:nvSpPr>
        <p:spPr>
          <a:xfrm>
            <a:off x="228600" y="3810000"/>
            <a:ext cx="2667000" cy="3139321"/>
          </a:xfrm>
          <a:prstGeom prst="rect">
            <a:avLst/>
          </a:prstGeom>
        </p:spPr>
        <p:txBody>
          <a:bodyPr wrap="square">
            <a:spAutoFit/>
          </a:bodyPr>
          <a:lstStyle/>
          <a:p>
            <a:pPr algn="just"/>
            <a:r>
              <a:rPr lang="en-US" dirty="0" smtClean="0"/>
              <a:t>Car is entering a car park in a shopping center. The car plate is recognized and stored. When the car will later exit, the car plate will be read again. The driver will be charged for the duration of the parking. The gate will automatically open after payment</a:t>
            </a:r>
            <a:endParaRPr lang="en-US" dirty="0"/>
          </a:p>
        </p:txBody>
      </p:sp>
      <p:sp>
        <p:nvSpPr>
          <p:cNvPr id="10" name="Rectangle 9"/>
          <p:cNvSpPr/>
          <p:nvPr/>
        </p:nvSpPr>
        <p:spPr>
          <a:xfrm>
            <a:off x="3276600" y="3962400"/>
            <a:ext cx="2590800" cy="2585323"/>
          </a:xfrm>
          <a:prstGeom prst="rect">
            <a:avLst/>
          </a:prstGeom>
        </p:spPr>
        <p:txBody>
          <a:bodyPr wrap="square">
            <a:spAutoFit/>
          </a:bodyPr>
          <a:lstStyle/>
          <a:p>
            <a:pPr algn="just"/>
            <a:r>
              <a:rPr lang="en-US" dirty="0" smtClean="0"/>
              <a:t>the gate has just been automatically raised for the authorized vehicle, after being recognized by the system. A large outdoor display greets the driver. The event (result, time and image) is logged in the database.</a:t>
            </a:r>
            <a:endParaRPr lang="en-US" dirty="0"/>
          </a:p>
        </p:txBody>
      </p:sp>
      <p:sp>
        <p:nvSpPr>
          <p:cNvPr id="11" name="Rectangle 10"/>
          <p:cNvSpPr/>
          <p:nvPr/>
        </p:nvSpPr>
        <p:spPr>
          <a:xfrm>
            <a:off x="6019800" y="3505200"/>
            <a:ext cx="2971800" cy="3139321"/>
          </a:xfrm>
          <a:prstGeom prst="rect">
            <a:avLst/>
          </a:prstGeom>
        </p:spPr>
        <p:txBody>
          <a:bodyPr wrap="square">
            <a:spAutoFit/>
          </a:bodyPr>
          <a:lstStyle/>
          <a:p>
            <a:pPr algn="just"/>
            <a:r>
              <a:rPr lang="en-US" dirty="0" smtClean="0"/>
              <a:t>the NPR based system classifies the cars on a congested entrance to 3 types (authorized, known visitors, and unknown cars for inquiry) and guides them to the appropriate lane. This system reduced the long waiting lines and simplified the security officers work load.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762000"/>
            <a:ext cx="7467600" cy="523220"/>
          </a:xfrm>
          <a:prstGeom prst="rect">
            <a:avLst/>
          </a:prstGeom>
          <a:noFill/>
        </p:spPr>
        <p:txBody>
          <a:bodyPr wrap="square" rtlCol="0">
            <a:spAutoFit/>
          </a:bodyPr>
          <a:lstStyle/>
          <a:p>
            <a:pPr algn="ctr"/>
            <a:r>
              <a:rPr lang="en-IN" sz="2800" b="1" dirty="0" smtClean="0"/>
              <a:t>CONCLUSION</a:t>
            </a:r>
            <a:endParaRPr lang="en-IN" sz="2800" b="1" dirty="0"/>
          </a:p>
        </p:txBody>
      </p:sp>
      <p:sp>
        <p:nvSpPr>
          <p:cNvPr id="3" name="TextBox 2"/>
          <p:cNvSpPr txBox="1"/>
          <p:nvPr/>
        </p:nvSpPr>
        <p:spPr>
          <a:xfrm>
            <a:off x="762001" y="1600200"/>
            <a:ext cx="7848599" cy="4893647"/>
          </a:xfrm>
          <a:prstGeom prst="rect">
            <a:avLst/>
          </a:prstGeom>
          <a:noFill/>
        </p:spPr>
        <p:txBody>
          <a:bodyPr wrap="square" rtlCol="0">
            <a:spAutoFit/>
          </a:bodyPr>
          <a:lstStyle/>
          <a:p>
            <a:pPr algn="just">
              <a:buFont typeface="Arial" pitchFamily="34" charset="0"/>
              <a:buChar char="•"/>
            </a:pPr>
            <a:r>
              <a:rPr lang="en-US" sz="2400" dirty="0" smtClean="0">
                <a:latin typeface="Times New Roman" pitchFamily="18" charset="0"/>
                <a:cs typeface="Times New Roman" pitchFamily="18" charset="0"/>
              </a:rPr>
              <a:t> </a:t>
            </a:r>
            <a:r>
              <a:rPr lang="en-US" sz="2400" dirty="0" smtClean="0">
                <a:cs typeface="Times New Roman" pitchFamily="18" charset="0"/>
              </a:rPr>
              <a:t>We proposed an improved NPR system for all types of NP, which included of three modules: license plate location, characters segmentation and characters recognition</a:t>
            </a:r>
            <a:r>
              <a:rPr lang="en-US" sz="2400" dirty="0" smtClean="0"/>
              <a:t>.</a:t>
            </a:r>
          </a:p>
          <a:p>
            <a:pPr algn="just">
              <a:buFont typeface="Arial" pitchFamily="34" charset="0"/>
              <a:buChar char="•"/>
            </a:pPr>
            <a:r>
              <a:rPr lang="en-US" sz="2400" dirty="0" smtClean="0"/>
              <a:t>A network for characters &amp; numbers is trained with noises in the training task .</a:t>
            </a:r>
          </a:p>
          <a:p>
            <a:pPr algn="just">
              <a:buFont typeface="Arial" pitchFamily="34" charset="0"/>
              <a:buChar char="•"/>
            </a:pPr>
            <a:r>
              <a:rPr lang="en-US" sz="2400" dirty="0" smtClean="0"/>
              <a:t> </a:t>
            </a:r>
            <a:r>
              <a:rPr lang="en-US" sz="2400" dirty="0" smtClean="0">
                <a:ea typeface="Calibri" pitchFamily="34" charset="0"/>
                <a:cs typeface="Times New Roman" pitchFamily="18" charset="0"/>
              </a:rPr>
              <a:t>We have tested our improved NPR system on 19 vehicle images taken from actual system with different conditions: lightening conditions (night &amp; day), license angles, illumination, colors and reflected light.</a:t>
            </a:r>
          </a:p>
          <a:p>
            <a:pPr algn="just">
              <a:buFont typeface="Arial" pitchFamily="34" charset="0"/>
              <a:buChar char="•"/>
            </a:pPr>
            <a:r>
              <a:rPr lang="en-US" sz="2400" dirty="0" smtClean="0">
                <a:ea typeface="Calibri" pitchFamily="34" charset="0"/>
                <a:cs typeface="Times New Roman" pitchFamily="18" charset="0"/>
              </a:rPr>
              <a:t>Our NPR method is more effective . The efficiency of computing time &amp; accuracy is improved and very satisfied for all types of  LP and  environment.</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IN" sz="3200" b="1" dirty="0" smtClean="0"/>
              <a:t>BIBLIOGRAPHY</a:t>
            </a:r>
            <a:endParaRPr lang="en-IN" sz="3200" b="1" dirty="0"/>
          </a:p>
        </p:txBody>
      </p:sp>
      <p:sp>
        <p:nvSpPr>
          <p:cNvPr id="3" name="Content Placeholder 2"/>
          <p:cNvSpPr>
            <a:spLocks noGrp="1"/>
          </p:cNvSpPr>
          <p:nvPr>
            <p:ph idx="1"/>
          </p:nvPr>
        </p:nvSpPr>
        <p:spPr/>
        <p:txBody>
          <a:bodyPr>
            <a:normAutofit/>
          </a:bodyPr>
          <a:lstStyle/>
          <a:p>
            <a:r>
              <a:rPr lang="en-US" dirty="0" smtClean="0"/>
              <a:t>Digital image processing by Rafael </a:t>
            </a:r>
            <a:r>
              <a:rPr lang="en-US" dirty="0" err="1" smtClean="0"/>
              <a:t>C.Gonzalez</a:t>
            </a:r>
            <a:r>
              <a:rPr lang="en-US" dirty="0" smtClean="0"/>
              <a:t> and Richard </a:t>
            </a:r>
            <a:r>
              <a:rPr lang="en-US" dirty="0" err="1" smtClean="0"/>
              <a:t>E.Wood</a:t>
            </a:r>
            <a:r>
              <a:rPr lang="en-US" dirty="0" smtClean="0"/>
              <a:t>.</a:t>
            </a:r>
          </a:p>
          <a:p>
            <a:r>
              <a:rPr lang="en-US" dirty="0" err="1" smtClean="0"/>
              <a:t>Comelli</a:t>
            </a:r>
            <a:r>
              <a:rPr lang="en-US" dirty="0" smtClean="0"/>
              <a:t>, P., </a:t>
            </a:r>
            <a:r>
              <a:rPr lang="en-US" dirty="0" err="1" smtClean="0"/>
              <a:t>Ferragina</a:t>
            </a:r>
            <a:r>
              <a:rPr lang="en-US" dirty="0" smtClean="0"/>
              <a:t>, P., </a:t>
            </a:r>
            <a:r>
              <a:rPr lang="en-US" dirty="0" err="1" smtClean="0"/>
              <a:t>Granieri</a:t>
            </a:r>
            <a:r>
              <a:rPr lang="en-US" dirty="0" smtClean="0"/>
              <a:t>. M. N., and Stabile, F., "Optical recognition of   motor vehicle license plates", IEEE Transactions on Vehicular Technology, vol. 44, no. 4, pp: 790-799,1995.</a:t>
            </a:r>
          </a:p>
          <a:p>
            <a:r>
              <a:rPr lang="en-US" dirty="0" err="1" smtClean="0"/>
              <a:t>Nieuwoudt</a:t>
            </a:r>
            <a:r>
              <a:rPr lang="en-US" dirty="0" smtClean="0"/>
              <a:t>, C, and van </a:t>
            </a:r>
            <a:r>
              <a:rPr lang="en-US" dirty="0" err="1" smtClean="0"/>
              <a:t>Heerden</a:t>
            </a:r>
            <a:r>
              <a:rPr lang="en-US" dirty="0" smtClean="0"/>
              <a:t>, R., "Automatic number plate segmentation and recognition", Seventh annual South African workshop on Pattern Recognition, pp. 88-93,  IAPR, 1996. </a:t>
            </a:r>
            <a:endParaRPr lang="en-IN" dirty="0" smtClean="0"/>
          </a:p>
          <a:p>
            <a:endParaRPr lang="en-US"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2"/>
          <a:srcRect/>
          <a:stretch>
            <a:fillRect/>
          </a:stretch>
        </p:blipFill>
        <p:spPr bwMode="auto">
          <a:xfrm>
            <a:off x="1676400" y="457200"/>
            <a:ext cx="5638800" cy="5791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WordArt 4"/>
          <p:cNvSpPr>
            <a:spLocks noChangeArrowheads="1" noChangeShapeType="1" noTextEdit="1"/>
          </p:cNvSpPr>
          <p:nvPr/>
        </p:nvSpPr>
        <p:spPr bwMode="auto">
          <a:xfrm>
            <a:off x="1981200" y="2286000"/>
            <a:ext cx="5105400" cy="2286000"/>
          </a:xfrm>
          <a:prstGeom prst="rect">
            <a:avLst/>
          </a:prstGeom>
        </p:spPr>
        <p:txBody>
          <a:bodyPr wrap="none" fromWordArt="1">
            <a:prstTxWarp prst="textDeflate">
              <a:avLst>
                <a:gd name="adj" fmla="val 26227"/>
              </a:avLst>
            </a:prstTxWarp>
          </a:bodyPr>
          <a:lstStyle/>
          <a:p>
            <a:pPr algn="ctr"/>
            <a:r>
              <a:rPr lang="en-IN" sz="3600" kern="10">
                <a:ln w="9525">
                  <a:solidFill>
                    <a:schemeClr val="tx1"/>
                  </a:solidFill>
                  <a:round/>
                  <a:headEnd/>
                  <a:tailEnd/>
                </a:ln>
                <a:solidFill>
                  <a:schemeClr val="tx1"/>
                </a:solidFill>
                <a:latin typeface="Impact"/>
              </a:rPr>
              <a:t>THANK YOU</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IN" sz="3200" b="1" dirty="0" smtClean="0"/>
              <a:t>ABSTRACT</a:t>
            </a:r>
            <a:endParaRPr lang="en-IN" sz="3200" b="1" dirty="0"/>
          </a:p>
        </p:txBody>
      </p:sp>
      <p:sp>
        <p:nvSpPr>
          <p:cNvPr id="3" name="Content Placeholder 2"/>
          <p:cNvSpPr>
            <a:spLocks noGrp="1"/>
          </p:cNvSpPr>
          <p:nvPr>
            <p:ph idx="1"/>
          </p:nvPr>
        </p:nvSpPr>
        <p:spPr>
          <a:xfrm>
            <a:off x="457200" y="1600200"/>
            <a:ext cx="8229600" cy="5105400"/>
          </a:xfrm>
        </p:spPr>
        <p:txBody>
          <a:bodyPr/>
          <a:lstStyle/>
          <a:p>
            <a:pPr algn="just"/>
            <a:r>
              <a:rPr lang="en-IN" dirty="0" smtClean="0"/>
              <a:t>Images of number plates in the database have been processed by various image processing techniques like acquisition, segmentation and recognition to obtain number plate.</a:t>
            </a:r>
          </a:p>
          <a:p>
            <a:pPr algn="just"/>
            <a:r>
              <a:rPr lang="en-IN" dirty="0" smtClean="0"/>
              <a:t>Individual characters over the number plate are extracted through the process of segmentation and stored as individual images in separate database.</a:t>
            </a:r>
          </a:p>
          <a:p>
            <a:pPr algn="just"/>
            <a:r>
              <a:rPr lang="en-IN" dirty="0" smtClean="0"/>
              <a:t>These characters are trained by artificial neural networks which gives high speed and greater accuracy.</a:t>
            </a:r>
          </a:p>
          <a:p>
            <a:pPr algn="just"/>
            <a:r>
              <a:rPr lang="en-IN" dirty="0" smtClean="0"/>
              <a:t>The characters on number plate are verified from database and the plate is authenticated.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85800"/>
          </a:xfrm>
        </p:spPr>
        <p:txBody>
          <a:bodyPr>
            <a:normAutofit/>
          </a:bodyPr>
          <a:lstStyle/>
          <a:p>
            <a:pPr algn="ctr"/>
            <a:r>
              <a:rPr lang="en-IN" sz="3200" b="1" dirty="0" smtClean="0"/>
              <a:t>INTRODUCTION</a:t>
            </a:r>
            <a:endParaRPr lang="en-IN" sz="3200" b="1" dirty="0"/>
          </a:p>
        </p:txBody>
      </p:sp>
      <p:sp>
        <p:nvSpPr>
          <p:cNvPr id="3" name="Content Placeholder 2"/>
          <p:cNvSpPr>
            <a:spLocks noGrp="1"/>
          </p:cNvSpPr>
          <p:nvPr>
            <p:ph idx="1"/>
          </p:nvPr>
        </p:nvSpPr>
        <p:spPr>
          <a:xfrm>
            <a:off x="457200" y="2057400"/>
            <a:ext cx="8229600" cy="4038600"/>
          </a:xfrm>
        </p:spPr>
        <p:txBody>
          <a:bodyPr/>
          <a:lstStyle/>
          <a:p>
            <a:pPr algn="just"/>
            <a:r>
              <a:rPr lang="en-IN" dirty="0" smtClean="0"/>
              <a:t>Number plate recognition system is implemented as a computer vision i.e. extracting high level information from the image.</a:t>
            </a:r>
            <a:r>
              <a:rPr lang="en-US" dirty="0" smtClean="0"/>
              <a:t> </a:t>
            </a:r>
          </a:p>
          <a:p>
            <a:pPr algn="just"/>
            <a:r>
              <a:rPr lang="en-US" dirty="0" smtClean="0"/>
              <a:t>The system then enhances the image, detects the plate position, extracts the plate, segments the characters on the plate and recognizes the segmented characters.</a:t>
            </a:r>
          </a:p>
          <a:p>
            <a:pPr algn="just"/>
            <a:r>
              <a:rPr lang="en-US" dirty="0" smtClean="0"/>
              <a:t>The automatic tollgate system acts in real time with applications in law enforcement, parking, automatic toll gates, border crossing.</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1143000"/>
            <a:ext cx="7696200" cy="4893647"/>
          </a:xfrm>
          <a:prstGeom prst="rect">
            <a:avLst/>
          </a:prstGeom>
          <a:noFill/>
        </p:spPr>
        <p:txBody>
          <a:bodyPr wrap="square" rtlCol="0">
            <a:spAutoFit/>
          </a:bodyPr>
          <a:lstStyle/>
          <a:p>
            <a:pPr algn="just">
              <a:buFont typeface="Arial" pitchFamily="34" charset="0"/>
              <a:buChar char="•"/>
            </a:pPr>
            <a:r>
              <a:rPr lang="en-IN" sz="2600" dirty="0" smtClean="0"/>
              <a:t> The project is combination of software for character  recognition of images and development of hardware for character display. </a:t>
            </a:r>
          </a:p>
          <a:p>
            <a:pPr algn="just">
              <a:buFont typeface="Constantia" pitchFamily="18" charset="0"/>
              <a:buChar char="•"/>
            </a:pPr>
            <a:r>
              <a:rPr lang="en-IN" sz="2600" dirty="0" smtClean="0"/>
              <a:t> Image processing section involves image pre-processing, image resize, cropping, colour image processing, intensity transformations, pixel connectivity.</a:t>
            </a:r>
          </a:p>
          <a:p>
            <a:pPr algn="just">
              <a:buFont typeface="Constantia" pitchFamily="18" charset="0"/>
              <a:buChar char="•"/>
            </a:pPr>
            <a:r>
              <a:rPr lang="en-IN" sz="2600" dirty="0" smtClean="0"/>
              <a:t> Neural network consisting parallel inputs(neurons) are trained to match the target output.</a:t>
            </a:r>
          </a:p>
          <a:p>
            <a:pPr algn="just">
              <a:buFont typeface="Constantia" pitchFamily="18" charset="0"/>
              <a:buChar char="•"/>
            </a:pPr>
            <a:r>
              <a:rPr lang="en-IN" sz="2600" dirty="0" smtClean="0"/>
              <a:t> The microcontroller is connected via max 232 for </a:t>
            </a:r>
            <a:r>
              <a:rPr lang="en-IN" sz="2600" dirty="0" err="1" smtClean="0"/>
              <a:t>lcd</a:t>
            </a:r>
            <a:r>
              <a:rPr lang="en-IN" sz="2600" dirty="0" smtClean="0"/>
              <a:t> display of number plate along with drivers to interface stepper motor for toll gate operation. </a:t>
            </a:r>
            <a:endParaRPr lang="en-IN" sz="2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IN" sz="3200" b="1" dirty="0" smtClean="0"/>
              <a:t>LITERATURE SURVEY</a:t>
            </a:r>
            <a:endParaRPr lang="en-IN" sz="3200" b="1" dirty="0"/>
          </a:p>
        </p:txBody>
      </p:sp>
      <p:sp>
        <p:nvSpPr>
          <p:cNvPr id="3" name="Content Placeholder 2"/>
          <p:cNvSpPr>
            <a:spLocks noGrp="1"/>
          </p:cNvSpPr>
          <p:nvPr>
            <p:ph idx="1"/>
          </p:nvPr>
        </p:nvSpPr>
        <p:spPr>
          <a:xfrm>
            <a:off x="457200" y="1752600"/>
            <a:ext cx="8229600" cy="4572000"/>
          </a:xfrm>
        </p:spPr>
        <p:txBody>
          <a:bodyPr>
            <a:normAutofit fontScale="92500"/>
          </a:bodyPr>
          <a:lstStyle/>
          <a:p>
            <a:pPr algn="just"/>
            <a:r>
              <a:rPr lang="en-US" dirty="0" smtClean="0"/>
              <a:t>Due to different size and shape of number plates in various regions a distinctive research work has been done over this area.</a:t>
            </a:r>
          </a:p>
          <a:p>
            <a:pPr algn="just"/>
            <a:r>
              <a:rPr lang="en-US" dirty="0" smtClean="0"/>
              <a:t>Image detection techniques involve detection by standardizing location of plates on vehicles like edge detection techniques etc.</a:t>
            </a:r>
          </a:p>
          <a:p>
            <a:pPr algn="just"/>
            <a:r>
              <a:rPr lang="en-US" dirty="0" smtClean="0"/>
              <a:t>Character segmentation approaches involves direct segmentation approaches and projection and cluster analysis which are efficiently used in our project.</a:t>
            </a:r>
          </a:p>
          <a:p>
            <a:pPr algn="just"/>
            <a:r>
              <a:rPr lang="en-IN" dirty="0" smtClean="0"/>
              <a:t> Character recognition approaches involve statistical pattern recognition which uses the probabilistic model.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990600"/>
            <a:ext cx="7772400" cy="2893100"/>
          </a:xfrm>
          <a:prstGeom prst="rect">
            <a:avLst/>
          </a:prstGeom>
          <a:noFill/>
        </p:spPr>
        <p:txBody>
          <a:bodyPr wrap="square" rtlCol="0">
            <a:spAutoFit/>
          </a:bodyPr>
          <a:lstStyle/>
          <a:p>
            <a:pPr>
              <a:buFont typeface="Arial" pitchFamily="34" charset="0"/>
              <a:buChar char="•"/>
            </a:pPr>
            <a:r>
              <a:rPr lang="en-IN" sz="2600" dirty="0" smtClean="0"/>
              <a:t>Also a unique approach of template matching is used where each possible input has a unique template to match the output. This theory has also served base for our project.</a:t>
            </a:r>
          </a:p>
          <a:p>
            <a:pPr>
              <a:buFont typeface="Arial" pitchFamily="34" charset="0"/>
              <a:buChar char="•"/>
            </a:pPr>
            <a:r>
              <a:rPr lang="en-IN" sz="2600" dirty="0" smtClean="0"/>
              <a:t> The major challenges faced are optimum lighting conditions i.e. a good flash of camera and also lack of background detail. </a:t>
            </a:r>
            <a:endParaRPr lang="en-IN" sz="2600" dirty="0"/>
          </a:p>
        </p:txBody>
      </p:sp>
      <p:pic>
        <p:nvPicPr>
          <p:cNvPr id="5" name="Picture 3"/>
          <p:cNvPicPr>
            <a:picLocks noChangeAspect="1" noChangeArrowheads="1"/>
          </p:cNvPicPr>
          <p:nvPr/>
        </p:nvPicPr>
        <p:blipFill>
          <a:blip r:embed="rId2"/>
          <a:srcRect/>
          <a:stretch>
            <a:fillRect/>
          </a:stretch>
        </p:blipFill>
        <p:spPr bwMode="auto">
          <a:xfrm>
            <a:off x="2057400" y="3886200"/>
            <a:ext cx="4286250" cy="2762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667512"/>
          </a:xfrm>
        </p:spPr>
        <p:txBody>
          <a:bodyPr>
            <a:normAutofit/>
          </a:bodyPr>
          <a:lstStyle/>
          <a:p>
            <a:pPr algn="ctr"/>
            <a:r>
              <a:rPr lang="en-IN" sz="3200" b="1" dirty="0" smtClean="0"/>
              <a:t>BLOCK DIAGRAM</a:t>
            </a:r>
            <a:endParaRPr lang="en-IN" sz="3200" b="1" dirty="0"/>
          </a:p>
        </p:txBody>
      </p:sp>
      <p:sp>
        <p:nvSpPr>
          <p:cNvPr id="2069"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8455"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8433" name="Group 1"/>
          <p:cNvGrpSpPr>
            <a:grpSpLocks noChangeAspect="1"/>
          </p:cNvGrpSpPr>
          <p:nvPr/>
        </p:nvGrpSpPr>
        <p:grpSpPr bwMode="auto">
          <a:xfrm>
            <a:off x="685800" y="1600200"/>
            <a:ext cx="7848600" cy="4724400"/>
            <a:chOff x="2885" y="2563"/>
            <a:chExt cx="6395" cy="2947"/>
          </a:xfrm>
        </p:grpSpPr>
        <p:sp>
          <p:nvSpPr>
            <p:cNvPr id="18454" name="AutoShape 22"/>
            <p:cNvSpPr>
              <a:spLocks noChangeAspect="1" noChangeArrowheads="1" noTextEdit="1"/>
            </p:cNvSpPr>
            <p:nvPr/>
          </p:nvSpPr>
          <p:spPr bwMode="auto">
            <a:xfrm>
              <a:off x="2885" y="2563"/>
              <a:ext cx="6395" cy="2947"/>
            </a:xfrm>
            <a:prstGeom prst="rect">
              <a:avLst/>
            </a:prstGeom>
            <a:solidFill>
              <a:srgbClr val="FFFFFF"/>
            </a:solidFill>
            <a:ln w="12700">
              <a:solidFill>
                <a:srgbClr val="C0504D"/>
              </a:solidFill>
              <a:prstDash val="dash"/>
              <a:miter lim="800000"/>
              <a:headEnd/>
              <a:tailEnd/>
            </a:ln>
            <a:effectLst/>
          </p:spPr>
          <p:txBody>
            <a:bodyPr vert="horz" wrap="square" lIns="91440" tIns="45720" rIns="91440" bIns="45720" numCol="1" anchor="t" anchorCtr="0" compatLnSpc="1">
              <a:prstTxWarp prst="textNoShape">
                <a:avLst/>
              </a:prstTxWarp>
            </a:bodyPr>
            <a:lstStyle/>
            <a:p>
              <a:endParaRPr lang="en-IN"/>
            </a:p>
          </p:txBody>
        </p:sp>
        <p:sp>
          <p:nvSpPr>
            <p:cNvPr id="18453" name="AutoShape 21"/>
            <p:cNvSpPr>
              <a:spLocks noChangeArrowheads="1"/>
            </p:cNvSpPr>
            <p:nvPr/>
          </p:nvSpPr>
          <p:spPr bwMode="auto">
            <a:xfrm>
              <a:off x="3887" y="3042"/>
              <a:ext cx="330" cy="501"/>
            </a:xfrm>
            <a:prstGeom prst="rightArrow">
              <a:avLst>
                <a:gd name="adj1" fmla="val 50000"/>
                <a:gd name="adj2" fmla="val 25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52" name="Rectangle 20"/>
            <p:cNvSpPr>
              <a:spLocks noChangeArrowheads="1"/>
            </p:cNvSpPr>
            <p:nvPr/>
          </p:nvSpPr>
          <p:spPr bwMode="auto">
            <a:xfrm>
              <a:off x="2885" y="2563"/>
              <a:ext cx="1002" cy="152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51" name="Rectangle 19"/>
            <p:cNvSpPr>
              <a:spLocks noChangeArrowheads="1"/>
            </p:cNvSpPr>
            <p:nvPr/>
          </p:nvSpPr>
          <p:spPr bwMode="auto">
            <a:xfrm>
              <a:off x="4217" y="2723"/>
              <a:ext cx="1514" cy="1364"/>
            </a:xfrm>
            <a:prstGeom prst="rect">
              <a:avLst/>
            </a:prstGeom>
            <a:solidFill>
              <a:srgbClr val="FFFFFF"/>
            </a:solidFill>
            <a:ln w="9525">
              <a:solidFill>
                <a:srgbClr val="000000"/>
              </a:solidFill>
              <a:miter lim="800000"/>
              <a:headEnd/>
              <a:tailEnd/>
            </a:ln>
            <a:effectLst>
              <a:outerShdw dist="107763" dir="81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endParaRPr lang="en-IN"/>
            </a:p>
          </p:txBody>
        </p:sp>
        <p:sp>
          <p:nvSpPr>
            <p:cNvPr id="18450" name="AutoShape 18"/>
            <p:cNvSpPr>
              <a:spLocks noChangeArrowheads="1"/>
            </p:cNvSpPr>
            <p:nvPr/>
          </p:nvSpPr>
          <p:spPr bwMode="auto">
            <a:xfrm>
              <a:off x="4217" y="4087"/>
              <a:ext cx="1450" cy="764"/>
            </a:xfrm>
            <a:prstGeom prst="flowChartDecision">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TRAIN BY</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9" name="Oval 17"/>
            <p:cNvSpPr>
              <a:spLocks noChangeArrowheads="1"/>
            </p:cNvSpPr>
            <p:nvPr/>
          </p:nvSpPr>
          <p:spPr bwMode="auto">
            <a:xfrm>
              <a:off x="4217" y="4851"/>
              <a:ext cx="1514" cy="64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NEURAL NETWORK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8" name="AutoShape 16"/>
            <p:cNvSpPr>
              <a:spLocks noChangeArrowheads="1"/>
            </p:cNvSpPr>
            <p:nvPr/>
          </p:nvSpPr>
          <p:spPr bwMode="auto">
            <a:xfrm>
              <a:off x="6052" y="2911"/>
              <a:ext cx="1453" cy="112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8447" name="AutoShape 15"/>
            <p:cNvSpPr>
              <a:spLocks noChangeArrowheads="1"/>
            </p:cNvSpPr>
            <p:nvPr/>
          </p:nvSpPr>
          <p:spPr bwMode="auto">
            <a:xfrm>
              <a:off x="5731" y="3034"/>
              <a:ext cx="321" cy="501"/>
            </a:xfrm>
            <a:prstGeom prst="rightArrow">
              <a:avLst>
                <a:gd name="adj1" fmla="val 50000"/>
                <a:gd name="adj2" fmla="val 25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46" name="AutoShape 14"/>
            <p:cNvSpPr>
              <a:spLocks noChangeArrowheads="1"/>
            </p:cNvSpPr>
            <p:nvPr/>
          </p:nvSpPr>
          <p:spPr bwMode="auto">
            <a:xfrm>
              <a:off x="7505" y="3050"/>
              <a:ext cx="361" cy="493"/>
            </a:xfrm>
            <a:prstGeom prst="rightArrow">
              <a:avLst>
                <a:gd name="adj1" fmla="val 50000"/>
                <a:gd name="adj2" fmla="val 25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45" name="Text Box 13"/>
            <p:cNvSpPr txBox="1">
              <a:spLocks noChangeArrowheads="1"/>
            </p:cNvSpPr>
            <p:nvPr/>
          </p:nvSpPr>
          <p:spPr bwMode="auto">
            <a:xfrm>
              <a:off x="2942" y="2797"/>
              <a:ext cx="852" cy="115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NUMBER PLATE IMAGE AS THE INPUT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4" name="Text Box 12"/>
            <p:cNvSpPr txBox="1">
              <a:spLocks noChangeArrowheads="1"/>
            </p:cNvSpPr>
            <p:nvPr/>
          </p:nvSpPr>
          <p:spPr bwMode="auto">
            <a:xfrm>
              <a:off x="4327" y="2911"/>
              <a:ext cx="1280" cy="103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COMPUTER PROCESSING USING MATLAB OUTPUT           KA 04 ME 6152</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3" name="Text Box 11"/>
            <p:cNvSpPr txBox="1">
              <a:spLocks noChangeArrowheads="1"/>
            </p:cNvSpPr>
            <p:nvPr/>
          </p:nvSpPr>
          <p:spPr bwMode="auto">
            <a:xfrm>
              <a:off x="6098" y="3034"/>
              <a:ext cx="1314" cy="81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COMPARE WITH IMAGE DATABASE TO AUTHENTICATEU</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2" name="Text Box 10"/>
            <p:cNvSpPr txBox="1">
              <a:spLocks noChangeArrowheads="1"/>
            </p:cNvSpPr>
            <p:nvPr/>
          </p:nvSpPr>
          <p:spPr bwMode="auto">
            <a:xfrm>
              <a:off x="7866" y="2921"/>
              <a:ext cx="592" cy="94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MUC</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8051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1" name="Text Box 9"/>
            <p:cNvSpPr txBox="1">
              <a:spLocks noChangeArrowheads="1"/>
            </p:cNvSpPr>
            <p:nvPr/>
          </p:nvSpPr>
          <p:spPr bwMode="auto">
            <a:xfrm>
              <a:off x="2885" y="4574"/>
              <a:ext cx="1283" cy="40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KA 04 ME 6152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0" name="Rectangle 8"/>
            <p:cNvSpPr>
              <a:spLocks noChangeArrowheads="1"/>
            </p:cNvSpPr>
            <p:nvPr/>
          </p:nvSpPr>
          <p:spPr bwMode="auto">
            <a:xfrm>
              <a:off x="6913" y="4522"/>
              <a:ext cx="1020" cy="8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LCD NUMBER PLATE DISPLAY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39" name="Text Box 7"/>
            <p:cNvSpPr txBox="1">
              <a:spLocks noChangeArrowheads="1"/>
            </p:cNvSpPr>
            <p:nvPr/>
          </p:nvSpPr>
          <p:spPr bwMode="auto">
            <a:xfrm>
              <a:off x="8588" y="2911"/>
              <a:ext cx="692" cy="9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ULN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2803</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38" name="AutoShape 6"/>
            <p:cNvSpPr>
              <a:spLocks noChangeArrowheads="1"/>
            </p:cNvSpPr>
            <p:nvPr/>
          </p:nvSpPr>
          <p:spPr bwMode="auto">
            <a:xfrm>
              <a:off x="8458" y="3050"/>
              <a:ext cx="130" cy="373"/>
            </a:xfrm>
            <a:prstGeom prst="rightArrow">
              <a:avLst>
                <a:gd name="adj1" fmla="val 50000"/>
                <a:gd name="adj2" fmla="val 2500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37" name="AutoShape 5"/>
            <p:cNvSpPr>
              <a:spLocks noChangeShapeType="1"/>
            </p:cNvSpPr>
            <p:nvPr/>
          </p:nvSpPr>
          <p:spPr bwMode="auto">
            <a:xfrm flipH="1" flipV="1">
              <a:off x="3368" y="3949"/>
              <a:ext cx="159" cy="62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8436" name="AutoShape 4"/>
            <p:cNvSpPr>
              <a:spLocks noChangeShapeType="1"/>
            </p:cNvSpPr>
            <p:nvPr/>
          </p:nvSpPr>
          <p:spPr bwMode="auto">
            <a:xfrm flipH="1">
              <a:off x="7423" y="3862"/>
              <a:ext cx="739" cy="66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18435" name="AutoShape 3"/>
            <p:cNvSpPr>
              <a:spLocks noChangeArrowheads="1"/>
            </p:cNvSpPr>
            <p:nvPr/>
          </p:nvSpPr>
          <p:spPr bwMode="auto">
            <a:xfrm>
              <a:off x="8685" y="3851"/>
              <a:ext cx="281" cy="421"/>
            </a:xfrm>
            <a:prstGeom prst="downArrow">
              <a:avLst>
                <a:gd name="adj1" fmla="val 50000"/>
                <a:gd name="adj2" fmla="val 37456"/>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IN"/>
            </a:p>
          </p:txBody>
        </p:sp>
        <p:sp>
          <p:nvSpPr>
            <p:cNvPr id="18434" name="AutoShape 2"/>
            <p:cNvSpPr>
              <a:spLocks noChangeArrowheads="1"/>
            </p:cNvSpPr>
            <p:nvPr/>
          </p:nvSpPr>
          <p:spPr bwMode="auto">
            <a:xfrm>
              <a:off x="8084" y="4272"/>
              <a:ext cx="1032" cy="1113"/>
            </a:xfrm>
            <a:prstGeom prst="flowChart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STEPPER MOTOR ROTATES TO OPEN TOLLGATE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676400" y="304799"/>
            <a:ext cx="7162800" cy="6553201"/>
          </a:xfrm>
          <a:prstGeom prst="rect">
            <a:avLst/>
          </a:prstGeom>
          <a:noFill/>
          <a:ln w="9525">
            <a:noFill/>
            <a:miter lim="800000"/>
            <a:headEnd/>
            <a:tailEnd/>
          </a:ln>
        </p:spPr>
      </p:pic>
      <p:sp>
        <p:nvSpPr>
          <p:cNvPr id="5" name="TextBox 4"/>
          <p:cNvSpPr txBox="1"/>
          <p:nvPr/>
        </p:nvSpPr>
        <p:spPr>
          <a:xfrm>
            <a:off x="304800" y="1752600"/>
            <a:ext cx="2061911" cy="1200329"/>
          </a:xfrm>
          <a:prstGeom prst="rect">
            <a:avLst/>
          </a:prstGeom>
          <a:noFill/>
        </p:spPr>
        <p:txBody>
          <a:bodyPr wrap="none" rtlCol="0">
            <a:spAutoFit/>
          </a:bodyPr>
          <a:lstStyle/>
          <a:p>
            <a:r>
              <a:rPr lang="en-IN" sz="2400" b="1" dirty="0" smtClean="0"/>
              <a:t>HARD WARE</a:t>
            </a:r>
          </a:p>
          <a:p>
            <a:r>
              <a:rPr lang="en-IN" sz="2400" b="1" dirty="0" smtClean="0"/>
              <a:t>BLOCK</a:t>
            </a:r>
          </a:p>
          <a:p>
            <a:r>
              <a:rPr lang="en-IN" sz="2400" b="1" dirty="0" smtClean="0"/>
              <a:t>DIAGRAM</a:t>
            </a:r>
            <a:endParaRPr lang="en-IN" sz="24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478</TotalTime>
  <Words>1510</Words>
  <Application>Microsoft Office PowerPoint</Application>
  <PresentationFormat>On-screen Show (4:3)</PresentationFormat>
  <Paragraphs>221</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 Department of Electronics &amp; Communication Engineering Global Academy of Technology</vt:lpstr>
      <vt:lpstr>CONTENTS</vt:lpstr>
      <vt:lpstr>ABSTRACT</vt:lpstr>
      <vt:lpstr>INTRODUCTION</vt:lpstr>
      <vt:lpstr>Slide 5</vt:lpstr>
      <vt:lpstr>LITERATURE SURVEY</vt:lpstr>
      <vt:lpstr>Slide 7</vt:lpstr>
      <vt:lpstr>BLOCK DIAGRAM</vt:lpstr>
      <vt:lpstr>Slide 9</vt:lpstr>
      <vt:lpstr>Slide 10</vt:lpstr>
      <vt:lpstr>Slide 11</vt:lpstr>
      <vt:lpstr>IMPLEMENTATION</vt:lpstr>
      <vt:lpstr>Slide 13</vt:lpstr>
      <vt:lpstr>Slide 14</vt:lpstr>
      <vt:lpstr>Slide 15</vt:lpstr>
      <vt:lpstr>Slide 16</vt:lpstr>
      <vt:lpstr>Slide 17</vt:lpstr>
      <vt:lpstr>Slide 18</vt:lpstr>
      <vt:lpstr>Slide 19</vt:lpstr>
      <vt:lpstr>Slide 20</vt:lpstr>
      <vt:lpstr>Slide 21</vt:lpstr>
      <vt:lpstr>Slide 22</vt:lpstr>
      <vt:lpstr>RESULTS</vt:lpstr>
      <vt:lpstr>Slide 24</vt:lpstr>
      <vt:lpstr>Slide 25</vt:lpstr>
      <vt:lpstr>Slide 26</vt:lpstr>
      <vt:lpstr>BIBLIOGRAPHY</vt:lpstr>
      <vt:lpstr>Slide 28</vt:lpstr>
      <vt:lpstr>Slide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Department of Electronics &amp; Communication Engineering Global Academy of Technology</dc:title>
  <dc:creator>uday</dc:creator>
  <cp:lastModifiedBy>VENKI'S</cp:lastModifiedBy>
  <cp:revision>52</cp:revision>
  <dcterms:created xsi:type="dcterms:W3CDTF">2006-08-16T00:00:00Z</dcterms:created>
  <dcterms:modified xsi:type="dcterms:W3CDTF">2013-06-11T18:00:33Z</dcterms:modified>
</cp:coreProperties>
</file>