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90" r:id="rId3"/>
    <p:sldId id="277" r:id="rId4"/>
    <p:sldId id="305" r:id="rId5"/>
    <p:sldId id="279" r:id="rId6"/>
    <p:sldId id="307" r:id="rId7"/>
    <p:sldId id="311" r:id="rId8"/>
    <p:sldId id="294" r:id="rId9"/>
    <p:sldId id="312" r:id="rId10"/>
    <p:sldId id="300" r:id="rId11"/>
    <p:sldId id="284" r:id="rId12"/>
    <p:sldId id="285" r:id="rId13"/>
    <p:sldId id="309" r:id="rId14"/>
    <p:sldId id="31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11" autoAdjust="0"/>
    <p:restoredTop sz="94660"/>
  </p:normalViewPr>
  <p:slideViewPr>
    <p:cSldViewPr snapToGrid="0">
      <p:cViewPr varScale="1">
        <p:scale>
          <a:sx n="66" d="100"/>
          <a:sy n="66" d="100"/>
        </p:scale>
        <p:origin x="3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CFD6B-74E7-478B-AF42-7A3A69C8B9A6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EB9F-01CB-44C3-86C4-19378000C6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28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8F6B-32C0-40BA-97E8-F36C280C0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7BE42-52C4-448A-B4C2-EC2336EDD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95844-9E23-47F5-A62B-6F548E4D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C03C-2152-4298-97EA-BB5F60E13193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8EADC-E441-46F1-8306-40175116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C8DE6-89B8-4D53-B51D-738C8BD6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54ED-3287-4CC6-8A9D-37FDDA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5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F995-F0D5-4A30-B2CF-DEE8452B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34A67-3269-4453-AB77-FC69EAC9F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2AAD9-1634-4AD2-9E12-7DE27073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C03C-2152-4298-97EA-BB5F60E13193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9CAE-ABCD-4FC1-93F9-D7C63B60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C8BF4-1BFC-41EC-A369-40730A10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54ED-3287-4CC6-8A9D-37FDDA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59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11E6C-07F2-4DD1-B365-765A9D11C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FF40F-3A9D-4A42-A9AF-C3E20A349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3F512-34DD-4910-9A10-AF62A081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C03C-2152-4298-97EA-BB5F60E13193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3ACA7-394B-4C78-9419-9F9F25A5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33FB-5090-4E4E-9810-80351552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54ED-3287-4CC6-8A9D-37FDDA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39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FFEE-D9A2-414A-9B37-F26E4CBA7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F8FC3-FB49-4139-9566-20C1DB23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AA8F9-1C83-48C9-BB49-B5720FB6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C03C-2152-4298-97EA-BB5F60E13193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96379-9C07-4BE5-975B-386C59AA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70957-0962-4290-86AA-9EDF10B8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54ED-3287-4CC6-8A9D-37FDDA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86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0602-89BD-46BA-99B5-686198EF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5C7C1-EE7F-4E41-9422-C398028E8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A0D5-B1B9-42EA-BBF9-FF228D2A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C03C-2152-4298-97EA-BB5F60E13193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9C4D8-A5B8-4B3C-BF3E-B4DB4C8A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53AE3-B933-41FD-90E1-A39C3CC8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54ED-3287-4CC6-8A9D-37FDDA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73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F223-F705-4CB2-8FC3-30AEBE5B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1B3BE-CA12-444E-976B-F056E1229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AEF1-5BF6-4726-A771-609092803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453C2-97AC-4AF0-94FD-2C153CE2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C03C-2152-4298-97EA-BB5F60E13193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669D2-07B9-42BE-B351-ECFBA83A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9A197-2D56-4A6F-AD5E-A34AD8D5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54ED-3287-4CC6-8A9D-37FDDA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26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7A8E-3D85-41E4-A434-C67E6999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579E6-91F2-4873-A271-385216268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F7067-79FA-4197-90F7-DE78ADA08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77E08-50F4-4468-B05A-C284C576D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ED1A5-C4FF-4990-AA26-39D8B8851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8E9C2-3BA4-492C-8411-B5851F51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C03C-2152-4298-97EA-BB5F60E13193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BCA47-7D0E-48AB-A714-270F296F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02129-CFDD-4ADE-96B4-CDA29FA7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54ED-3287-4CC6-8A9D-37FDDA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74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9E85-5B91-4DA7-824C-04686D6D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89B52-8549-4C74-9E45-373491AC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C03C-2152-4298-97EA-BB5F60E13193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A7DEB-1884-428E-8D72-0C777717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78002-3309-4B2E-98D8-4548B1269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54ED-3287-4CC6-8A9D-37FDDA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53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73197-CA40-41D7-9F27-6BD32B81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C03C-2152-4298-97EA-BB5F60E13193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013A52-C66B-4374-A502-6081D67D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62C36-7926-4C58-AF31-B3F368F5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54ED-3287-4CC6-8A9D-37FDDA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15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EFE4-9095-4981-ACDF-E4BAA94F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EFFA1-7404-4070-B26A-5689CD52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1ACB5-DA26-4CC3-A4C3-4FC3F5C16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8FCF7-74EF-412F-9F87-7EA4467A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C03C-2152-4298-97EA-BB5F60E13193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E3F70-B0A5-449D-8AB4-32BE9C92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07221-F948-48A6-93D3-75366902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54ED-3287-4CC6-8A9D-37FDDA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28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7394-E72E-43D3-BC5B-8D27DC91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34770-0B5C-4793-8F8E-2D72B543B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5868D-C110-4546-9766-B2DBE68B7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13DB4-4DC9-457D-9E3C-9A605267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C03C-2152-4298-97EA-BB5F60E13193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A8A04-55B8-454D-8E09-81C769A0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FA8A6-AB0E-4FBA-A2B1-81F77089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54ED-3287-4CC6-8A9D-37FDDA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5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5323A-8CC0-4DC0-9E30-9D2FAB6D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C7328-4DD9-4795-9EB0-A91CBBE82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EDFB9-5410-4AFF-A64F-E94AF0D8C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7C03C-2152-4298-97EA-BB5F60E13193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74E17-D9BD-48E3-B342-86BEA14C7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D3665-24EB-4C6E-9E8C-F72F770A9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354ED-3287-4CC6-8A9D-37FDDA6B1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6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ower_bi/index.htm" TargetMode="External"/><Relationship Id="rId2" Type="http://schemas.openxmlformats.org/officeDocument/2006/relationships/hyperlink" Target="https://www.geeksforgeeks.org/power-bi-interactive-bi-dashboar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hhZ62IlTxYs" TargetMode="External"/><Relationship Id="rId5" Type="http://schemas.openxmlformats.org/officeDocument/2006/relationships/hyperlink" Target="https://powerquery.microsoft.com/en-us/power-bi" TargetMode="External"/><Relationship Id="rId4" Type="http://schemas.openxmlformats.org/officeDocument/2006/relationships/hyperlink" Target="https://hevodata.com/learn/power-query-power-bi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00201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0AC0-521A-4761-B605-21BC84785148}" type="datetime3">
              <a:rPr lang="en-US" sz="1600" b="1"/>
              <a:pPr/>
              <a:t>6 November 2022</a:t>
            </a:fld>
            <a:endParaRPr lang="en-US" sz="1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b="1" dirty="0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z="1600"/>
              <a:pPr/>
              <a:t>1</a:t>
            </a:fld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819401" y="1905000"/>
            <a:ext cx="6518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FMCG ANALYTICS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2285999" y="3047999"/>
            <a:ext cx="8328213" cy="2382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Arial" pitchFamily="34" charset="0"/>
                <a:cs typeface="Arial" pitchFamily="34" charset="0"/>
              </a:rPr>
              <a:t>Project Supervisor: Dr G Nagarajan </a:t>
            </a: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dirty="0">
                <a:latin typeface="Arial" pitchFamily="34" charset="0"/>
                <a:cs typeface="Arial" pitchFamily="34" charset="0"/>
              </a:rPr>
              <a:t>Name of the Student: D V Venkatalakshmi</a:t>
            </a: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Register Number: 40111427</a:t>
            </a:r>
          </a:p>
        </p:txBody>
      </p:sp>
      <p:pic>
        <p:nvPicPr>
          <p:cNvPr id="9" name="Picture 8" descr="new letter head July30_202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-36492"/>
            <a:ext cx="8686800" cy="17525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541" y="496865"/>
            <a:ext cx="4986118" cy="13854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Sample Snapshot</a:t>
            </a:r>
            <a:b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b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b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6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47DD7A-A400-EB9E-425E-CC232765D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41" y="785338"/>
            <a:ext cx="9631680" cy="50516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70ACBF-6EA9-E430-C039-805BC583764E}"/>
              </a:ext>
            </a:extLst>
          </p:cNvPr>
          <p:cNvSpPr txBox="1"/>
          <p:nvPr/>
        </p:nvSpPr>
        <p:spPr>
          <a:xfrm>
            <a:off x="4572000" y="5836954"/>
            <a:ext cx="33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3 SALES DASHBOARD</a:t>
            </a:r>
          </a:p>
        </p:txBody>
      </p:sp>
    </p:spTree>
    <p:extLst>
      <p:ext uri="{BB962C8B-B14F-4D97-AF65-F5344CB8AC3E}">
        <p14:creationId xmlns:p14="http://schemas.microsoft.com/office/powerpoint/2010/main" val="158092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ED4-350B-4878-B3BD-885E45171D2E}" type="datetime3">
              <a:rPr lang="en-US" smtClean="0"/>
              <a:pPr/>
              <a:t>6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19476" y="252663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Results and Discussion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309036"/>
            <a:ext cx="11164503" cy="4610501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main outcome of the project is to display the sales of various chocolate brands in a particular interval . </a:t>
            </a:r>
          </a:p>
          <a:p>
            <a:pPr algn="just"/>
            <a:r>
              <a:rPr lang="en-US" sz="2400" dirty="0"/>
              <a:t>We have achieved the sales report of various chocolates , the raw inputs are obtained and stored in excel sheets, further it is converted into visual image .</a:t>
            </a:r>
          </a:p>
          <a:p>
            <a:pPr algn="just"/>
            <a:r>
              <a:rPr lang="en-US" sz="2400" dirty="0"/>
              <a:t> In the system architecture we can clearly see that how the project works and how it was implemented .</a:t>
            </a:r>
          </a:p>
          <a:p>
            <a:pPr algn="just"/>
            <a:r>
              <a:rPr lang="en-US" sz="2400" dirty="0"/>
              <a:t> In the problem implementation block the diagram represents the functionality of the project .</a:t>
            </a:r>
          </a:p>
          <a:p>
            <a:pPr algn="just"/>
            <a:r>
              <a:rPr lang="en-US" sz="2400" dirty="0"/>
              <a:t> The sales insight dashboard is displayed in Power BI . Hence we have successfully obtained and displayed the sales insight of Awesome Chocolates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586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2093-AB03-4944-BBF7-9D1F3BE620B7}" type="datetime3">
              <a:rPr lang="en-US" smtClean="0"/>
              <a:pPr/>
              <a:t>6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57400" y="3810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Conclusion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1690" y="1253331"/>
            <a:ext cx="11491763" cy="5003090"/>
          </a:xfrm>
        </p:spPr>
        <p:txBody>
          <a:bodyPr>
            <a:noAutofit/>
          </a:bodyPr>
          <a:lstStyle/>
          <a:p>
            <a:pPr algn="just"/>
            <a:r>
              <a:rPr lang="en-IN" sz="2400" dirty="0"/>
              <a:t>FMCG sales analytics dashboard is developed to enhance sales effectiveness of employees.</a:t>
            </a:r>
          </a:p>
          <a:p>
            <a:pPr algn="just"/>
            <a:r>
              <a:rPr lang="en-IN" sz="2400" dirty="0"/>
              <a:t> It helps salesperson and manager to easily analyse their sales and target effectiveness in a sophisticated manner. </a:t>
            </a:r>
          </a:p>
          <a:p>
            <a:pPr algn="just"/>
            <a:r>
              <a:rPr lang="en-IN" sz="2400" dirty="0"/>
              <a:t>It helps user to spend less time in analysing data and more time in gaining actionable insights.</a:t>
            </a:r>
          </a:p>
          <a:p>
            <a:pPr algn="just"/>
            <a:r>
              <a:rPr lang="en-IN" sz="2400" dirty="0"/>
              <a:t> FMCG sales dashboard not only ensure that you have high quality and real time data but also transforms it into meaningful recommendations for the present and future. </a:t>
            </a:r>
          </a:p>
          <a:p>
            <a:pPr algn="just"/>
            <a:r>
              <a:rPr lang="en-IN" sz="2400" dirty="0"/>
              <a:t>It shares sales metrics in real-time to allow you to take key sales-oriented business decisions at the right time, may it be from your boardroom or when you are on the move.</a:t>
            </a:r>
          </a:p>
        </p:txBody>
      </p:sp>
    </p:spTree>
    <p:extLst>
      <p:ext uri="{BB962C8B-B14F-4D97-AF65-F5344CB8AC3E}">
        <p14:creationId xmlns:p14="http://schemas.microsoft.com/office/powerpoint/2010/main" val="542845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940" y="228600"/>
            <a:ext cx="8229600" cy="2286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References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6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6621"/>
                </a:solidFill>
                <a:effectLst/>
                <a:latin typeface="Roboto" panose="02000000000000000000" pitchFamily="2" charset="0"/>
                <a:hlinkClick r:id="rId2"/>
              </a:rPr>
              <a:t>https://www.geeksforgeeks.org/power-bi-interactive-bi-dashboards</a:t>
            </a:r>
            <a:endParaRPr lang="en-IN" b="0" i="0" dirty="0">
              <a:solidFill>
                <a:srgbClr val="006621"/>
              </a:solidFill>
              <a:effectLst/>
              <a:latin typeface="Roboto" panose="02000000000000000000" pitchFamily="2" charset="0"/>
            </a:endParaRPr>
          </a:p>
          <a:p>
            <a:r>
              <a:rPr lang="en-IN" b="0" i="0" dirty="0">
                <a:solidFill>
                  <a:srgbClr val="006621"/>
                </a:solidFill>
                <a:effectLst/>
                <a:latin typeface="Roboto" panose="02000000000000000000" pitchFamily="2" charset="0"/>
                <a:hlinkClick r:id="rId3"/>
              </a:rPr>
              <a:t>https://www.tutorialspoint.com/power_bi/index.htm</a:t>
            </a:r>
            <a:endParaRPr lang="en-IN" b="0" i="0" dirty="0">
              <a:solidFill>
                <a:srgbClr val="006621"/>
              </a:solidFill>
              <a:effectLst/>
              <a:latin typeface="Roboto" panose="02000000000000000000" pitchFamily="2" charset="0"/>
            </a:endParaRPr>
          </a:p>
          <a:p>
            <a:r>
              <a:rPr lang="en-IN" b="0" i="0" dirty="0">
                <a:solidFill>
                  <a:srgbClr val="006621"/>
                </a:solidFill>
                <a:effectLst/>
                <a:latin typeface="Roboto" panose="02000000000000000000" pitchFamily="2" charset="0"/>
                <a:hlinkClick r:id="rId4"/>
              </a:rPr>
              <a:t>https://hevodata.com/learn/power-query-power-bi</a:t>
            </a:r>
            <a:endParaRPr lang="en-IN" b="0" i="0" dirty="0">
              <a:solidFill>
                <a:srgbClr val="006621"/>
              </a:solidFill>
              <a:effectLst/>
              <a:latin typeface="Roboto" panose="02000000000000000000" pitchFamily="2" charset="0"/>
            </a:endParaRPr>
          </a:p>
          <a:p>
            <a:r>
              <a:rPr lang="en-IN" b="0" i="0" dirty="0">
                <a:solidFill>
                  <a:srgbClr val="006621"/>
                </a:solidFill>
                <a:effectLst/>
                <a:latin typeface="Roboto" panose="02000000000000000000" pitchFamily="2" charset="0"/>
                <a:hlinkClick r:id="rId5"/>
              </a:rPr>
              <a:t>https://powerquery.microsoft.com/en-us/power-bi</a:t>
            </a:r>
            <a:endParaRPr lang="en-IN" b="0" i="0" u="sng" dirty="0">
              <a:solidFill>
                <a:srgbClr val="600090"/>
              </a:solidFill>
              <a:effectLst/>
              <a:latin typeface="Roboto" panose="02000000000000000000" pitchFamily="2" charset="0"/>
            </a:endParaRPr>
          </a:p>
          <a:p>
            <a:r>
              <a:rPr lang="en-IN" b="0" i="0" u="sng" dirty="0">
                <a:solidFill>
                  <a:srgbClr val="600090"/>
                </a:solidFill>
                <a:effectLst/>
                <a:latin typeface="Roboto" panose="02000000000000000000" pitchFamily="2" charset="0"/>
                <a:hlinkClick r:id="rId6"/>
              </a:rPr>
              <a:t>https://youtu.be/hhZ62IlTxYs</a:t>
            </a:r>
            <a:endParaRPr lang="en-IN" b="0" i="0" u="sng" dirty="0">
              <a:solidFill>
                <a:srgbClr val="600090"/>
              </a:solidFill>
              <a:effectLst/>
              <a:latin typeface="Roboto" panose="02000000000000000000" pitchFamily="2" charset="0"/>
            </a:endParaRPr>
          </a:p>
          <a:p>
            <a:endParaRPr lang="en-IN" b="0" i="0" u="sng" dirty="0">
              <a:solidFill>
                <a:srgbClr val="60009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32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68860" y="827773"/>
            <a:ext cx="5039873" cy="4681086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C00000"/>
                </a:solidFill>
              </a:rPr>
              <a:t>THANK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C00000"/>
                </a:solidFill>
              </a:rPr>
              <a:t>YOU</a:t>
            </a:r>
            <a:endParaRPr lang="en-IN" sz="7200" dirty="0">
              <a:solidFill>
                <a:srgbClr val="C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E112-8377-45A9-BD19-18629BBD0547}" type="datetime3">
              <a:rPr lang="en-US" smtClean="0"/>
              <a:pPr/>
              <a:t>6 November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5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99724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00201"/>
            <a:ext cx="8229600" cy="4525963"/>
          </a:xfrm>
        </p:spPr>
        <p:txBody>
          <a:bodyPr/>
          <a:lstStyle/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Course Certificate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Objectives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System Architecture / Ideation Map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Module Implementation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Application Snapshots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Results and Discussions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Conclusion &amp; Future work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References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0EAB-41BE-44C5-8B3C-E8577D7CCC37}" type="datetime3">
              <a:rPr lang="en-US" smtClean="0"/>
              <a:pPr/>
              <a:t>6 November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B783729-38DE-4FE4-BDA3-D0EC00A599AF}"/>
              </a:ext>
            </a:extLst>
          </p:cNvPr>
          <p:cNvSpPr txBox="1"/>
          <p:nvPr/>
        </p:nvSpPr>
        <p:spPr>
          <a:xfrm>
            <a:off x="1084729" y="384593"/>
            <a:ext cx="74496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Course Certificate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82E3D0-4087-5CB1-5D97-B9FBD7E5C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575" y="1110086"/>
            <a:ext cx="7074568" cy="48790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272A61-6016-1B34-9B76-750552D6F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70" y="1014870"/>
            <a:ext cx="7550741" cy="518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5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940" y="228600"/>
            <a:ext cx="8229600" cy="18288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Introduction</a:t>
            </a:r>
            <a:b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73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200" dirty="0"/>
              <a:t>Data analytics is the practice of analyzing datasets to derive meaningful insights. </a:t>
            </a:r>
          </a:p>
          <a:p>
            <a:pPr algn="just"/>
            <a:r>
              <a:rPr lang="en-US" sz="3200" dirty="0"/>
              <a:t>It provides answers to questions, patterns, and aids in decision-making based on relevant evidence/context.</a:t>
            </a:r>
          </a:p>
          <a:p>
            <a:pPr algn="just"/>
            <a:r>
              <a:rPr lang="en-US" sz="3200" dirty="0"/>
              <a:t>Data analytics is a broad term that encompasses many diverse types of data analysis. </a:t>
            </a:r>
          </a:p>
          <a:p>
            <a:pPr algn="just"/>
            <a:r>
              <a:rPr lang="en-US" sz="3200" dirty="0"/>
              <a:t>Any type of information can be subjected to data analytics techniques to get insight that can be used to improve things.</a:t>
            </a:r>
          </a:p>
          <a:p>
            <a:pPr algn="just"/>
            <a:r>
              <a:rPr lang="en-US" sz="3200" dirty="0"/>
              <a:t> Data analytics techniques can reveal trends and metrics that would otherwise be lost in the mass of information. </a:t>
            </a:r>
          </a:p>
          <a:p>
            <a:pPr algn="just"/>
            <a:r>
              <a:rPr lang="en-US" sz="3200" dirty="0"/>
              <a:t>This information can then be used to optimize processes to increase the overall efficiency of a business or system.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6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8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2FCA-C2E1-4F18-8725-C39FF27009E9}" type="datetime3">
              <a:rPr lang="en-US" smtClean="0"/>
              <a:pPr/>
              <a:t>6 November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D74027"/>
                </a:solidFill>
              </a:rPr>
              <a:t>Objectives</a:t>
            </a:r>
            <a:endParaRPr lang="en-US" dirty="0">
              <a:solidFill>
                <a:srgbClr val="D7402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057400" y="1524000"/>
            <a:ext cx="8153400" cy="47244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  <a:p>
            <a:pPr algn="just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82AA18-BBA0-E17E-F724-A948E22433DD}"/>
              </a:ext>
            </a:extLst>
          </p:cNvPr>
          <p:cNvSpPr txBox="1"/>
          <p:nvPr/>
        </p:nvSpPr>
        <p:spPr>
          <a:xfrm>
            <a:off x="1279758" y="1068388"/>
            <a:ext cx="10472687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The main objective of this project is to provide </a:t>
            </a:r>
            <a:r>
              <a:rPr lang="en-IN" sz="2800" b="1" dirty="0"/>
              <a:t>SALES INSIGHT DASHBOARD </a:t>
            </a:r>
            <a:r>
              <a:rPr lang="en-IN" sz="2800" dirty="0"/>
              <a:t>of a chocolate company called AWESOME CHOCOLATES using POWER BI tool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Power BI is an</a:t>
            </a:r>
            <a:r>
              <a:rPr lang="en-US" sz="28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interactive data visualization software product</a:t>
            </a:r>
            <a:endParaRPr lang="en-IN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What is FMCG?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               </a:t>
            </a:r>
            <a:r>
              <a:rPr lang="en-US" sz="2400" b="0" i="0" dirty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The FMCG is widely used in many parts of the world.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 It essentially stands for “Fast-moving consumer goods” and covers a wide range of products, including food, chocolates, beverages, clothing, household products, personal grooming products and more.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These goods are generally sold to the retail market and are designed for mass consumption.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As they are so widely available, FMCGs are usually cheaper than other types of goods.</a:t>
            </a:r>
          </a:p>
        </p:txBody>
      </p:sp>
    </p:spTree>
    <p:extLst>
      <p:ext uri="{BB962C8B-B14F-4D97-AF65-F5344CB8AC3E}">
        <p14:creationId xmlns:p14="http://schemas.microsoft.com/office/powerpoint/2010/main" val="318597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1B17-1547-466A-AF55-27AD20A3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919" y="288457"/>
            <a:ext cx="7886700" cy="154688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System Architecture/ Ideation Map</a:t>
            </a:r>
            <a:br>
              <a:rPr lang="en-US" dirty="0"/>
            </a:b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5702B-C066-449A-A2E2-31954040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6 November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F103-9117-419E-9C48-6DBA6C57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376F6-CA8A-42BB-9178-52529FD9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6694106-DC02-4509-B62C-5EFEFB52A185}"/>
              </a:ext>
            </a:extLst>
          </p:cNvPr>
          <p:cNvSpPr txBox="1"/>
          <p:nvPr/>
        </p:nvSpPr>
        <p:spPr>
          <a:xfrm>
            <a:off x="4693921" y="6400414"/>
            <a:ext cx="280416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/>
              <a:t>Department of CSE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ECA8B7-6403-4762-AEA7-FC003D1BF13E}"/>
              </a:ext>
            </a:extLst>
          </p:cNvPr>
          <p:cNvSpPr txBox="1">
            <a:spLocks/>
          </p:cNvSpPr>
          <p:nvPr/>
        </p:nvSpPr>
        <p:spPr>
          <a:xfrm>
            <a:off x="10029418" y="6414761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IN"/>
              <a:pPr/>
              <a:t>6</a:t>
            </a:fld>
            <a:endParaRPr lang="en-IN"/>
          </a:p>
        </p:txBody>
      </p:sp>
      <p:sp>
        <p:nvSpPr>
          <p:cNvPr id="38" name="Date Placeholder 3">
            <a:extLst>
              <a:ext uri="{FF2B5EF4-FFF2-40B4-BE49-F238E27FC236}">
                <a16:creationId xmlns:a16="http://schemas.microsoft.com/office/drawing/2014/main" id="{F96EEE91-27E0-4520-A861-166E990FD5A3}"/>
              </a:ext>
            </a:extLst>
          </p:cNvPr>
          <p:cNvSpPr txBox="1"/>
          <p:nvPr/>
        </p:nvSpPr>
        <p:spPr>
          <a:xfrm>
            <a:off x="2026919" y="6400414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rPr lang="en-US" dirty="0"/>
              <a:t>11</a:t>
            </a:r>
            <a:r>
              <a:rPr dirty="0"/>
              <a:t> November 2021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49D028D8-9020-4673-AD87-6F141FE54C0E}"/>
              </a:ext>
            </a:extLst>
          </p:cNvPr>
          <p:cNvSpPr txBox="1"/>
          <p:nvPr/>
        </p:nvSpPr>
        <p:spPr>
          <a:xfrm>
            <a:off x="2185170" y="348923"/>
            <a:ext cx="8531258" cy="1061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03B3D4-812A-5D86-83E4-9B1F366D9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39" y="1365144"/>
            <a:ext cx="7245722" cy="41277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BC87A8-D5F7-F32F-9D7D-138502BD9057}"/>
              </a:ext>
            </a:extLst>
          </p:cNvPr>
          <p:cNvSpPr txBox="1"/>
          <p:nvPr/>
        </p:nvSpPr>
        <p:spPr>
          <a:xfrm>
            <a:off x="4038600" y="5822488"/>
            <a:ext cx="333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1 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83631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Project Implementation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6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We are going to implement AWESOME CHOCOLATES SALES ANALYTICS DASHBOARD (FMCG ANALYTICS)</a:t>
            </a:r>
          </a:p>
          <a:p>
            <a:pPr algn="just"/>
            <a:r>
              <a:rPr lang="en-IN" dirty="0"/>
              <a:t>The project planning is done using AIMS GRID</a:t>
            </a:r>
          </a:p>
          <a:p>
            <a:pPr algn="just"/>
            <a:r>
              <a:rPr lang="en-IN" dirty="0"/>
              <a:t>AIMS GRID is a project management tool , which has four components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Purpose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Stakeholder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End Result (FMCG SALES DASHBOARD)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Success Criteria</a:t>
            </a:r>
          </a:p>
          <a:p>
            <a:pPr algn="just"/>
            <a:r>
              <a:rPr lang="en-IN" dirty="0"/>
              <a:t>DATA DISCOVERY is done followed by aims grid</a:t>
            </a:r>
          </a:p>
          <a:p>
            <a:pPr algn="just"/>
            <a:r>
              <a:rPr lang="en-IN" dirty="0"/>
              <a:t>We use POWER QUERY tool , which is used to import and transform data</a:t>
            </a:r>
          </a:p>
          <a:p>
            <a:pPr algn="just"/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94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443" y="37868"/>
            <a:ext cx="10515600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Project Implementation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6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021440"/>
            <a:ext cx="10515600" cy="22800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algn="just"/>
            <a:r>
              <a:rPr lang="en-IN" sz="2400" dirty="0"/>
              <a:t>DATA CLEANING and DATA MERGING is done (DATA WRANGLING or DATA MUNGING)</a:t>
            </a:r>
          </a:p>
          <a:p>
            <a:pPr algn="just"/>
            <a:r>
              <a:rPr lang="en-IN" sz="2400" dirty="0"/>
              <a:t>We need to connect the different tables by DATA MODELLING </a:t>
            </a:r>
            <a:r>
              <a:rPr lang="en-IN" sz="2400" dirty="0" err="1"/>
              <a:t>inorder</a:t>
            </a:r>
            <a:r>
              <a:rPr lang="en-IN" sz="2400" dirty="0"/>
              <a:t> to establish relationship between the tables , like a star schema model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7849D3-A828-EEB4-CE86-ED4E5053C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42" y="3178744"/>
            <a:ext cx="7392202" cy="2927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0D5FAD-7088-84E4-F32B-874E44D0C514}"/>
              </a:ext>
            </a:extLst>
          </p:cNvPr>
          <p:cNvSpPr txBox="1"/>
          <p:nvPr/>
        </p:nvSpPr>
        <p:spPr>
          <a:xfrm>
            <a:off x="3869356" y="6171684"/>
            <a:ext cx="346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2 STAR SCHEMA MODELLING</a:t>
            </a:r>
          </a:p>
        </p:txBody>
      </p:sp>
    </p:spTree>
    <p:extLst>
      <p:ext uri="{BB962C8B-B14F-4D97-AF65-F5344CB8AC3E}">
        <p14:creationId xmlns:p14="http://schemas.microsoft.com/office/powerpoint/2010/main" val="27261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Project Implementation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6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95B28C-6741-D79F-2077-F1806521A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VISUALIZATION and FORMATING is done in our POWER BI DASHBOARD followed by data modelling</a:t>
            </a:r>
          </a:p>
          <a:p>
            <a:pPr algn="just"/>
            <a:r>
              <a:rPr lang="en-IN" dirty="0"/>
              <a:t>We can integrate this dashboard in WEBPAGE or MOBILE APPLICATIONS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62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790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Roboto</vt:lpstr>
      <vt:lpstr>Office Theme</vt:lpstr>
      <vt:lpstr> </vt:lpstr>
      <vt:lpstr>Presentation Outline</vt:lpstr>
      <vt:lpstr>PowerPoint Presentation</vt:lpstr>
      <vt:lpstr>Introduction </vt:lpstr>
      <vt:lpstr>Objectives</vt:lpstr>
      <vt:lpstr>System Architecture/ Ideation Map </vt:lpstr>
      <vt:lpstr>Project Implementation</vt:lpstr>
      <vt:lpstr>Project Implementation</vt:lpstr>
      <vt:lpstr>Project Implementation</vt:lpstr>
      <vt:lpstr>Sample Snapshot   </vt:lpstr>
      <vt:lpstr>Results and Discussion</vt:lpstr>
      <vt:lpstr> Conclusion </vt:lpstr>
      <vt:lpstr>References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pulagam amarnath</dc:creator>
  <cp:lastModifiedBy>venkatalakshmi vijayaragavan</cp:lastModifiedBy>
  <cp:revision>7</cp:revision>
  <dcterms:created xsi:type="dcterms:W3CDTF">2022-04-12T15:53:51Z</dcterms:created>
  <dcterms:modified xsi:type="dcterms:W3CDTF">2022-11-06T20:42:59Z</dcterms:modified>
</cp:coreProperties>
</file>