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90" r:id="rId4"/>
    <p:sldId id="289" r:id="rId5"/>
    <p:sldId id="268" r:id="rId6"/>
    <p:sldId id="291" r:id="rId7"/>
    <p:sldId id="258" r:id="rId8"/>
    <p:sldId id="267" r:id="rId9"/>
    <p:sldId id="271" r:id="rId10"/>
    <p:sldId id="272" r:id="rId11"/>
    <p:sldId id="262" r:id="rId12"/>
    <p:sldId id="288" r:id="rId13"/>
    <p:sldId id="266" r:id="rId14"/>
    <p:sldId id="278" r:id="rId15"/>
    <p:sldId id="281" r:id="rId16"/>
    <p:sldId id="286" r:id="rId17"/>
    <p:sldId id="287" r:id="rId18"/>
    <p:sldId id="284" r:id="rId19"/>
    <p:sldId id="29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9D0D-637A-46DF-8114-9BE707867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005542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Heart Disease UCI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A95FA-58C1-4CD4-8905-499CAB2A3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181476"/>
            <a:ext cx="10379821" cy="2133600"/>
          </a:xfrm>
        </p:spPr>
        <p:txBody>
          <a:bodyPr>
            <a:normAutofit/>
          </a:bodyPr>
          <a:lstStyle/>
          <a:p>
            <a:r>
              <a:rPr lang="en-IN" dirty="0"/>
              <a:t>Prediction of heart disease using machine learning algorithms</a:t>
            </a:r>
          </a:p>
          <a:p>
            <a:r>
              <a:rPr lang="en-IN" dirty="0"/>
              <a:t>                                                                                                                                           BY</a:t>
            </a:r>
          </a:p>
          <a:p>
            <a:r>
              <a:rPr lang="en-IN" dirty="0"/>
              <a:t>                                                                                                                                 Y.VENKATA SAI</a:t>
            </a:r>
          </a:p>
          <a:p>
            <a:r>
              <a:rPr lang="en-IN" dirty="0"/>
              <a:t>                                                                                                                                Reg no:37120085</a:t>
            </a:r>
          </a:p>
          <a:p>
            <a:r>
              <a:rPr lang="en-IN" dirty="0"/>
              <a:t>                                                                                                                              GUIDE:JITHINA JOSE</a:t>
            </a:r>
          </a:p>
        </p:txBody>
      </p:sp>
    </p:spTree>
    <p:extLst>
      <p:ext uri="{BB962C8B-B14F-4D97-AF65-F5344CB8AC3E}">
        <p14:creationId xmlns:p14="http://schemas.microsoft.com/office/powerpoint/2010/main" val="327547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CAA2-1F4C-403D-96B2-6305AC8A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CROSS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9B742-9574-4EAD-B678-E22369773F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Cross </a:t>
            </a:r>
            <a:r>
              <a:rPr lang="en-IN" sz="2400" b="1" dirty="0" err="1"/>
              <a:t>tab: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tab relates between age and target.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It shows no of people are getting heart diseases according to age.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D06157-79C4-4C5B-AAAB-6688DE2B9D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1650" y="2603500"/>
            <a:ext cx="6076949" cy="3683000"/>
          </a:xfrm>
        </p:spPr>
      </p:pic>
    </p:spTree>
    <p:extLst>
      <p:ext uri="{BB962C8B-B14F-4D97-AF65-F5344CB8AC3E}">
        <p14:creationId xmlns:p14="http://schemas.microsoft.com/office/powerpoint/2010/main" val="75184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ED51-99FD-488C-87EC-E846A0B8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GAUSSIAN 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4ACA13F-E952-4400-819D-10CE34AB9A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all value of x estimate the value for y using Bayes rule</a:t>
                </a:r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P(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 -training data</a:t>
                </a:r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P(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Accuracy score:0.83516%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4ACA13F-E952-4400-819D-10CE34AB9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010" t="-12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gaussian naive bayes diagram geeeks for geeks">
            <a:extLst>
              <a:ext uri="{FF2B5EF4-FFF2-40B4-BE49-F238E27FC236}">
                <a16:creationId xmlns:a16="http://schemas.microsoft.com/office/drawing/2014/main" id="{092989D0-5D74-4D26-8051-9C85C7DFA4C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486" y="2603500"/>
            <a:ext cx="4582841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91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B887-F7A8-449D-872A-05E5B0E2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FUTURE PREDICTION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9CB392-C404-4E75-9956-3EFBA4007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125" y="2619375"/>
            <a:ext cx="8229600" cy="3086100"/>
          </a:xfrm>
        </p:spPr>
      </p:pic>
    </p:spTree>
    <p:extLst>
      <p:ext uri="{BB962C8B-B14F-4D97-AF65-F5344CB8AC3E}">
        <p14:creationId xmlns:p14="http://schemas.microsoft.com/office/powerpoint/2010/main" val="1024338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A606-4815-461C-9994-953005E4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SYSTEM SPECIFICATION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D28FC-EEA0-484D-8D6A-C2E18E212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723" y="2231923"/>
            <a:ext cx="9497960" cy="444418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HARDWARE REQUIREMENTS:</a:t>
            </a:r>
          </a:p>
          <a:p>
            <a:pPr lvl="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System		:   Intel I3 processor and above.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Hard Disk	 :   80 GB.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Ram		         :   4 GB and Above.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Operating system 	:   Windows 7 and Above.</a:t>
            </a:r>
          </a:p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Coding Language		:   Python.</a:t>
            </a:r>
          </a:p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Framework 			:   Django.</a:t>
            </a:r>
          </a:p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Designing			: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Html,css,javascript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232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F963-973C-4E6F-A5C9-FFE957B5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OUTPUT-SCREENSHOTS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E0AC7A-3B85-4638-B146-6A5F6FE99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699" y="2400301"/>
            <a:ext cx="7591425" cy="4133850"/>
          </a:xfrm>
        </p:spPr>
      </p:pic>
    </p:spTree>
    <p:extLst>
      <p:ext uri="{BB962C8B-B14F-4D97-AF65-F5344CB8AC3E}">
        <p14:creationId xmlns:p14="http://schemas.microsoft.com/office/powerpoint/2010/main" val="708515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1C07-BD10-43D4-893B-EFA72CD4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GAUSSIAN NAIVE BAYES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6602F2-1917-4953-B0F4-22F557139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875" y="2428875"/>
            <a:ext cx="8505825" cy="3905249"/>
          </a:xfrm>
        </p:spPr>
      </p:pic>
    </p:spTree>
    <p:extLst>
      <p:ext uri="{BB962C8B-B14F-4D97-AF65-F5344CB8AC3E}">
        <p14:creationId xmlns:p14="http://schemas.microsoft.com/office/powerpoint/2010/main" val="2687355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461D-47D1-4E8C-B7A0-C772AB00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73668"/>
            <a:ext cx="9382967" cy="706964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COMPARISION CONFUSION MATRICES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C31C0A88-BF42-49A0-81C2-85711DE7F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851" y="2438399"/>
            <a:ext cx="9382966" cy="4010025"/>
          </a:xfrm>
        </p:spPr>
      </p:pic>
    </p:spTree>
    <p:extLst>
      <p:ext uri="{BB962C8B-B14F-4D97-AF65-F5344CB8AC3E}">
        <p14:creationId xmlns:p14="http://schemas.microsoft.com/office/powerpoint/2010/main" val="1014602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DDCE-6661-4137-805C-713BD17C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6" y="973668"/>
            <a:ext cx="9297242" cy="706964"/>
          </a:xfrm>
        </p:spPr>
        <p:txBody>
          <a:bodyPr/>
          <a:lstStyle/>
          <a:p>
            <a:r>
              <a:rPr lang="en-IN" b="1" dirty="0"/>
              <a:t>COMPARISION OF ACCURACY SCORES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E1BBABB-6217-4131-BD19-E8AA86C10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49" y="2552700"/>
            <a:ext cx="9639301" cy="3895725"/>
          </a:xfrm>
        </p:spPr>
      </p:pic>
    </p:spTree>
    <p:extLst>
      <p:ext uri="{BB962C8B-B14F-4D97-AF65-F5344CB8AC3E}">
        <p14:creationId xmlns:p14="http://schemas.microsoft.com/office/powerpoint/2010/main" val="2292849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239A-9C6C-4D43-BE56-4C162774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D3AAF-C4CD-46D9-9BA6-2B2C33CE2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Hence this project is useful in hospitals for finding heart diseases for people who is suffering with symptoms .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proposed system heart disease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uci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-based on Changes in heart disease for individual person to determine heart disease for human body to prevent from major health risks.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method of classification through machine learning algorithm is a reliable and efficient methodology 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4506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0CCD-6DD1-49F9-A33B-ADB487C5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7"/>
            <a:ext cx="9579721" cy="5065183"/>
          </a:xfrm>
        </p:spPr>
        <p:txBody>
          <a:bodyPr/>
          <a:lstStyle/>
          <a:p>
            <a:r>
              <a:rPr lang="en-IN">
                <a:solidFill>
                  <a:schemeClr val="tx1"/>
                </a:solidFill>
              </a:rPr>
              <a:t>                           </a:t>
            </a:r>
            <a:r>
              <a:rPr lang="en-IN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</a:t>
            </a: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72920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30F0-9BE5-4A0E-87E4-FB6D53B0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1F4A3-4598-48D1-BC0A-43D9973F1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database contains 76 attributes, but all published experiments refer to using a subset of 14 of them. In particular, the Cleveland database is the only one that has been used by ML researchers to this date. 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"goal" field refers to the presence of heart disease in the patient. It is integer valued from 0 (no presence) to 1.</a:t>
            </a: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This project is used to find whether the patient is having heart disease or not based on properties.</a:t>
            </a: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Here we are using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Supervised machine Learning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Techniques to solve the dataset.In Supervised machine Learning we are using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Classification Algorithms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 solve the dataset.</a:t>
            </a: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EEF9-3464-48D5-8358-74C53BD5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F7F27-9164-42BD-963C-B36D24A04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6722" cy="3922428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Learning: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Machine which learn the things with past experience (knowledge/data).</a:t>
            </a:r>
          </a:p>
          <a:p>
            <a:pPr algn="just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Supervised Machine Learning: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This algorithm consist of a target/outcome variable(dependent variable)which is to be predicted from the given set of predictors(independent variable) using these set of variables we generate a function that maps inputs to desired outputs.</a:t>
            </a:r>
          </a:p>
          <a:p>
            <a:pPr algn="just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Classification: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 classification problem is when output variable is a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category,such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as ‘disease’ or ‘no disease’.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23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AFC7-290D-44A5-BAC1-2C9E0425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DATASET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09664A-E4C9-44DA-97B6-7372263A4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699" y="2352675"/>
            <a:ext cx="9725025" cy="4267200"/>
          </a:xfrm>
        </p:spPr>
      </p:pic>
    </p:spTree>
    <p:extLst>
      <p:ext uri="{BB962C8B-B14F-4D97-AF65-F5344CB8AC3E}">
        <p14:creationId xmlns:p14="http://schemas.microsoft.com/office/powerpoint/2010/main" val="170415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DD95-1EC0-42D0-9DBB-18B94242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ATTRIBUTE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8444-A948-4665-BC08-710CE3ADA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52675"/>
            <a:ext cx="9684496" cy="4391025"/>
          </a:xfrm>
        </p:spPr>
        <p:txBody>
          <a:bodyPr>
            <a:normAutofit fontScale="85000" lnSpcReduction="20000"/>
          </a:bodyPr>
          <a:lstStyle/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Age .</a:t>
            </a: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Sex(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male,female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CP:Chest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pain type (4 values).</a:t>
            </a:r>
          </a:p>
          <a:p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Trestbps:Resting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blood pressure</a:t>
            </a:r>
          </a:p>
          <a:p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Chol:Serum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cholestoral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in mg/dl </a:t>
            </a:r>
          </a:p>
          <a:p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Fbs:Fasting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blood sugar &gt; 120 mg/dl</a:t>
            </a:r>
          </a:p>
          <a:p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Restecg:Resting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electrocardiographic results (values 0,1,2)</a:t>
            </a:r>
          </a:p>
          <a:p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Thalch:Maximum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heart rate achieved </a:t>
            </a:r>
          </a:p>
          <a:p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Exang:Exercise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induced angina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Oldpeak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= ST depression induced by exercise relative to rest </a:t>
            </a:r>
          </a:p>
          <a:p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Slope:The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slope of the peak exercise ST segment</a:t>
            </a:r>
          </a:p>
          <a:p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Ca:Number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of major vessels (0-3) colored by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flourosopy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Thal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: 3 = normal; 6 = fixed defect; 7 = reversable defect</a:t>
            </a:r>
            <a:endParaRPr lang="en-IN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316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6CCF-9A96-44F7-A9BB-1B32E6C9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445A5-0274-4E1B-A7D7-9F0B96BD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B66331A-0187-4BC4-809D-83E017FB12B2}"/>
              </a:ext>
            </a:extLst>
          </p:cNvPr>
          <p:cNvSpPr/>
          <p:nvPr/>
        </p:nvSpPr>
        <p:spPr>
          <a:xfrm>
            <a:off x="3728621" y="3195635"/>
            <a:ext cx="1553592" cy="910469"/>
          </a:xfrm>
          <a:prstGeom prst="roundRect">
            <a:avLst/>
          </a:prstGeom>
          <a:solidFill>
            <a:schemeClr val="bg1"/>
          </a:solidFill>
          <a:ln w="50800" cap="flat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IMPORTINGMODULES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531502F-78BB-4DF7-A188-6E1EF2D66549}"/>
              </a:ext>
            </a:extLst>
          </p:cNvPr>
          <p:cNvSpPr/>
          <p:nvPr/>
        </p:nvSpPr>
        <p:spPr>
          <a:xfrm>
            <a:off x="5893662" y="3195629"/>
            <a:ext cx="1553592" cy="910469"/>
          </a:xfrm>
          <a:prstGeom prst="roundRect">
            <a:avLst/>
          </a:prstGeom>
          <a:solidFill>
            <a:schemeClr val="bg1"/>
          </a:solidFill>
          <a:ln w="50800" cap="flat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PREPROCESSING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CF65270-E12C-479C-8914-3B02243F4188}"/>
              </a:ext>
            </a:extLst>
          </p:cNvPr>
          <p:cNvSpPr/>
          <p:nvPr/>
        </p:nvSpPr>
        <p:spPr>
          <a:xfrm>
            <a:off x="3085821" y="3504386"/>
            <a:ext cx="585926" cy="29296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F007022-86B3-4E69-9913-EE92F9A09CCB}"/>
              </a:ext>
            </a:extLst>
          </p:cNvPr>
          <p:cNvSpPr/>
          <p:nvPr/>
        </p:nvSpPr>
        <p:spPr>
          <a:xfrm>
            <a:off x="5291091" y="3504386"/>
            <a:ext cx="585926" cy="29296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742D1E1-CBB8-4DFC-8F43-56CDAB4CB413}"/>
              </a:ext>
            </a:extLst>
          </p:cNvPr>
          <p:cNvSpPr/>
          <p:nvPr/>
        </p:nvSpPr>
        <p:spPr>
          <a:xfrm>
            <a:off x="7467598" y="3504386"/>
            <a:ext cx="585926" cy="2929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1BE6A5A-B7CC-4D3E-B8BB-339BC06EFC6C}"/>
              </a:ext>
            </a:extLst>
          </p:cNvPr>
          <p:cNvSpPr/>
          <p:nvPr/>
        </p:nvSpPr>
        <p:spPr>
          <a:xfrm>
            <a:off x="5947853" y="4669329"/>
            <a:ext cx="1553592" cy="910469"/>
          </a:xfrm>
          <a:prstGeom prst="roundRect">
            <a:avLst/>
          </a:prstGeom>
          <a:solidFill>
            <a:schemeClr val="bg1"/>
          </a:solidFill>
          <a:ln w="50800" cap="flat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PREDECTING RESULT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887713B-E49F-4205-B4BC-DCE983CE8A76}"/>
              </a:ext>
            </a:extLst>
          </p:cNvPr>
          <p:cNvSpPr/>
          <p:nvPr/>
        </p:nvSpPr>
        <p:spPr>
          <a:xfrm>
            <a:off x="8053524" y="3195629"/>
            <a:ext cx="1553592" cy="910469"/>
          </a:xfrm>
          <a:prstGeom prst="roundRect">
            <a:avLst/>
          </a:prstGeom>
          <a:solidFill>
            <a:schemeClr val="bg1"/>
          </a:solidFill>
          <a:ln w="50800" cap="flat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PARTISIONING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9FBEF5DB-C150-481C-8C8B-5908AFB25083}"/>
              </a:ext>
            </a:extLst>
          </p:cNvPr>
          <p:cNvSpPr/>
          <p:nvPr/>
        </p:nvSpPr>
        <p:spPr>
          <a:xfrm>
            <a:off x="8730077" y="4106099"/>
            <a:ext cx="332174" cy="55041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4DB44AE-C604-4A68-8E8D-B182CDF19CA6}"/>
              </a:ext>
            </a:extLst>
          </p:cNvPr>
          <p:cNvSpPr/>
          <p:nvPr/>
        </p:nvSpPr>
        <p:spPr>
          <a:xfrm>
            <a:off x="8119368" y="4669329"/>
            <a:ext cx="1553592" cy="910469"/>
          </a:xfrm>
          <a:prstGeom prst="roundRect">
            <a:avLst/>
          </a:prstGeom>
          <a:solidFill>
            <a:schemeClr val="bg1"/>
          </a:solidFill>
          <a:ln w="50800" cap="flat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MODEL BUILDING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27B1463C-398B-42E9-867F-7071D6D113FB}"/>
              </a:ext>
            </a:extLst>
          </p:cNvPr>
          <p:cNvSpPr/>
          <p:nvPr/>
        </p:nvSpPr>
        <p:spPr>
          <a:xfrm rot="10800000">
            <a:off x="7533442" y="4978081"/>
            <a:ext cx="585926" cy="29296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FC24A46-1EE8-430C-8D18-4F70FB30EE0D}"/>
              </a:ext>
            </a:extLst>
          </p:cNvPr>
          <p:cNvSpPr/>
          <p:nvPr/>
        </p:nvSpPr>
        <p:spPr>
          <a:xfrm rot="10800000">
            <a:off x="5345929" y="4978081"/>
            <a:ext cx="585926" cy="29296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B53C4E8-51E4-4D51-AB9F-531018552C95}"/>
              </a:ext>
            </a:extLst>
          </p:cNvPr>
          <p:cNvSpPr/>
          <p:nvPr/>
        </p:nvSpPr>
        <p:spPr>
          <a:xfrm>
            <a:off x="3792337" y="4669329"/>
            <a:ext cx="1553592" cy="910469"/>
          </a:xfrm>
          <a:prstGeom prst="roundRect">
            <a:avLst/>
          </a:prstGeom>
          <a:solidFill>
            <a:schemeClr val="bg1"/>
          </a:solidFill>
          <a:ln w="50800" cap="flat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CONFUSION MATRIX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6F222B2-7288-4D9B-B2E3-AEDD0653D110}"/>
              </a:ext>
            </a:extLst>
          </p:cNvPr>
          <p:cNvSpPr/>
          <p:nvPr/>
        </p:nvSpPr>
        <p:spPr>
          <a:xfrm>
            <a:off x="1574399" y="3195629"/>
            <a:ext cx="1553592" cy="910469"/>
          </a:xfrm>
          <a:prstGeom prst="roundRect">
            <a:avLst/>
          </a:prstGeom>
          <a:solidFill>
            <a:schemeClr val="bg1"/>
          </a:solidFill>
          <a:ln w="50800" cap="flat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HEART DISEASE DATASET</a:t>
            </a:r>
          </a:p>
        </p:txBody>
      </p:sp>
    </p:spTree>
    <p:extLst>
      <p:ext uri="{BB962C8B-B14F-4D97-AF65-F5344CB8AC3E}">
        <p14:creationId xmlns:p14="http://schemas.microsoft.com/office/powerpoint/2010/main" val="238463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0DA4-D5B3-4A8D-8F67-DA8DF2AE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54031-769C-4915-A237-9672BA80E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Data visualization.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partisioning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Model Building.</a:t>
            </a:r>
          </a:p>
          <a:p>
            <a:pPr marL="0" indent="0">
              <a:buNone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597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F448-1D3C-4C30-8FCD-13409C65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A5B44-5490-4B68-9E9E-F462584B1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Step 1: Import required modules.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Step 2: Read dataset using pandas.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Step 3: Print statistical values of dataset.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Step 4: Convert string data into numerical data using label       encoder.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Step 5:Drop some unused columns present in dataset.</a:t>
            </a:r>
          </a:p>
        </p:txBody>
      </p:sp>
    </p:spTree>
    <p:extLst>
      <p:ext uri="{BB962C8B-B14F-4D97-AF65-F5344CB8AC3E}">
        <p14:creationId xmlns:p14="http://schemas.microsoft.com/office/powerpoint/2010/main" val="169174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BBBC-8E75-4DB8-B86B-0506D001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4CBF3-78C0-4333-AF01-355FB7D4B8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Countplot: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countplot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is drawn based on target attribute.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If target=0 person is having no disease.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If target=1 person is having disease.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6BE342-27EB-4B48-AAC7-00BAEF107B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476499"/>
            <a:ext cx="5305425" cy="3667125"/>
          </a:xfrm>
        </p:spPr>
      </p:pic>
    </p:spTree>
    <p:extLst>
      <p:ext uri="{BB962C8B-B14F-4D97-AF65-F5344CB8AC3E}">
        <p14:creationId xmlns:p14="http://schemas.microsoft.com/office/powerpoint/2010/main" val="3044983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902</TotalTime>
  <Words>492</Words>
  <Application>Microsoft Office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Cambria Math</vt:lpstr>
      <vt:lpstr>Century Gothic</vt:lpstr>
      <vt:lpstr>Wingdings</vt:lpstr>
      <vt:lpstr>Wingdings 3</vt:lpstr>
      <vt:lpstr>Ion Boardroom</vt:lpstr>
      <vt:lpstr>Heart Disease UCI</vt:lpstr>
      <vt:lpstr>INTRODUCTION</vt:lpstr>
      <vt:lpstr>DEFINITIONS</vt:lpstr>
      <vt:lpstr>DATASET </vt:lpstr>
      <vt:lpstr>ATTRIBUTE INFORMATION</vt:lpstr>
      <vt:lpstr>SYSTEM ARCHITECTURE</vt:lpstr>
      <vt:lpstr>METHODOLOGY</vt:lpstr>
      <vt:lpstr>DATA PREPROCESSING</vt:lpstr>
      <vt:lpstr>DATA VISUALIZATION</vt:lpstr>
      <vt:lpstr>CROSS TAB</vt:lpstr>
      <vt:lpstr>GAUSSIAN NAÏVE BAYES</vt:lpstr>
      <vt:lpstr>FUTURE PREDICTION</vt:lpstr>
      <vt:lpstr>SYSTEM SPECIFICATION</vt:lpstr>
      <vt:lpstr>OUTPUT-SCREENSHOTS</vt:lpstr>
      <vt:lpstr>GAUSSIAN NAIVE BAYES</vt:lpstr>
      <vt:lpstr>COMPARISION CONFUSION MATRICES</vt:lpstr>
      <vt:lpstr>COMPARISION OF ACCURACY SCORES</vt:lpstr>
      <vt:lpstr>CONCLUSION</vt:lpstr>
      <vt:lpstr>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UCI</dc:title>
  <dc:creator>nagasatya yalamanchili</dc:creator>
  <cp:lastModifiedBy>nagasatya yalamanchili</cp:lastModifiedBy>
  <cp:revision>75</cp:revision>
  <dcterms:created xsi:type="dcterms:W3CDTF">2019-09-12T13:00:45Z</dcterms:created>
  <dcterms:modified xsi:type="dcterms:W3CDTF">2019-09-30T07:49:53Z</dcterms:modified>
</cp:coreProperties>
</file>