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69" r:id="rId2"/>
    <p:sldId id="258" r:id="rId3"/>
    <p:sldId id="259" r:id="rId4"/>
    <p:sldId id="267" r:id="rId5"/>
    <p:sldId id="265" r:id="rId6"/>
    <p:sldId id="266" r:id="rId7"/>
    <p:sldId id="268" r:id="rId8"/>
    <p:sldId id="271" r:id="rId9"/>
    <p:sldId id="276" r:id="rId10"/>
    <p:sldId id="277" r:id="rId11"/>
    <p:sldId id="278" r:id="rId12"/>
    <p:sldId id="279" r:id="rId13"/>
    <p:sldId id="280"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9" d="100"/>
          <a:sy n="89" d="100"/>
        </p:scale>
        <p:origin x="46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6974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17454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14575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15029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1669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47341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81016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054413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98164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547654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46343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764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13394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775288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55110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0165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28006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98566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11/1/2023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86995355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ctrTitle"/>
          </p:nvPr>
        </p:nvSpPr>
        <p:spPr>
          <a:xfrm>
            <a:off x="2108200" y="57443"/>
            <a:ext cx="8689976" cy="1671051"/>
          </a:xfrm>
        </p:spPr>
        <p:txBody>
          <a:bodyPr>
            <a:normAutofit fontScale="90000"/>
          </a:bodyPr>
          <a:lstStyle/>
          <a:p>
            <a:r>
              <a:rPr lang="en-IN" dirty="0">
                <a:solidFill>
                  <a:srgbClr val="002060"/>
                </a:solidFill>
              </a:rPr>
              <a:t>             </a:t>
            </a:r>
            <a:r>
              <a:rPr lang="en-IN" b="1" dirty="0">
                <a:solidFill>
                  <a:srgbClr val="002060"/>
                </a:solidFill>
              </a:rPr>
              <a:t>TJS ENGINEERING COLLEGE</a:t>
            </a:r>
            <a:br>
              <a:rPr lang="en-IN" dirty="0"/>
            </a:br>
            <a:r>
              <a:rPr lang="en-IN" sz="2000" dirty="0">
                <a:solidFill>
                  <a:schemeClr val="tx2"/>
                </a:solidFill>
              </a:rPr>
              <a:t>(</a:t>
            </a:r>
            <a:r>
              <a:rPr lang="en-IN" sz="2000" b="1" dirty="0">
                <a:solidFill>
                  <a:schemeClr val="tx2"/>
                </a:solidFill>
              </a:rPr>
              <a:t>Approved by AICTE&amp;Affiliated to Anna University Chennai &amp; Accredited by NAAC)</a:t>
            </a:r>
            <a:br>
              <a:rPr lang="en-IN" sz="2000" b="1" dirty="0">
                <a:solidFill>
                  <a:schemeClr val="tx2"/>
                </a:solidFill>
              </a:rPr>
            </a:br>
            <a:r>
              <a:rPr lang="en-IN" sz="2000" b="1" dirty="0">
                <a:solidFill>
                  <a:schemeClr val="tx2"/>
                </a:solidFill>
              </a:rPr>
              <a:t>                              An ISO 9001 : 2015 Certified Institution</a:t>
            </a:r>
          </a:p>
        </p:txBody>
      </p:sp>
      <p:sp>
        <p:nvSpPr>
          <p:cNvPr id="1048595" name="Content Placeholder 2"/>
          <p:cNvSpPr>
            <a:spLocks noGrp="1"/>
          </p:cNvSpPr>
          <p:nvPr>
            <p:ph type="subTitle" idx="1"/>
          </p:nvPr>
        </p:nvSpPr>
        <p:spPr>
          <a:xfrm>
            <a:off x="1751012" y="2010966"/>
            <a:ext cx="8689976" cy="4847034"/>
          </a:xfrm>
        </p:spPr>
        <p:txBody>
          <a:bodyPr>
            <a:normAutofit fontScale="92500" lnSpcReduction="20000"/>
          </a:bodyPr>
          <a:lstStyle/>
          <a:p>
            <a:pPr marL="0" indent="0">
              <a:buNone/>
            </a:pPr>
            <a:r>
              <a:rPr lang="en-IN" sz="1800" b="1" dirty="0">
                <a:latin typeface="Bell MT" panose="02020503060305020303" pitchFamily="18" charset="0"/>
              </a:rPr>
              <a:t>           </a:t>
            </a:r>
            <a:r>
              <a:rPr lang="en-IN" b="1" dirty="0">
                <a:solidFill>
                  <a:schemeClr val="tx1"/>
                </a:solidFill>
                <a:latin typeface="Abadi" panose="02000000000000000000" pitchFamily="2" charset="0"/>
                <a:ea typeface="Abadi" panose="02000000000000000000" pitchFamily="2" charset="0"/>
              </a:rPr>
              <a:t>DEPARTMENT OF COMPUTER SCIENCE AND ENGINEERING</a:t>
            </a:r>
          </a:p>
          <a:p>
            <a:pPr marL="0" indent="0">
              <a:buNone/>
            </a:pPr>
            <a:r>
              <a:rPr lang="en-IN" sz="2000" b="1" dirty="0">
                <a:solidFill>
                  <a:schemeClr val="tx1"/>
                </a:solidFill>
                <a:latin typeface="Abadi" panose="02000000000000000000" pitchFamily="2" charset="0"/>
                <a:ea typeface="Abadi" panose="02000000000000000000" pitchFamily="2" charset="0"/>
              </a:rPr>
              <a:t>Project name </a:t>
            </a:r>
            <a:r>
              <a:rPr lang="en-IN" b="1" dirty="0">
                <a:solidFill>
                  <a:schemeClr val="tx1"/>
                </a:solidFill>
                <a:latin typeface="Abadi" panose="02000000000000000000" pitchFamily="2" charset="0"/>
                <a:ea typeface="Abadi" panose="02000000000000000000" pitchFamily="2" charset="0"/>
                <a:cs typeface="Arial" panose="020B0604020202020204" pitchFamily="34" charset="0"/>
              </a:rPr>
              <a:t>: Smart Water Management</a:t>
            </a:r>
          </a:p>
          <a:p>
            <a:pPr marL="0" indent="0">
              <a:buNone/>
            </a:pPr>
            <a:r>
              <a:rPr lang="en-IN" sz="2200" b="1" dirty="0">
                <a:solidFill>
                  <a:schemeClr val="tx1"/>
                </a:solidFill>
                <a:latin typeface="Abadi" panose="02000000000000000000" pitchFamily="2" charset="0"/>
                <a:ea typeface="Abadi" panose="02000000000000000000" pitchFamily="2" charset="0"/>
                <a:cs typeface="Arial" panose="020B0604020202020204" pitchFamily="34" charset="0"/>
              </a:rPr>
              <a:t>Phase-</a:t>
            </a:r>
            <a:r>
              <a:rPr lang="en-US" sz="2000" b="1" dirty="0">
                <a:solidFill>
                  <a:schemeClr val="tx1"/>
                </a:solidFill>
                <a:latin typeface="Abadi" panose="02000000000000000000" pitchFamily="2" charset="0"/>
                <a:ea typeface="Abadi" panose="02000000000000000000" pitchFamily="2" charset="0"/>
                <a:cs typeface="Arial" panose="020B0604020202020204" pitchFamily="34" charset="0"/>
              </a:rPr>
              <a:t>5</a:t>
            </a:r>
            <a:endParaRPr lang="en-IN" sz="1700" b="1" dirty="0">
              <a:solidFill>
                <a:schemeClr val="tx1"/>
              </a:solidFill>
              <a:latin typeface="Abadi" panose="02000000000000000000" pitchFamily="2" charset="0"/>
              <a:ea typeface="Abadi" panose="02000000000000000000" pitchFamily="2" charset="0"/>
              <a:cs typeface="Arial" panose="020B0604020202020204" pitchFamily="34" charset="0"/>
            </a:endParaRPr>
          </a:p>
          <a:p>
            <a:pPr marL="0" indent="0">
              <a:buNone/>
            </a:pPr>
            <a:r>
              <a:rPr lang="en-IN" sz="2000" b="1" dirty="0">
                <a:solidFill>
                  <a:schemeClr val="tx1"/>
                </a:solidFill>
                <a:latin typeface="Abadi" panose="02000000000000000000" pitchFamily="2" charset="0"/>
                <a:ea typeface="Abadi" panose="02000000000000000000" pitchFamily="2" charset="0"/>
              </a:rPr>
              <a:t>Team name    : </a:t>
            </a:r>
            <a:r>
              <a:rPr lang="en-IN" b="1" dirty="0">
                <a:solidFill>
                  <a:schemeClr val="tx1"/>
                </a:solidFill>
                <a:latin typeface="Abadi" panose="02000000000000000000" pitchFamily="2" charset="0"/>
                <a:ea typeface="Abadi" panose="02000000000000000000" pitchFamily="2" charset="0"/>
                <a:cs typeface="Arial" panose="020B0604020202020204" pitchFamily="34" charset="0"/>
              </a:rPr>
              <a:t>Proj_112821_team_3</a:t>
            </a:r>
            <a:endParaRPr lang="en-IN" sz="2000" b="1" dirty="0">
              <a:solidFill>
                <a:schemeClr val="tx1"/>
              </a:solidFill>
              <a:latin typeface="Abadi" panose="02000000000000000000" pitchFamily="2" charset="0"/>
              <a:ea typeface="Abadi" panose="02000000000000000000" pitchFamily="2" charset="0"/>
              <a:cs typeface="Arial" panose="020B0604020202020204" pitchFamily="34" charset="0"/>
            </a:endParaRPr>
          </a:p>
          <a:p>
            <a:pPr marL="0" indent="0">
              <a:buNone/>
            </a:pPr>
            <a:r>
              <a:rPr lang="en-IN" sz="2000" b="1" dirty="0">
                <a:solidFill>
                  <a:schemeClr val="tx1"/>
                </a:solidFill>
                <a:latin typeface="Abadi" panose="02000000000000000000" pitchFamily="2" charset="0"/>
                <a:ea typeface="Abadi" panose="02000000000000000000" pitchFamily="2" charset="0"/>
              </a:rPr>
              <a:t>Team members :</a:t>
            </a:r>
          </a:p>
          <a:p>
            <a:r>
              <a:rPr lang="en-IN" dirty="0">
                <a:latin typeface="Bell MT" panose="02020503060305020303" pitchFamily="18" charset="0"/>
              </a:rPr>
              <a:t>	</a:t>
            </a:r>
            <a:r>
              <a:rPr lang="en-US" dirty="0">
                <a:latin typeface="Bell MT" panose="02020503060305020303" pitchFamily="18" charset="0"/>
              </a:rPr>
              <a:t>         </a:t>
            </a:r>
            <a:r>
              <a:rPr lang="en-IN" b="1" dirty="0">
                <a:solidFill>
                  <a:srgbClr val="FF0000"/>
                </a:solidFill>
                <a:latin typeface="Abadi" panose="02000000000000000000" pitchFamily="2" charset="0"/>
                <a:ea typeface="Abadi" panose="02000000000000000000" pitchFamily="2" charset="0"/>
                <a:cs typeface="Arial" panose="020B0604020202020204" pitchFamily="34" charset="0"/>
              </a:rPr>
              <a:t>Sathish Kumar.S(112821104063)</a:t>
            </a:r>
          </a:p>
          <a:p>
            <a:r>
              <a:rPr lang="en-IN" b="1" dirty="0">
                <a:solidFill>
                  <a:srgbClr val="FF0000"/>
                </a:solidFill>
                <a:latin typeface="Abadi" panose="02000000000000000000" pitchFamily="2" charset="0"/>
                <a:ea typeface="Abadi" panose="02000000000000000000" pitchFamily="2" charset="0"/>
                <a:cs typeface="Arial" panose="020B0604020202020204" pitchFamily="34" charset="0"/>
              </a:rPr>
              <a:t>	Sai Kumar.S(112821104056)</a:t>
            </a:r>
            <a:endParaRPr lang="zh-CN" altLang="en-US" b="1" dirty="0">
              <a:solidFill>
                <a:srgbClr val="FF0000"/>
              </a:solidFill>
              <a:latin typeface="Abadi" panose="02000000000000000000" pitchFamily="2" charset="0"/>
            </a:endParaRPr>
          </a:p>
          <a:p>
            <a:r>
              <a:rPr lang="en-IN" b="1" dirty="0">
                <a:solidFill>
                  <a:srgbClr val="FF0000"/>
                </a:solidFill>
                <a:latin typeface="Abadi" panose="02000000000000000000" pitchFamily="2" charset="0"/>
                <a:ea typeface="Abadi" panose="02000000000000000000" pitchFamily="2" charset="0"/>
                <a:cs typeface="Arial" panose="020B0604020202020204" pitchFamily="34" charset="0"/>
              </a:rPr>
              <a:t>	</a:t>
            </a:r>
            <a:r>
              <a:rPr lang="en-US" b="1" dirty="0">
                <a:solidFill>
                  <a:srgbClr val="FF0000"/>
                </a:solidFill>
                <a:latin typeface="Abadi" panose="02000000000000000000" pitchFamily="2" charset="0"/>
                <a:ea typeface="Abadi" panose="02000000000000000000" pitchFamily="2" charset="0"/>
                <a:cs typeface="Arial" panose="020B0604020202020204" pitchFamily="34" charset="0"/>
              </a:rPr>
              <a:t>  </a:t>
            </a:r>
            <a:r>
              <a:rPr lang="en-IN" b="1" dirty="0">
                <a:solidFill>
                  <a:srgbClr val="FF0000"/>
                </a:solidFill>
                <a:latin typeface="Abadi" panose="02000000000000000000" pitchFamily="2" charset="0"/>
                <a:ea typeface="Abadi" panose="02000000000000000000" pitchFamily="2" charset="0"/>
                <a:cs typeface="Arial" panose="020B0604020202020204" pitchFamily="34" charset="0"/>
              </a:rPr>
              <a:t>Venkatesh.M(112821104072)</a:t>
            </a:r>
          </a:p>
          <a:p>
            <a:r>
              <a:rPr lang="en-IN" b="1" dirty="0">
                <a:solidFill>
                  <a:srgbClr val="FF0000"/>
                </a:solidFill>
                <a:latin typeface="Abadi" panose="02000000000000000000" pitchFamily="2" charset="0"/>
                <a:ea typeface="Abadi" panose="02000000000000000000" pitchFamily="2" charset="0"/>
                <a:cs typeface="Arial" panose="020B0604020202020204" pitchFamily="34" charset="0"/>
              </a:rPr>
              <a:t>       Yogesh.S(112821104076)</a:t>
            </a:r>
          </a:p>
          <a:p>
            <a:r>
              <a:rPr lang="en-IN" b="1" dirty="0">
                <a:solidFill>
                  <a:srgbClr val="FF0000"/>
                </a:solidFill>
                <a:latin typeface="Abadi" panose="02000000000000000000" pitchFamily="2" charset="0"/>
                <a:ea typeface="Abadi" panose="02000000000000000000" pitchFamily="2" charset="0"/>
                <a:cs typeface="Arial" panose="020B0604020202020204" pitchFamily="34" charset="0"/>
              </a:rPr>
              <a:t>       </a:t>
            </a:r>
            <a:r>
              <a:rPr lang="en-US" b="1" dirty="0">
                <a:solidFill>
                  <a:srgbClr val="FF0000"/>
                </a:solidFill>
                <a:latin typeface="Abadi" panose="02000000000000000000" pitchFamily="2" charset="0"/>
                <a:ea typeface="Abadi" panose="02000000000000000000" pitchFamily="2" charset="0"/>
                <a:cs typeface="Arial" panose="020B0604020202020204" pitchFamily="34" charset="0"/>
              </a:rPr>
              <a:t>    </a:t>
            </a:r>
            <a:r>
              <a:rPr lang="en-IN" b="1" dirty="0">
                <a:solidFill>
                  <a:srgbClr val="FF0000"/>
                </a:solidFill>
                <a:latin typeface="Abadi" panose="02000000000000000000" pitchFamily="2" charset="0"/>
                <a:ea typeface="Abadi" panose="02000000000000000000" pitchFamily="2" charset="0"/>
                <a:cs typeface="Arial" panose="020B0604020202020204" pitchFamily="34" charset="0"/>
              </a:rPr>
              <a:t>Srikanth.K(112821104068)</a:t>
            </a:r>
          </a:p>
          <a:p>
            <a:r>
              <a:rPr lang="en-IN" dirty="0">
                <a:latin typeface="Arial" panose="020B0604020202020204" pitchFamily="34" charset="0"/>
                <a:cs typeface="Arial" panose="020B0604020202020204" pitchFamily="34" charset="0"/>
              </a:rPr>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8579" y="1"/>
            <a:ext cx="1488280" cy="892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9845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5E1DC4-10B8-1C51-BEC6-DD14B8E849B5}"/>
              </a:ext>
            </a:extLst>
          </p:cNvPr>
          <p:cNvSpPr txBox="1"/>
          <p:nvPr/>
        </p:nvSpPr>
        <p:spPr>
          <a:xfrm>
            <a:off x="3046512" y="560338"/>
            <a:ext cx="6098976" cy="707886"/>
          </a:xfrm>
          <a:prstGeom prst="rect">
            <a:avLst/>
          </a:prstGeom>
          <a:noFill/>
        </p:spPr>
        <p:txBody>
          <a:bodyPr wrap="square">
            <a:spAutoFit/>
          </a:bodyPr>
          <a:lstStyle/>
          <a:p>
            <a:r>
              <a:rPr lang="en-US" sz="4000" b="1" dirty="0">
                <a:solidFill>
                  <a:srgbClr val="FF0000"/>
                </a:solidFill>
                <a:latin typeface="Algerian" pitchFamily="82" charset="0"/>
              </a:rPr>
              <a:t>Software required</a:t>
            </a:r>
          </a:p>
        </p:txBody>
      </p:sp>
      <p:sp>
        <p:nvSpPr>
          <p:cNvPr id="5" name="TextBox 4">
            <a:extLst>
              <a:ext uri="{FF2B5EF4-FFF2-40B4-BE49-F238E27FC236}">
                <a16:creationId xmlns:a16="http://schemas.microsoft.com/office/drawing/2014/main" id="{167832ED-31E2-3249-E061-1260CC9AD128}"/>
              </a:ext>
            </a:extLst>
          </p:cNvPr>
          <p:cNvSpPr txBox="1"/>
          <p:nvPr/>
        </p:nvSpPr>
        <p:spPr>
          <a:xfrm>
            <a:off x="3049488" y="2274838"/>
            <a:ext cx="6098976" cy="2246769"/>
          </a:xfrm>
          <a:prstGeom prst="rect">
            <a:avLst/>
          </a:prstGeom>
          <a:noFill/>
        </p:spPr>
        <p:txBody>
          <a:bodyPr wrap="square">
            <a:spAutoFit/>
          </a:bodyPr>
          <a:lstStyle/>
          <a:p>
            <a:pPr marL="342900" indent="-342900">
              <a:buFont typeface="Arial" panose="020B0604020202020204" pitchFamily="34" charset="0"/>
              <a:buChar char="•"/>
            </a:pPr>
            <a:r>
              <a:rPr lang="en-US" sz="2800" b="1" dirty="0">
                <a:latin typeface="Abadi" panose="020B0604020104020204" pitchFamily="34" charset="0"/>
              </a:rPr>
              <a:t>Python</a:t>
            </a:r>
          </a:p>
          <a:p>
            <a:pPr marL="342900" indent="-342900">
              <a:buFont typeface="Arial" panose="020B0604020202020204" pitchFamily="34" charset="0"/>
              <a:buChar char="•"/>
            </a:pPr>
            <a:r>
              <a:rPr lang="en-US" sz="2800" b="1" dirty="0">
                <a:latin typeface="Abadi" panose="020B0604020104020204" pitchFamily="34" charset="0"/>
              </a:rPr>
              <a:t>IOT Cloud Platform</a:t>
            </a:r>
          </a:p>
          <a:p>
            <a:pPr marL="342900" indent="-342900">
              <a:buFont typeface="Arial" panose="020B0604020202020204" pitchFamily="34" charset="0"/>
              <a:buChar char="•"/>
            </a:pPr>
            <a:r>
              <a:rPr lang="en-US" sz="2800" b="1" dirty="0">
                <a:latin typeface="Abadi" panose="020B0604020104020204" pitchFamily="34" charset="0"/>
              </a:rPr>
              <a:t>IBM Cloud</a:t>
            </a:r>
          </a:p>
          <a:p>
            <a:pPr marL="342900" indent="-342900">
              <a:buFont typeface="Arial" panose="020B0604020202020204" pitchFamily="34" charset="0"/>
              <a:buChar char="•"/>
            </a:pPr>
            <a:r>
              <a:rPr lang="en-US" sz="2800" b="1" dirty="0">
                <a:latin typeface="Abadi" panose="020B0604020104020204" pitchFamily="34" charset="0"/>
              </a:rPr>
              <a:t>Node-Red</a:t>
            </a:r>
          </a:p>
          <a:p>
            <a:pPr marL="342900" indent="-342900">
              <a:buFont typeface="Arial" panose="020B0604020202020204" pitchFamily="34" charset="0"/>
              <a:buChar char="•"/>
            </a:pPr>
            <a:r>
              <a:rPr lang="en-US" sz="2800" b="1" dirty="0">
                <a:latin typeface="Abadi" panose="020B0604020104020204" pitchFamily="34" charset="0"/>
              </a:rPr>
              <a:t>IBM IOT Platform </a:t>
            </a:r>
          </a:p>
        </p:txBody>
      </p:sp>
    </p:spTree>
    <p:extLst>
      <p:ext uri="{BB962C8B-B14F-4D97-AF65-F5344CB8AC3E}">
        <p14:creationId xmlns:p14="http://schemas.microsoft.com/office/powerpoint/2010/main" val="965268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C8DD84F-6799-8542-A7D7-DBF94FA25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050" y="1285874"/>
            <a:ext cx="8118872" cy="4304109"/>
          </a:xfrm>
          <a:prstGeom prst="rect">
            <a:avLst/>
          </a:prstGeom>
        </p:spPr>
      </p:pic>
      <p:sp>
        <p:nvSpPr>
          <p:cNvPr id="4" name="TextBox 3">
            <a:extLst>
              <a:ext uri="{FF2B5EF4-FFF2-40B4-BE49-F238E27FC236}">
                <a16:creationId xmlns:a16="http://schemas.microsoft.com/office/drawing/2014/main" id="{8671CAF2-C40A-8238-F9DB-5B66A4E75531}"/>
              </a:ext>
            </a:extLst>
          </p:cNvPr>
          <p:cNvSpPr txBox="1"/>
          <p:nvPr/>
        </p:nvSpPr>
        <p:spPr>
          <a:xfrm>
            <a:off x="4353222" y="167431"/>
            <a:ext cx="6098976" cy="707886"/>
          </a:xfrm>
          <a:prstGeom prst="rect">
            <a:avLst/>
          </a:prstGeom>
          <a:noFill/>
        </p:spPr>
        <p:txBody>
          <a:bodyPr wrap="square">
            <a:spAutoFit/>
          </a:bodyPr>
          <a:lstStyle/>
          <a:p>
            <a:r>
              <a:rPr lang="en-US" sz="4000" b="1" dirty="0">
                <a:solidFill>
                  <a:srgbClr val="FF0000"/>
                </a:solidFill>
                <a:latin typeface="Algerian" pitchFamily="82" charset="0"/>
              </a:rPr>
              <a:t>Code</a:t>
            </a:r>
          </a:p>
        </p:txBody>
      </p:sp>
    </p:spTree>
    <p:extLst>
      <p:ext uri="{BB962C8B-B14F-4D97-AF65-F5344CB8AC3E}">
        <p14:creationId xmlns:p14="http://schemas.microsoft.com/office/powerpoint/2010/main" val="3776640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249B3F1-F2FE-AA47-CEDF-BEEFE89AF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0922" y="1685924"/>
            <a:ext cx="9018983" cy="4264790"/>
          </a:xfrm>
          <a:prstGeom prst="rect">
            <a:avLst/>
          </a:prstGeom>
        </p:spPr>
      </p:pic>
      <p:sp>
        <p:nvSpPr>
          <p:cNvPr id="4" name="TextBox 3">
            <a:extLst>
              <a:ext uri="{FF2B5EF4-FFF2-40B4-BE49-F238E27FC236}">
                <a16:creationId xmlns:a16="http://schemas.microsoft.com/office/drawing/2014/main" id="{1DAA38E2-1DDF-1C76-D5FC-F01329C36A71}"/>
              </a:ext>
            </a:extLst>
          </p:cNvPr>
          <p:cNvSpPr txBox="1"/>
          <p:nvPr/>
        </p:nvSpPr>
        <p:spPr>
          <a:xfrm>
            <a:off x="3406674" y="584120"/>
            <a:ext cx="7273231" cy="646331"/>
          </a:xfrm>
          <a:prstGeom prst="rect">
            <a:avLst/>
          </a:prstGeom>
          <a:noFill/>
        </p:spPr>
        <p:txBody>
          <a:bodyPr wrap="square">
            <a:spAutoFit/>
          </a:bodyPr>
          <a:lstStyle/>
          <a:p>
            <a:r>
              <a:rPr lang="en-US" sz="3600" b="1" dirty="0">
                <a:solidFill>
                  <a:srgbClr val="FF0000"/>
                </a:solidFill>
                <a:latin typeface="Algerian" pitchFamily="82" charset="0"/>
              </a:rPr>
              <a:t>Node red-schematic view </a:t>
            </a:r>
          </a:p>
        </p:txBody>
      </p:sp>
    </p:spTree>
    <p:extLst>
      <p:ext uri="{BB962C8B-B14F-4D97-AF65-F5344CB8AC3E}">
        <p14:creationId xmlns:p14="http://schemas.microsoft.com/office/powerpoint/2010/main" val="1282975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42E9E4-E22D-8CB9-1D69-721F2610BC4B}"/>
              </a:ext>
            </a:extLst>
          </p:cNvPr>
          <p:cNvSpPr txBox="1"/>
          <p:nvPr/>
        </p:nvSpPr>
        <p:spPr>
          <a:xfrm>
            <a:off x="3763863" y="453182"/>
            <a:ext cx="6098976" cy="707886"/>
          </a:xfrm>
          <a:prstGeom prst="rect">
            <a:avLst/>
          </a:prstGeom>
          <a:noFill/>
        </p:spPr>
        <p:txBody>
          <a:bodyPr wrap="square">
            <a:spAutoFit/>
          </a:bodyPr>
          <a:lstStyle/>
          <a:p>
            <a:r>
              <a:rPr lang="en-US" sz="4000" b="1" dirty="0">
                <a:solidFill>
                  <a:srgbClr val="FF0000"/>
                </a:solidFill>
                <a:latin typeface="Algerian" pitchFamily="82" charset="0"/>
              </a:rPr>
              <a:t>Conclusion </a:t>
            </a:r>
          </a:p>
        </p:txBody>
      </p:sp>
      <p:sp>
        <p:nvSpPr>
          <p:cNvPr id="5" name="TextBox 4">
            <a:extLst>
              <a:ext uri="{FF2B5EF4-FFF2-40B4-BE49-F238E27FC236}">
                <a16:creationId xmlns:a16="http://schemas.microsoft.com/office/drawing/2014/main" id="{25752FBC-7C65-E7E3-45EB-675CC6559D92}"/>
              </a:ext>
            </a:extLst>
          </p:cNvPr>
          <p:cNvSpPr txBox="1"/>
          <p:nvPr/>
        </p:nvSpPr>
        <p:spPr>
          <a:xfrm>
            <a:off x="3046512" y="1328291"/>
            <a:ext cx="6098976" cy="4893647"/>
          </a:xfrm>
          <a:prstGeom prst="rect">
            <a:avLst/>
          </a:prstGeom>
          <a:noFill/>
        </p:spPr>
        <p:txBody>
          <a:bodyPr wrap="square">
            <a:spAutoFit/>
          </a:bodyPr>
          <a:lstStyle/>
          <a:p>
            <a:r>
              <a:rPr lang="en-US" sz="2400" b="1" dirty="0">
                <a:latin typeface="Abadi" panose="020B0604020104020204" pitchFamily="34" charset="0"/>
              </a:rPr>
              <a:t>The low cost, efficient, real-time water quality monitoring system using IBM Watson has been implemented and tested. Through this system, the officials can keep track of the levels of pollution occurring in the water bodies and send immediate warnings to the public. This can help in preventing diseases caused due to polluted water and presence of metals.The real time system which performs the monitoring of the water resources is established using the IOT sensors and the IBM cloud platform.</a:t>
            </a:r>
          </a:p>
        </p:txBody>
      </p:sp>
    </p:spTree>
    <p:extLst>
      <p:ext uri="{BB962C8B-B14F-4D97-AF65-F5344CB8AC3E}">
        <p14:creationId xmlns:p14="http://schemas.microsoft.com/office/powerpoint/2010/main" val="1947014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695256" y="2477247"/>
            <a:ext cx="11152094" cy="1903506"/>
          </a:xfrm>
        </p:spPr>
        <p:txBody>
          <a:bodyPr>
            <a:normAutofit/>
          </a:bodyPr>
          <a:lstStyle/>
          <a:p>
            <a:r>
              <a:rPr lang="en-US" sz="6600" b="1" dirty="0">
                <a:solidFill>
                  <a:srgbClr val="FF0000"/>
                </a:solidFill>
                <a:latin typeface="Algerian" pitchFamily="82" charset="0"/>
              </a:rPr>
              <a:t>THANK YOU</a:t>
            </a:r>
            <a:endParaRPr lang="en-IN" sz="6600" b="1" dirty="0">
              <a:solidFill>
                <a:srgbClr val="FF0000"/>
              </a:solidFill>
              <a:latin typeface="Algerian" pitchFamily="82" charset="0"/>
            </a:endParaRPr>
          </a:p>
        </p:txBody>
      </p:sp>
    </p:spTree>
    <p:extLst>
      <p:ext uri="{BB962C8B-B14F-4D97-AF65-F5344CB8AC3E}">
        <p14:creationId xmlns:p14="http://schemas.microsoft.com/office/powerpoint/2010/main" val="163660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10079D-090B-CF1A-2D28-4D184D4CA375}"/>
              </a:ext>
            </a:extLst>
          </p:cNvPr>
          <p:cNvSpPr txBox="1"/>
          <p:nvPr/>
        </p:nvSpPr>
        <p:spPr>
          <a:xfrm>
            <a:off x="2368504" y="582285"/>
            <a:ext cx="8603876" cy="5416868"/>
          </a:xfrm>
          <a:prstGeom prst="rect">
            <a:avLst/>
          </a:prstGeom>
          <a:noFill/>
        </p:spPr>
        <p:txBody>
          <a:bodyPr wrap="square">
            <a:spAutoFit/>
          </a:bodyPr>
          <a:lstStyle/>
          <a:p>
            <a:r>
              <a:rPr lang="en-IN" sz="4000" b="1" dirty="0">
                <a:solidFill>
                  <a:srgbClr val="FF0000"/>
                </a:solidFill>
                <a:latin typeface="Algerian" pitchFamily="82" charset="0"/>
              </a:rPr>
              <a:t>PROBLEM DEFINITION:</a:t>
            </a:r>
          </a:p>
          <a:p>
            <a:endParaRPr lang="en-IN" dirty="0"/>
          </a:p>
          <a:p>
            <a:r>
              <a:rPr lang="en-IN" sz="2400" b="1" dirty="0">
                <a:latin typeface="Abadi" panose="02000000000000000000" pitchFamily="2" charset="0"/>
                <a:ea typeface="Abadi" panose="02000000000000000000" pitchFamily="2" charset="0"/>
              </a:rPr>
              <a:t>The project involves implementing IoT sensors to monitor water consumption</a:t>
            </a:r>
          </a:p>
          <a:p>
            <a:r>
              <a:rPr lang="en-IN" sz="2400" b="1" dirty="0">
                <a:latin typeface="Abadi" panose="02000000000000000000" pitchFamily="2" charset="0"/>
                <a:ea typeface="Abadi" panose="02000000000000000000" pitchFamily="2" charset="0"/>
              </a:rPr>
              <a:t>in public places such as parks and gardens. The objective is to promote water</a:t>
            </a:r>
          </a:p>
          <a:p>
            <a:r>
              <a:rPr lang="en-IN" sz="2400" b="1" dirty="0">
                <a:latin typeface="Abadi" panose="02000000000000000000" pitchFamily="2" charset="0"/>
                <a:ea typeface="Abadi" panose="02000000000000000000" pitchFamily="2" charset="0"/>
              </a:rPr>
              <a:t>conservation by making real-time water consumption data publicly available.</a:t>
            </a:r>
          </a:p>
          <a:p>
            <a:endParaRPr lang="en-IN" sz="2400" b="1" dirty="0">
              <a:latin typeface="Abadi" panose="02000000000000000000" pitchFamily="2" charset="0"/>
              <a:ea typeface="Abadi" panose="02000000000000000000" pitchFamily="2" charset="0"/>
            </a:endParaRPr>
          </a:p>
          <a:p>
            <a:r>
              <a:rPr lang="en-IN" sz="2400" b="1" dirty="0">
                <a:latin typeface="Abadi" panose="02000000000000000000" pitchFamily="2" charset="0"/>
                <a:ea typeface="Abadi" panose="02000000000000000000" pitchFamily="2" charset="0"/>
              </a:rPr>
              <a:t>This project includes defining objectives,designing IoT sensor system</a:t>
            </a:r>
          </a:p>
          <a:p>
            <a:r>
              <a:rPr lang="en-IN" sz="2400" b="1" dirty="0">
                <a:latin typeface="Abadi" panose="02000000000000000000" pitchFamily="2" charset="0"/>
                <a:ea typeface="Abadi" panose="02000000000000000000" pitchFamily="2" charset="0"/>
              </a:rPr>
              <a:t>developing the data sharing platform and integrating them using IoT</a:t>
            </a:r>
          </a:p>
          <a:p>
            <a:r>
              <a:rPr lang="en-IN" sz="2400" b="1" dirty="0">
                <a:latin typeface="Abadi" panose="02000000000000000000" pitchFamily="2" charset="0"/>
                <a:ea typeface="Abadi" panose="02000000000000000000" pitchFamily="2" charset="0"/>
              </a:rPr>
              <a:t>technology and python.</a:t>
            </a:r>
          </a:p>
        </p:txBody>
      </p:sp>
    </p:spTree>
    <p:extLst>
      <p:ext uri="{BB962C8B-B14F-4D97-AF65-F5344CB8AC3E}">
        <p14:creationId xmlns:p14="http://schemas.microsoft.com/office/powerpoint/2010/main" val="4244499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DB5261-003F-A02C-10B8-C67D5674D578}"/>
              </a:ext>
            </a:extLst>
          </p:cNvPr>
          <p:cNvSpPr txBox="1"/>
          <p:nvPr/>
        </p:nvSpPr>
        <p:spPr>
          <a:xfrm>
            <a:off x="2827454" y="402907"/>
            <a:ext cx="8308042" cy="5324535"/>
          </a:xfrm>
          <a:prstGeom prst="rect">
            <a:avLst/>
          </a:prstGeom>
          <a:noFill/>
        </p:spPr>
        <p:txBody>
          <a:bodyPr wrap="square">
            <a:spAutoFit/>
          </a:bodyPr>
          <a:lstStyle/>
          <a:p>
            <a:r>
              <a:rPr lang="en-IN" sz="4000" b="1" dirty="0">
                <a:solidFill>
                  <a:srgbClr val="FF0000"/>
                </a:solidFill>
                <a:latin typeface="Algerian" pitchFamily="82" charset="0"/>
              </a:rPr>
              <a:t>OBJECTIVES:</a:t>
            </a:r>
          </a:p>
          <a:p>
            <a:endParaRPr lang="en-IN" sz="2000" b="1" dirty="0">
              <a:latin typeface="Abadi" panose="02000000000000000000" pitchFamily="2" charset="0"/>
              <a:ea typeface="Abadi" panose="02000000000000000000" pitchFamily="2" charset="0"/>
            </a:endParaRPr>
          </a:p>
          <a:p>
            <a:r>
              <a:rPr lang="en-IN" sz="2000" b="1" dirty="0">
                <a:latin typeface="Abadi" panose="02000000000000000000" pitchFamily="2" charset="0"/>
                <a:ea typeface="Abadi" panose="02000000000000000000" pitchFamily="2" charset="0"/>
              </a:rPr>
              <a:t>The smart water system using IoT is an innovative solution that leverages the</a:t>
            </a:r>
          </a:p>
          <a:p>
            <a:r>
              <a:rPr lang="en-IN" sz="2000" b="1" dirty="0">
                <a:latin typeface="Abadi" panose="02000000000000000000" pitchFamily="2" charset="0"/>
                <a:ea typeface="Abadi" panose="02000000000000000000" pitchFamily="2" charset="0"/>
              </a:rPr>
              <a:t>IoT for management and conservation of water resources.</a:t>
            </a:r>
          </a:p>
          <a:p>
            <a:r>
              <a:rPr lang="en-IN" sz="2000" b="1" dirty="0">
                <a:latin typeface="Abadi" panose="02000000000000000000" pitchFamily="2" charset="0"/>
                <a:ea typeface="Abadi" panose="02000000000000000000" pitchFamily="2" charset="0"/>
              </a:rPr>
              <a:t>Water management problems such as water usage ,overflow in water tank. To</a:t>
            </a:r>
          </a:p>
          <a:p>
            <a:r>
              <a:rPr lang="en-IN" sz="2000" b="1" dirty="0">
                <a:latin typeface="Abadi" panose="02000000000000000000" pitchFamily="2" charset="0"/>
                <a:ea typeface="Abadi" panose="02000000000000000000" pitchFamily="2" charset="0"/>
              </a:rPr>
              <a:t>overcome this problem by implementing proper monitoring.</a:t>
            </a:r>
          </a:p>
          <a:p>
            <a:r>
              <a:rPr lang="en-IN" sz="2000" b="1" dirty="0">
                <a:latin typeface="Abadi" panose="02000000000000000000" pitchFamily="2" charset="0"/>
                <a:ea typeface="Abadi" panose="02000000000000000000" pitchFamily="2" charset="0"/>
              </a:rPr>
              <a:t>Through a network of sensors, the system collects real-time data on water</a:t>
            </a:r>
          </a:p>
          <a:p>
            <a:r>
              <a:rPr lang="en-IN" sz="2000" b="1" dirty="0">
                <a:latin typeface="Abadi" panose="02000000000000000000" pitchFamily="2" charset="0"/>
                <a:ea typeface="Abadi" panose="02000000000000000000" pitchFamily="2" charset="0"/>
              </a:rPr>
              <a:t>quality and consumption. This data is processed in cloud based platform.</a:t>
            </a:r>
          </a:p>
          <a:p>
            <a:r>
              <a:rPr lang="en-IN" sz="2000" b="1" dirty="0">
                <a:latin typeface="Abadi" panose="02000000000000000000" pitchFamily="2" charset="0"/>
                <a:ea typeface="Abadi" panose="02000000000000000000" pitchFamily="2" charset="0"/>
              </a:rPr>
              <a:t>It highlights potential of IoT in revolutionizing water management practices,</a:t>
            </a:r>
          </a:p>
          <a:p>
            <a:r>
              <a:rPr lang="en-IN" sz="2000" b="1" dirty="0">
                <a:latin typeface="Abadi" panose="02000000000000000000" pitchFamily="2" charset="0"/>
                <a:ea typeface="Abadi" panose="02000000000000000000" pitchFamily="2" charset="0"/>
              </a:rPr>
              <a:t>ensuring sustainable access to clean water for current and future generations.</a:t>
            </a:r>
          </a:p>
        </p:txBody>
      </p:sp>
    </p:spTree>
    <p:extLst>
      <p:ext uri="{BB962C8B-B14F-4D97-AF65-F5344CB8AC3E}">
        <p14:creationId xmlns:p14="http://schemas.microsoft.com/office/powerpoint/2010/main" val="5458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04F9-1A15-8F96-F928-CF8AA209FCC5}"/>
              </a:ext>
            </a:extLst>
          </p:cNvPr>
          <p:cNvSpPr>
            <a:spLocks noGrp="1"/>
          </p:cNvSpPr>
          <p:nvPr>
            <p:ph type="title" idx="4294967295"/>
          </p:nvPr>
        </p:nvSpPr>
        <p:spPr>
          <a:xfrm>
            <a:off x="723900" y="172641"/>
            <a:ext cx="10363200" cy="1595438"/>
          </a:xfrm>
        </p:spPr>
        <p:txBody>
          <a:bodyPr>
            <a:normAutofit/>
          </a:bodyPr>
          <a:lstStyle/>
          <a:p>
            <a:r>
              <a:rPr lang="en-IN" sz="4000" b="1" dirty="0">
                <a:solidFill>
                  <a:srgbClr val="FF0000"/>
                </a:solidFill>
                <a:latin typeface="Algerian" pitchFamily="82" charset="0"/>
              </a:rPr>
              <a:t>Ultrasonic sensor: </a:t>
            </a:r>
            <a:br>
              <a:rPr lang="en-IN" sz="4000" b="1" dirty="0">
                <a:solidFill>
                  <a:srgbClr val="FF0000"/>
                </a:solidFill>
                <a:latin typeface="Algerian" pitchFamily="82" charset="0"/>
              </a:rPr>
            </a:br>
            <a:endParaRPr lang="en-IN" sz="4000" b="1" dirty="0">
              <a:solidFill>
                <a:srgbClr val="FF0000"/>
              </a:solidFill>
              <a:latin typeface="Algerian" pitchFamily="82" charset="0"/>
            </a:endParaRPr>
          </a:p>
        </p:txBody>
      </p:sp>
      <p:sp>
        <p:nvSpPr>
          <p:cNvPr id="3" name="Content Placeholder 2">
            <a:extLst>
              <a:ext uri="{FF2B5EF4-FFF2-40B4-BE49-F238E27FC236}">
                <a16:creationId xmlns:a16="http://schemas.microsoft.com/office/drawing/2014/main" id="{DA42BB3F-F80C-EF66-5C6E-C1C67DAB64CB}"/>
              </a:ext>
            </a:extLst>
          </p:cNvPr>
          <p:cNvSpPr>
            <a:spLocks noGrp="1"/>
          </p:cNvSpPr>
          <p:nvPr>
            <p:ph idx="4294967295"/>
          </p:nvPr>
        </p:nvSpPr>
        <p:spPr>
          <a:xfrm>
            <a:off x="1964531" y="1183481"/>
            <a:ext cx="8596313" cy="4491037"/>
          </a:xfrm>
        </p:spPr>
        <p:txBody>
          <a:bodyPr>
            <a:normAutofit fontScale="70000" lnSpcReduction="20000"/>
          </a:bodyPr>
          <a:lstStyle/>
          <a:p>
            <a:pPr marL="0" indent="0">
              <a:buNone/>
            </a:pPr>
            <a:endParaRPr lang="en-IN" dirty="0"/>
          </a:p>
          <a:p>
            <a:r>
              <a:rPr lang="en-IN" sz="2400" b="1" dirty="0">
                <a:latin typeface="Abadi" panose="02000000000000000000" pitchFamily="2" charset="0"/>
                <a:ea typeface="Abadi" panose="02000000000000000000" pitchFamily="2" charset="0"/>
              </a:rPr>
              <a:t>It is used to indicate the level of water in real time. When the waterlevel falls below the threshold level the motor will automatically ON.</a:t>
            </a:r>
          </a:p>
          <a:p>
            <a:r>
              <a:rPr lang="en-US" sz="2400" b="1" i="0" dirty="0">
                <a:effectLst/>
                <a:latin typeface="Abadi" panose="02000000000000000000" pitchFamily="2" charset="0"/>
                <a:ea typeface="Abadi" panose="02000000000000000000" pitchFamily="2" charset="0"/>
              </a:rPr>
              <a:t>Ultrasonic sensors are electronic devices that calculate the target’s distance by emission of ultrasonic sound waves and convert those waves into electrical signals. The speed of emitted ultrasonic waves traveling speed is faster than the audible sound</a:t>
            </a:r>
          </a:p>
          <a:p>
            <a:r>
              <a:rPr lang="en-US" sz="2400" b="1" i="0" dirty="0">
                <a:effectLst/>
                <a:latin typeface="Abadi" panose="02000000000000000000" pitchFamily="2" charset="0"/>
                <a:ea typeface="Abadi" panose="02000000000000000000" pitchFamily="2" charset="0"/>
              </a:rPr>
              <a:t>Ultrasonic sensor working principle is either similar to sonar or radar which evaluates the target/object attributes by understanding the received echoes from sound/radio waves correspondingly. These sensors produce high-frequency sound waves and analyze the echo which is received from the </a:t>
            </a:r>
            <a:r>
              <a:rPr lang="en-US" sz="2400" b="1" dirty="0">
                <a:latin typeface="Abadi" panose="02000000000000000000" pitchFamily="2" charset="0"/>
                <a:ea typeface="Abadi" panose="02000000000000000000" pitchFamily="2" charset="0"/>
              </a:rPr>
              <a:t>sensor</a:t>
            </a:r>
            <a:r>
              <a:rPr lang="en-US" sz="2400" b="1" i="0" dirty="0">
                <a:effectLst/>
                <a:latin typeface="Abadi" panose="02000000000000000000" pitchFamily="2" charset="0"/>
                <a:ea typeface="Abadi" panose="02000000000000000000" pitchFamily="2" charset="0"/>
              </a:rPr>
              <a:t>. The sensors measure the time interval between transmitted and received echoes so that the distance to the target is known.</a:t>
            </a:r>
          </a:p>
          <a:p>
            <a:endParaRPr lang="en-IN" dirty="0"/>
          </a:p>
        </p:txBody>
      </p:sp>
    </p:spTree>
    <p:extLst>
      <p:ext uri="{BB962C8B-B14F-4D97-AF65-F5344CB8AC3E}">
        <p14:creationId xmlns:p14="http://schemas.microsoft.com/office/powerpoint/2010/main" val="1229411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006F-0FE4-3E5A-5BBB-5BFD7DC3AFDF}"/>
              </a:ext>
            </a:extLst>
          </p:cNvPr>
          <p:cNvSpPr>
            <a:spLocks noGrp="1"/>
          </p:cNvSpPr>
          <p:nvPr>
            <p:ph type="title" idx="4294967295"/>
          </p:nvPr>
        </p:nvSpPr>
        <p:spPr>
          <a:xfrm>
            <a:off x="914400" y="708422"/>
            <a:ext cx="10363200" cy="613172"/>
          </a:xfrm>
        </p:spPr>
        <p:txBody>
          <a:bodyPr>
            <a:normAutofit fontScale="90000"/>
          </a:bodyPr>
          <a:lstStyle/>
          <a:p>
            <a:r>
              <a:rPr lang="en-IN" sz="4000" b="1" dirty="0">
                <a:solidFill>
                  <a:srgbClr val="FF0000"/>
                </a:solidFill>
                <a:latin typeface="Algerian" pitchFamily="82" charset="0"/>
              </a:rPr>
              <a:t>Temperature sensor</a:t>
            </a:r>
          </a:p>
        </p:txBody>
      </p:sp>
      <p:sp>
        <p:nvSpPr>
          <p:cNvPr id="3" name="Content Placeholder 2">
            <a:extLst>
              <a:ext uri="{FF2B5EF4-FFF2-40B4-BE49-F238E27FC236}">
                <a16:creationId xmlns:a16="http://schemas.microsoft.com/office/drawing/2014/main" id="{A3532C05-089B-786D-80FD-7A6C4A0CBC80}"/>
              </a:ext>
            </a:extLst>
          </p:cNvPr>
          <p:cNvSpPr>
            <a:spLocks noGrp="1"/>
          </p:cNvSpPr>
          <p:nvPr>
            <p:ph idx="4294967295"/>
          </p:nvPr>
        </p:nvSpPr>
        <p:spPr>
          <a:xfrm>
            <a:off x="2018110" y="1604566"/>
            <a:ext cx="8596313" cy="4419600"/>
          </a:xfrm>
        </p:spPr>
        <p:txBody>
          <a:bodyPr>
            <a:normAutofit lnSpcReduction="10000"/>
          </a:bodyPr>
          <a:lstStyle/>
          <a:p>
            <a:r>
              <a:rPr lang="en-IN" b="1" dirty="0">
                <a:latin typeface="Abadi" panose="02000000000000000000" pitchFamily="2" charset="0"/>
                <a:ea typeface="Abadi" panose="02000000000000000000" pitchFamily="2" charset="0"/>
              </a:rPr>
              <a:t>It is used to sense the temperature of the water tank</a:t>
            </a:r>
          </a:p>
          <a:p>
            <a:r>
              <a:rPr lang="en-US" b="1" i="0" dirty="0">
                <a:effectLst/>
                <a:latin typeface="Abadi" panose="02000000000000000000" pitchFamily="2" charset="0"/>
                <a:ea typeface="Abadi" panose="02000000000000000000" pitchFamily="2" charset="0"/>
              </a:rPr>
              <a:t>Temperature sensors are devices that detect and measure coldness and heat and convert it into an electrical signal. Temperature sensors are utilized in our daily lives, be it in the form of domestic water heaters, thermometers, refrigerators, or microwaves.</a:t>
            </a:r>
            <a:endParaRPr lang="en-IN" b="1" i="0" dirty="0">
              <a:effectLst/>
              <a:latin typeface="Abadi" panose="02000000000000000000" pitchFamily="2" charset="0"/>
              <a:ea typeface="Abadi" panose="02000000000000000000" pitchFamily="2" charset="0"/>
            </a:endParaRPr>
          </a:p>
          <a:p>
            <a:r>
              <a:rPr lang="en-US" b="1" i="0" dirty="0">
                <a:effectLst/>
                <a:latin typeface="Abadi" panose="02000000000000000000" pitchFamily="2" charset="0"/>
                <a:ea typeface="Abadi" panose="02000000000000000000" pitchFamily="2" charset="0"/>
              </a:rPr>
              <a:t>A temperature sensor can also be defined as a simple instrument that measures the degree of coldness or hotness and then converts it into a readable unit. There are specialized temperature sensors used to measure the temperature of the boreholes, soil, huge concrete dams, or buildings.</a:t>
            </a:r>
            <a:endParaRPr lang="en-IN" b="1" dirty="0">
              <a:latin typeface="Abadi" panose="02000000000000000000" pitchFamily="2" charset="0"/>
              <a:ea typeface="Abadi" panose="02000000000000000000" pitchFamily="2" charset="0"/>
            </a:endParaRPr>
          </a:p>
        </p:txBody>
      </p:sp>
    </p:spTree>
    <p:extLst>
      <p:ext uri="{BB962C8B-B14F-4D97-AF65-F5344CB8AC3E}">
        <p14:creationId xmlns:p14="http://schemas.microsoft.com/office/powerpoint/2010/main" val="2094713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B79B6-13F4-424E-D3D5-3F45C7A68311}"/>
              </a:ext>
            </a:extLst>
          </p:cNvPr>
          <p:cNvSpPr>
            <a:spLocks noGrp="1"/>
          </p:cNvSpPr>
          <p:nvPr>
            <p:ph type="title" idx="4294967295"/>
          </p:nvPr>
        </p:nvSpPr>
        <p:spPr>
          <a:xfrm>
            <a:off x="0" y="619125"/>
            <a:ext cx="10363200" cy="809625"/>
          </a:xfrm>
        </p:spPr>
        <p:txBody>
          <a:bodyPr/>
          <a:lstStyle/>
          <a:p>
            <a:r>
              <a:rPr lang="en-IN" sz="4000" b="1" dirty="0">
                <a:solidFill>
                  <a:srgbClr val="FF0000"/>
                </a:solidFill>
                <a:latin typeface="Algerian" pitchFamily="82" charset="0"/>
              </a:rPr>
              <a:t>Water flow sensor</a:t>
            </a:r>
          </a:p>
        </p:txBody>
      </p:sp>
      <p:sp>
        <p:nvSpPr>
          <p:cNvPr id="3" name="Content Placeholder 2">
            <a:extLst>
              <a:ext uri="{FF2B5EF4-FFF2-40B4-BE49-F238E27FC236}">
                <a16:creationId xmlns:a16="http://schemas.microsoft.com/office/drawing/2014/main" id="{BD5EDE31-BB70-D4DB-37F2-2BD041DC0439}"/>
              </a:ext>
            </a:extLst>
          </p:cNvPr>
          <p:cNvSpPr>
            <a:spLocks noGrp="1"/>
          </p:cNvSpPr>
          <p:nvPr>
            <p:ph idx="4294967295"/>
          </p:nvPr>
        </p:nvSpPr>
        <p:spPr>
          <a:xfrm>
            <a:off x="1766887" y="1605360"/>
            <a:ext cx="8596313" cy="4383087"/>
          </a:xfrm>
        </p:spPr>
        <p:txBody>
          <a:bodyPr>
            <a:normAutofit fontScale="92500" lnSpcReduction="20000"/>
          </a:bodyPr>
          <a:lstStyle/>
          <a:p>
            <a:r>
              <a:rPr lang="en-US" b="1" i="0" dirty="0">
                <a:solidFill>
                  <a:srgbClr val="FF0000"/>
                </a:solidFill>
                <a:effectLst/>
                <a:latin typeface="Abadi" panose="02000000000000000000" pitchFamily="2" charset="0"/>
                <a:ea typeface="Abadi" panose="02000000000000000000" pitchFamily="2" charset="0"/>
              </a:rPr>
              <a:t>Water flow sensors</a:t>
            </a:r>
            <a:r>
              <a:rPr lang="en-US" b="1" i="0" dirty="0">
                <a:effectLst/>
                <a:latin typeface="Abadi" panose="02000000000000000000" pitchFamily="2" charset="0"/>
                <a:ea typeface="Abadi" panose="02000000000000000000" pitchFamily="2" charset="0"/>
              </a:rPr>
              <a:t> are installed at the water source or pipes to measure the rate of flow of water and calculate the amount of water flowed through the pipe.</a:t>
            </a:r>
          </a:p>
          <a:p>
            <a:r>
              <a:rPr lang="en-US" b="1" i="0" dirty="0">
                <a:effectLst/>
                <a:latin typeface="Abadi" panose="02000000000000000000" pitchFamily="2" charset="0"/>
                <a:ea typeface="Abadi" panose="02000000000000000000" pitchFamily="2" charset="0"/>
              </a:rPr>
              <a:t>The water flow sensor consists of a plastic valve body, a water rotor and a hall-effect sensor. When the water flows through the rotor, rotor rolls and the speed of it changes with a different rate of flow. The hall-effect sensor outputs the corresponding pulse signal.</a:t>
            </a:r>
          </a:p>
          <a:p>
            <a:r>
              <a:rPr lang="en-US" b="1" i="0" dirty="0">
                <a:effectLst/>
                <a:latin typeface="Abadi" panose="02000000000000000000" pitchFamily="2" charset="0"/>
                <a:ea typeface="Abadi" panose="02000000000000000000" pitchFamily="2" charset="0"/>
              </a:rPr>
              <a:t>A water flow sensor, on the other hand, measures the velocity of the fluid flow at a specific point in time. It is mainly used to monitor the flow rate in real-time, to detect any changes or irregularities in the flow, and to control or regulate the flow as needed.</a:t>
            </a:r>
            <a:endParaRPr lang="en-IN" b="1" dirty="0">
              <a:latin typeface="Abadi" panose="02000000000000000000" pitchFamily="2" charset="0"/>
              <a:ea typeface="Abadi" panose="02000000000000000000" pitchFamily="2" charset="0"/>
            </a:endParaRPr>
          </a:p>
        </p:txBody>
      </p:sp>
    </p:spTree>
    <p:extLst>
      <p:ext uri="{BB962C8B-B14F-4D97-AF65-F5344CB8AC3E}">
        <p14:creationId xmlns:p14="http://schemas.microsoft.com/office/powerpoint/2010/main" val="2025937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78D74-C400-ECA8-A3AE-2C1D04341759}"/>
              </a:ext>
            </a:extLst>
          </p:cNvPr>
          <p:cNvSpPr>
            <a:spLocks noGrp="1"/>
          </p:cNvSpPr>
          <p:nvPr>
            <p:ph type="title" idx="4294967295"/>
          </p:nvPr>
        </p:nvSpPr>
        <p:spPr>
          <a:xfrm>
            <a:off x="0" y="619125"/>
            <a:ext cx="10363200" cy="1595438"/>
          </a:xfrm>
        </p:spPr>
        <p:txBody>
          <a:bodyPr>
            <a:normAutofit/>
          </a:bodyPr>
          <a:lstStyle/>
          <a:p>
            <a:r>
              <a:rPr lang="en-IN" sz="4000" b="1" dirty="0">
                <a:solidFill>
                  <a:srgbClr val="FF0000"/>
                </a:solidFill>
                <a:latin typeface="Algerian" pitchFamily="82" charset="0"/>
              </a:rPr>
              <a:t>Work flow of the system</a:t>
            </a:r>
          </a:p>
        </p:txBody>
      </p:sp>
      <p:sp>
        <p:nvSpPr>
          <p:cNvPr id="3" name="Content Placeholder 2">
            <a:extLst>
              <a:ext uri="{FF2B5EF4-FFF2-40B4-BE49-F238E27FC236}">
                <a16:creationId xmlns:a16="http://schemas.microsoft.com/office/drawing/2014/main" id="{8B0541FF-CD48-CA2B-4693-C11BDB33534E}"/>
              </a:ext>
            </a:extLst>
          </p:cNvPr>
          <p:cNvSpPr>
            <a:spLocks noGrp="1"/>
          </p:cNvSpPr>
          <p:nvPr>
            <p:ph idx="4294967295"/>
          </p:nvPr>
        </p:nvSpPr>
        <p:spPr>
          <a:xfrm>
            <a:off x="914400" y="2214563"/>
            <a:ext cx="10363200" cy="3424237"/>
          </a:xfrm>
        </p:spPr>
        <p:txBody>
          <a:bodyPr>
            <a:normAutofit fontScale="92500" lnSpcReduction="10000"/>
          </a:bodyPr>
          <a:lstStyle/>
          <a:p>
            <a:r>
              <a:rPr lang="en-IN" b="1" dirty="0">
                <a:latin typeface="Abadi" panose="02000000000000000000" pitchFamily="2" charset="0"/>
                <a:ea typeface="Abadi" panose="02000000000000000000" pitchFamily="2" charset="0"/>
              </a:rPr>
              <a:t>This current proposed water management system focuses on the management of the water resources by monitoring the water level, temperature of the water and the flow of the water.</a:t>
            </a:r>
          </a:p>
          <a:p>
            <a:r>
              <a:rPr lang="en-IN" b="1" dirty="0">
                <a:latin typeface="Abadi" panose="02000000000000000000" pitchFamily="2" charset="0"/>
                <a:ea typeface="Abadi" panose="02000000000000000000" pitchFamily="2" charset="0"/>
              </a:rPr>
              <a:t>In this system, three sensors are used. Ultrasonic sensor is used to detect the level of the water, Temperature sensor is used to detect the temperature of the water and Water flow sensor is used to detect the flow of the water.</a:t>
            </a:r>
          </a:p>
          <a:p>
            <a:r>
              <a:rPr lang="en-IN" b="1" dirty="0">
                <a:latin typeface="Abadi" panose="02000000000000000000" pitchFamily="2" charset="0"/>
                <a:ea typeface="Abadi" panose="02000000000000000000" pitchFamily="2" charset="0"/>
              </a:rPr>
              <a:t>All these data which is derived from the sensors are stored and those data are used to analyse the condition of the water.</a:t>
            </a:r>
          </a:p>
          <a:p>
            <a:r>
              <a:rPr lang="en-IN" b="1" dirty="0">
                <a:latin typeface="Abadi" panose="02000000000000000000" pitchFamily="2" charset="0"/>
                <a:ea typeface="Abadi" panose="02000000000000000000" pitchFamily="2" charset="0"/>
              </a:rPr>
              <a:t>Hence the necessary action will be taken based on the condition of the water</a:t>
            </a:r>
          </a:p>
        </p:txBody>
      </p:sp>
    </p:spTree>
    <p:extLst>
      <p:ext uri="{BB962C8B-B14F-4D97-AF65-F5344CB8AC3E}">
        <p14:creationId xmlns:p14="http://schemas.microsoft.com/office/powerpoint/2010/main" val="1325422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
          <p:cNvPicPr>
            <a:picLocks noChangeAspect="1"/>
          </p:cNvPicPr>
          <p:nvPr/>
        </p:nvPicPr>
        <p:blipFill>
          <a:blip r:embed="rId2"/>
          <a:stretch>
            <a:fillRect/>
          </a:stretch>
        </p:blipFill>
        <p:spPr>
          <a:xfrm>
            <a:off x="1822428" y="847786"/>
            <a:ext cx="9540688" cy="5162428"/>
          </a:xfrm>
          <a:prstGeom prst="rect">
            <a:avLst/>
          </a:prstGeom>
        </p:spPr>
      </p:pic>
    </p:spTree>
    <p:extLst>
      <p:ext uri="{BB962C8B-B14F-4D97-AF65-F5344CB8AC3E}">
        <p14:creationId xmlns:p14="http://schemas.microsoft.com/office/powerpoint/2010/main" val="291794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A8C9D1E-0D5E-3B51-91DA-0D033B7AB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8469" y="1026270"/>
            <a:ext cx="6215062" cy="4805460"/>
          </a:xfrm>
          <a:prstGeom prst="rect">
            <a:avLst/>
          </a:prstGeom>
        </p:spPr>
      </p:pic>
      <p:sp>
        <p:nvSpPr>
          <p:cNvPr id="4" name="TextBox 3">
            <a:extLst>
              <a:ext uri="{FF2B5EF4-FFF2-40B4-BE49-F238E27FC236}">
                <a16:creationId xmlns:a16="http://schemas.microsoft.com/office/drawing/2014/main" id="{F84712C2-2B9A-D2DC-506B-049079FFAD69}"/>
              </a:ext>
            </a:extLst>
          </p:cNvPr>
          <p:cNvSpPr txBox="1"/>
          <p:nvPr/>
        </p:nvSpPr>
        <p:spPr>
          <a:xfrm>
            <a:off x="3353098" y="185291"/>
            <a:ext cx="6098976" cy="707886"/>
          </a:xfrm>
          <a:prstGeom prst="rect">
            <a:avLst/>
          </a:prstGeom>
          <a:noFill/>
        </p:spPr>
        <p:txBody>
          <a:bodyPr wrap="square">
            <a:spAutoFit/>
          </a:bodyPr>
          <a:lstStyle/>
          <a:p>
            <a:r>
              <a:rPr lang="en-US" sz="4000" b="1" dirty="0">
                <a:solidFill>
                  <a:srgbClr val="FF0000"/>
                </a:solidFill>
                <a:latin typeface="Algerian" pitchFamily="82" charset="0"/>
              </a:rPr>
              <a:t>BLOCK DIAGRAM </a:t>
            </a:r>
          </a:p>
        </p:txBody>
      </p:sp>
    </p:spTree>
    <p:extLst>
      <p:ext uri="{BB962C8B-B14F-4D97-AF65-F5344CB8AC3E}">
        <p14:creationId xmlns:p14="http://schemas.microsoft.com/office/powerpoint/2010/main" val="339656309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Facet</Template>
  <TotalTime>104</TotalTime>
  <Words>1041</Words>
  <Application>Microsoft Office PowerPoint</Application>
  <PresentationFormat>Widescreen</PresentationFormat>
  <Paragraphs>113</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Droplet</vt:lpstr>
      <vt:lpstr>             TJS ENGINEERING COLLEGE (Approved by AICTE&amp;Affiliated to Anna University Chennai &amp; Accredited by NAAC)                               An ISO 9001 : 2015 Certified Institution</vt:lpstr>
      <vt:lpstr>PowerPoint Presentation</vt:lpstr>
      <vt:lpstr>PowerPoint Presentation</vt:lpstr>
      <vt:lpstr>Ultrasonic sensor:  </vt:lpstr>
      <vt:lpstr>Temperature sensor</vt:lpstr>
      <vt:lpstr>Water flow sensor</vt:lpstr>
      <vt:lpstr>Work flow of the system</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Nethra J</dc:creator>
  <cp:lastModifiedBy>vedhalakshmi M</cp:lastModifiedBy>
  <cp:revision>8</cp:revision>
  <dcterms:created xsi:type="dcterms:W3CDTF">2023-10-10T15:27:52Z</dcterms:created>
  <dcterms:modified xsi:type="dcterms:W3CDTF">2023-11-01T14:23:17Z</dcterms:modified>
</cp:coreProperties>
</file>