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87" r:id="rId1"/>
  </p:sldMasterIdLst>
  <p:notesMasterIdLst>
    <p:notesMasterId r:id="rId2"/>
  </p:notesMasterIdLst>
  <p:sldIdLst>
    <p:sldId id="342" r:id="rId3"/>
    <p:sldId id="343" r:id="rId4"/>
    <p:sldId id="344" r:id="rId5"/>
    <p:sldId id="345" r:id="rId6"/>
    <p:sldId id="346" r:id="rId7"/>
    <p:sldId id="347" r:id="rId8"/>
    <p:sldId id="348" r:id="rId9"/>
    <p:sldId id="349" r:id="rId10"/>
    <p:sldId id="350" r:id="rId11"/>
    <p:sldId id="351" r:id="rId12"/>
    <p:sldId id="353" r:id="rId13"/>
    <p:sldId id="354"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Slide Image Placeholder 1"/>
          <p:cNvSpPr>
            <a:spLocks noChangeAspect="1" noRot="1" noGrp="1"/>
          </p:cNvSpPr>
          <p:nvPr>
            <p:ph type="sldImg"/>
          </p:nvPr>
        </p:nvSpPr>
        <p:spPr/>
      </p:sp>
      <p:sp>
        <p:nvSpPr>
          <p:cNvPr id="1048684" name="Notes Placeholder 2"/>
          <p:cNvSpPr>
            <a:spLocks noGrp="1"/>
          </p:cNvSpPr>
          <p:nvPr>
            <p:ph type="body" idx="1"/>
          </p:nvPr>
        </p:nvSpPr>
        <p:spPr/>
        <p:txBody>
          <a:bodyPr/>
          <a:p>
            <a:endParaRPr dirty="0" lang="en-US"/>
          </a:p>
        </p:txBody>
      </p:sp>
      <p:sp>
        <p:nvSpPr>
          <p:cNvPr id="1048685"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88" r:id="rId1"/>
    <p:sldLayoutId id="2147483689" r:id="rId2"/>
    <p:sldLayoutId id="2147483690" r:id="rId3"/>
    <p:sldLayoutId id="2147483691" r:id="rId4"/>
    <p:sldLayoutId id="2147483692"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smtClean="0"/>
              <a:t>: </a:t>
            </a:r>
            <a:r>
              <a:rPr dirty="0" sz="2400" lang="en-US" smtClean="0">
                <a:solidFill>
                  <a:srgbClr val="0070C0"/>
                </a:solidFill>
              </a:rPr>
              <a:t>U</a:t>
            </a:r>
            <a:r>
              <a:rPr dirty="0" sz="2400" lang="en-US" smtClean="0">
                <a:solidFill>
                  <a:srgbClr val="0070C0"/>
                </a:solidFill>
              </a:rPr>
              <a:t>.</a:t>
            </a:r>
            <a:r>
              <a:rPr dirty="0" sz="2400" lang="en-US" smtClean="0">
                <a:solidFill>
                  <a:srgbClr val="0070C0"/>
                </a:solidFill>
              </a:rPr>
              <a:t>V</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K</a:t>
            </a:r>
            <a:r>
              <a:rPr dirty="0" sz="2400" lang="en-US" smtClean="0">
                <a:solidFill>
                  <a:srgbClr val="0070C0"/>
                </a:solidFill>
              </a:rPr>
              <a:t>A</a:t>
            </a:r>
            <a:r>
              <a:rPr dirty="0" sz="2400" lang="en-US" smtClean="0">
                <a:solidFill>
                  <a:srgbClr val="0070C0"/>
                </a:solidFill>
              </a:rPr>
              <a:t>T</a:t>
            </a:r>
            <a:r>
              <a:rPr dirty="0" sz="2400" lang="en-US" smtClean="0">
                <a:solidFill>
                  <a:srgbClr val="0070C0"/>
                </a:solidFill>
              </a:rPr>
              <a:t>E</a:t>
            </a:r>
            <a:r>
              <a:rPr dirty="0" sz="2400" lang="en-US" smtClean="0">
                <a:solidFill>
                  <a:srgbClr val="0070C0"/>
                </a:solidFill>
              </a:rPr>
              <a:t>S</a:t>
            </a:r>
            <a:r>
              <a:rPr dirty="0" sz="2400" lang="en-US" smtClean="0">
                <a:solidFill>
                  <a:srgbClr val="0070C0"/>
                </a:solidFill>
              </a:rPr>
              <a:t>H</a:t>
            </a:r>
            <a:endParaRPr dirty="0" sz="2400" lang="en-US">
              <a:solidFill>
                <a:srgbClr val="0070C0"/>
              </a:solidFill>
            </a:endParaRPr>
          </a:p>
          <a:p>
            <a:r>
              <a:rPr dirty="0" sz="2400" lang="en-US"/>
              <a:t>REGISTER NO</a:t>
            </a:r>
            <a:r>
              <a:rPr dirty="0" sz="2400" lang="en-US" smtClean="0"/>
              <a:t>: </a:t>
            </a:r>
            <a:r>
              <a:rPr dirty="0" sz="2400" lang="en-US" smtClean="0">
                <a:solidFill>
                  <a:srgbClr val="0070C0"/>
                </a:solidFill>
              </a:rPr>
              <a:t>3122</a:t>
            </a:r>
            <a:r>
              <a:rPr dirty="0" sz="2400" lang="en-US" smtClean="0">
                <a:solidFill>
                  <a:srgbClr val="0070C0"/>
                </a:solidFill>
              </a:rPr>
              <a:t>2</a:t>
            </a:r>
            <a:r>
              <a:rPr dirty="0" sz="2400" lang="en-US" smtClean="0">
                <a:solidFill>
                  <a:srgbClr val="0070C0"/>
                </a:solidFill>
              </a:rPr>
              <a:t>0</a:t>
            </a:r>
            <a:r>
              <a:rPr dirty="0" sz="2400" lang="en-US" smtClean="0">
                <a:solidFill>
                  <a:srgbClr val="0070C0"/>
                </a:solidFill>
              </a:rPr>
              <a:t>0</a:t>
            </a:r>
            <a:r>
              <a:rPr dirty="0" sz="2400" lang="en-US" smtClean="0">
                <a:solidFill>
                  <a:srgbClr val="0070C0"/>
                </a:solidFill>
              </a:rPr>
              <a:t>6</a:t>
            </a:r>
            <a:r>
              <a:rPr dirty="0" sz="2400" lang="en-US" smtClean="0">
                <a:solidFill>
                  <a:srgbClr val="0070C0"/>
                </a:solidFill>
              </a:rPr>
              <a:t>8</a:t>
            </a:r>
            <a:endParaRPr dirty="0" sz="2400" lang="en-US">
              <a:solidFill>
                <a:srgbClr val="0070C0"/>
              </a:solidFill>
            </a:endParaRPr>
          </a:p>
          <a:p>
            <a:r>
              <a:rPr dirty="0" sz="2400" lang="en-US"/>
              <a:t>DEPARTMENT</a:t>
            </a:r>
            <a:r>
              <a:rPr dirty="0" sz="2400" lang="en-US" smtClean="0"/>
              <a:t>: </a:t>
            </a:r>
            <a:r>
              <a:rPr dirty="0" sz="2400" lang="en-US" smtClean="0">
                <a:solidFill>
                  <a:srgbClr val="0070C0"/>
                </a:solidFill>
              </a:rPr>
              <a:t>B.COM </a:t>
            </a:r>
            <a:r>
              <a:rPr dirty="0" sz="2400" lang="en-US" smtClean="0">
                <a:solidFill>
                  <a:srgbClr val="0070C0"/>
                </a:solidFill>
              </a:rPr>
              <a:t>(</a:t>
            </a:r>
            <a:r>
              <a:rPr dirty="0" sz="2400" lang="en-US" smtClean="0">
                <a:solidFill>
                  <a:srgbClr val="0070C0"/>
                </a:solidFill>
              </a:rPr>
              <a:t>G</a:t>
            </a:r>
            <a:r>
              <a:rPr dirty="0" sz="2400" lang="en-US" smtClean="0">
                <a:solidFill>
                  <a:srgbClr val="0070C0"/>
                </a:solidFill>
              </a:rPr>
              <a:t>E</a:t>
            </a:r>
            <a:r>
              <a:rPr dirty="0" sz="2400" lang="en-US" smtClean="0">
                <a:solidFill>
                  <a:srgbClr val="0070C0"/>
                </a:solidFill>
              </a:rPr>
              <a:t>NERAL</a:t>
            </a:r>
            <a:r>
              <a:rPr dirty="0" sz="2400" lang="en-US" smtClean="0">
                <a:solidFill>
                  <a:srgbClr val="0070C0"/>
                </a:solidFill>
              </a:rPr>
              <a:t>)</a:t>
            </a:r>
            <a:endParaRPr dirty="0" sz="2400" lang="en-US">
              <a:solidFill>
                <a:srgbClr val="0070C0"/>
              </a:solidFill>
            </a:endParaRPr>
          </a:p>
          <a:p>
            <a:r>
              <a:rPr dirty="0" sz="2400" lang="en-US" smtClean="0"/>
              <a:t>COLLEGE: </a:t>
            </a:r>
            <a:r>
              <a:rPr dirty="0" sz="2400" lang="en-US" smtClean="0">
                <a:solidFill>
                  <a:srgbClr val="0070C0"/>
                </a:solidFill>
              </a:rPr>
              <a:t>S</a:t>
            </a:r>
            <a:r>
              <a:rPr dirty="0" sz="2400" lang="en-US" smtClean="0">
                <a:solidFill>
                  <a:srgbClr val="0070C0"/>
                </a:solidFill>
              </a:rPr>
              <a:t>R</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B</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A</a:t>
            </a:r>
            <a:r>
              <a:rPr dirty="0" sz="2400" lang="en-US" smtClean="0">
                <a:solidFill>
                  <a:srgbClr val="0070C0"/>
                </a:solidFill>
              </a:rPr>
              <a:t>JI </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T</a:t>
            </a:r>
            <a:r>
              <a:rPr dirty="0" sz="2400" lang="en-US" smtClean="0">
                <a:solidFill>
                  <a:srgbClr val="0070C0"/>
                </a:solidFill>
              </a:rPr>
              <a:t>S </a:t>
            </a:r>
            <a:r>
              <a:rPr dirty="0" sz="2400" lang="en-US" smtClean="0">
                <a:solidFill>
                  <a:srgbClr val="0070C0"/>
                </a:solidFill>
              </a:rPr>
              <a:t>&amp;</a:t>
            </a:r>
            <a:r>
              <a:rPr dirty="0" sz="2400" lang="en-US" smtClean="0">
                <a:solidFill>
                  <a:srgbClr val="0070C0"/>
                </a:solidFill>
              </a:rPr>
              <a:t> </a:t>
            </a:r>
            <a:r>
              <a:rPr dirty="0" sz="2400" lang="en-US" smtClean="0">
                <a:solidFill>
                  <a:srgbClr val="0070C0"/>
                </a:solidFill>
              </a:rPr>
              <a:t>S</a:t>
            </a:r>
            <a:r>
              <a:rPr dirty="0" sz="2400" lang="en-US" smtClean="0">
                <a:solidFill>
                  <a:srgbClr val="0070C0"/>
                </a:solidFill>
              </a:rPr>
              <a:t>C</a:t>
            </a:r>
            <a:r>
              <a:rPr dirty="0" sz="2400" lang="en-US" smtClean="0">
                <a:solidFill>
                  <a:srgbClr val="0070C0"/>
                </a:solidFill>
              </a:rPr>
              <a:t>I</a:t>
            </a:r>
            <a:r>
              <a:rPr dirty="0" sz="2400" lang="en-US" smtClean="0">
                <a:solidFill>
                  <a:srgbClr val="0070C0"/>
                </a:solidFill>
              </a:rPr>
              <a:t>ENCE </a:t>
            </a:r>
            <a:r>
              <a:rPr dirty="0" sz="2400" lang="en-US" smtClean="0">
                <a:solidFill>
                  <a:srgbClr val="0070C0"/>
                </a:solidFill>
              </a:rPr>
              <a:t>C</a:t>
            </a:r>
            <a:r>
              <a:rPr dirty="0" sz="2400" lang="en-US" smtClean="0">
                <a:solidFill>
                  <a:srgbClr val="0070C0"/>
                </a:solidFill>
              </a:rPr>
              <a:t>O</a:t>
            </a:r>
            <a:r>
              <a:rPr dirty="0" sz="2400" lang="en-US" smtClean="0">
                <a:solidFill>
                  <a:srgbClr val="0070C0"/>
                </a:solidFill>
              </a:rPr>
              <a:t>LLEGE </a:t>
            </a:r>
            <a:endParaRPr dirty="0" sz="2400" lang="en-US">
              <a:solidFill>
                <a:srgbClr val="0070C0"/>
              </a:solidFill>
            </a:endParaRP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 Placeholder 2"/>
          <p:cNvSpPr>
            <a:spLocks noGrp="1"/>
          </p:cNvSpPr>
          <p:nvPr>
            <p:ph type="body" idx="1"/>
          </p:nvPr>
        </p:nvSpPr>
        <p:spPr>
          <a:xfrm>
            <a:off x="609600" y="1577340"/>
            <a:ext cx="10972800" cy="5334000"/>
          </a:xfrm>
        </p:spPr>
        <p:txBody>
          <a:bodyPr/>
          <a:p>
            <a:pPr indent="-285750" marL="285750">
              <a:buFont typeface="Wingdings" panose="05000000000000000000" pitchFamily="2" charset="2"/>
              <a:buChar char="Ø"/>
            </a:pPr>
            <a:r>
              <a:rPr dirty="0" lang="en-US" smtClean="0">
                <a:solidFill>
                  <a:srgbClr val="C00000"/>
                </a:solidFill>
              </a:rPr>
              <a:t>1) DATA COLLECTION</a:t>
            </a:r>
          </a:p>
          <a:p>
            <a:pPr indent="-285750" marL="285750">
              <a:buFont typeface="Arial" panose="020B0604020202020204" pitchFamily="34" charset="0"/>
              <a:buChar char="•"/>
            </a:pPr>
            <a:r>
              <a:rPr dirty="0" lang="en-US" smtClean="0">
                <a:solidFill>
                  <a:schemeClr val="tx1"/>
                </a:solidFill>
              </a:rPr>
              <a:t>The data has been collected through Edunet dash board.</a:t>
            </a:r>
          </a:p>
          <a:p>
            <a:pPr indent="-285750" marL="285750">
              <a:buFont typeface="Wingdings" panose="05000000000000000000" pitchFamily="2" charset="2"/>
              <a:buChar char="Ø"/>
            </a:pPr>
            <a:endParaRPr dirty="0" lang="en-US" smtClean="0">
              <a:solidFill>
                <a:schemeClr val="tx1"/>
              </a:solidFill>
            </a:endParaRPr>
          </a:p>
          <a:p>
            <a:pPr indent="-285750" marL="285750">
              <a:buFont typeface="Wingdings" panose="05000000000000000000" pitchFamily="2" charset="2"/>
              <a:buChar char="Ø"/>
            </a:pPr>
            <a:r>
              <a:rPr dirty="0" lang="en-US" smtClean="0">
                <a:solidFill>
                  <a:srgbClr val="C00000"/>
                </a:solidFill>
              </a:rPr>
              <a:t>2) FEATURE COLLECTION</a:t>
            </a:r>
          </a:p>
          <a:p>
            <a:pPr indent="-285750" marL="285750">
              <a:buFont typeface="Arial" panose="020B0604020202020204" pitchFamily="34" charset="0"/>
              <a:buChar char="•"/>
            </a:pPr>
            <a:r>
              <a:rPr dirty="0" lang="en-US" smtClean="0">
                <a:solidFill>
                  <a:schemeClr val="tx1"/>
                </a:solidFill>
              </a:rPr>
              <a:t>The listed 10 features were taken for the analyses of data.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3) DATA CLEANING</a:t>
            </a:r>
          </a:p>
          <a:p>
            <a:pPr indent="-285750" marL="285750">
              <a:buFont typeface="Arial" panose="020B0604020202020204" pitchFamily="34" charset="0"/>
              <a:buChar char="•"/>
            </a:pPr>
            <a:r>
              <a:rPr dirty="0" lang="en-US" smtClean="0">
                <a:solidFill>
                  <a:schemeClr val="tx1"/>
                </a:solidFill>
              </a:rPr>
              <a:t>Identifying the missing values.</a:t>
            </a:r>
          </a:p>
          <a:p>
            <a:pPr indent="-285750" marL="285750">
              <a:buFont typeface="Arial" panose="020B0604020202020204" pitchFamily="34" charset="0"/>
              <a:buChar char="•"/>
            </a:pPr>
            <a:r>
              <a:rPr dirty="0" lang="en-US" smtClean="0">
                <a:solidFill>
                  <a:schemeClr val="tx1"/>
                </a:solidFill>
              </a:rPr>
              <a:t>Filtering of those missing values.</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4)CALCULATION OF PERFORMANCE LEVEL</a:t>
            </a:r>
          </a:p>
          <a:p>
            <a:pPr indent="-285750" marL="285750">
              <a:buFont typeface="Arial" panose="020B0604020202020204" pitchFamily="34" charset="0"/>
              <a:buChar char="•"/>
            </a:pPr>
            <a:r>
              <a:rPr dirty="0" lang="en-US" smtClean="0">
                <a:solidFill>
                  <a:schemeClr val="tx1"/>
                </a:solidFill>
              </a:rPr>
              <a:t>By considering the current employee rating, I found the performance level using the formula.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5)SUMMARY OF PIVOT LEVEL</a:t>
            </a:r>
          </a:p>
          <a:p>
            <a:pPr indent="-285750" marL="285750">
              <a:buFont typeface="Arial" panose="020B0604020202020204" pitchFamily="34" charset="0"/>
              <a:buChar char="•"/>
            </a:pPr>
            <a:r>
              <a:rPr dirty="0" lang="en-US" smtClean="0">
                <a:solidFill>
                  <a:schemeClr val="tx1"/>
                </a:solidFill>
              </a:rPr>
              <a:t>Segregating od certain features to rows, columns, heading and so on.</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6)VISUALIZATION:</a:t>
            </a:r>
          </a:p>
          <a:p>
            <a:pPr indent="-285750" marL="285750">
              <a:buFont typeface="Arial" panose="020B0604020202020204" pitchFamily="34" charset="0"/>
              <a:buChar char="•"/>
            </a:pPr>
            <a:r>
              <a:rPr dirty="0" lang="en-US" smtClean="0">
                <a:solidFill>
                  <a:schemeClr val="tx1"/>
                </a:solidFill>
              </a:rPr>
              <a:t>Once completed with pivot table, created the graph for precise visualization.</a:t>
            </a:r>
          </a:p>
          <a:p>
            <a:endParaRPr dirty="0" lang="en-US" smtClean="0">
              <a:solidFill>
                <a:schemeClr val="tx1"/>
              </a:solidFill>
            </a:endParaRPr>
          </a:p>
          <a:p>
            <a:endParaRPr dirty="0"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Text Placeholder 1"/>
          <p:cNvSpPr>
            <a:spLocks noGrp="1"/>
          </p:cNvSpPr>
          <p:nvPr>
            <p:ph type="body" idx="1"/>
          </p:nvPr>
        </p:nvSpPr>
        <p:spPr>
          <a:xfrm>
            <a:off x="609600" y="1577340"/>
            <a:ext cx="10972800" cy="800101"/>
          </a:xfrm>
        </p:spPr>
        <p:txBody>
          <a:bodyPr/>
          <a:p>
            <a:r>
              <a:rPr dirty="0" lang="en-US" smtClean="0">
                <a:latin typeface="Times New Roman" panose="02020603050405020304" pitchFamily="18" charset="0"/>
                <a:cs typeface="Times New Roman" panose="02020603050405020304" pitchFamily="18" charset="0"/>
              </a:rPr>
              <a:t>FORMULAS:</a:t>
            </a:r>
          </a:p>
          <a:p>
            <a:endParaRPr dirty="0" lang="en-US" smtClean="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=IF(AND(Z8&gt;=5),"VERY HIGH",IF(AND(Z8&gt;=4),"HIGH",IF(AND(Z8&gt;=3),"MED","LOW")))</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 Placeholder 2"/>
          <p:cNvSpPr>
            <a:spLocks noGrp="1"/>
          </p:cNvSpPr>
          <p:nvPr>
            <p:ph type="body" idx="1"/>
          </p:nvPr>
        </p:nvSpPr>
        <p:spPr>
          <a:xfrm>
            <a:off x="609600" y="1577340"/>
            <a:ext cx="10744200" cy="4267200"/>
          </a:xfrm>
        </p:spPr>
        <p:txBody>
          <a:bodyPr/>
          <a:p>
            <a:r>
              <a:rPr dirty="0" sz="2400" lang="en-US">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591168" y="28956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Rectangle 1"/>
          <p:cNvSpPr>
            <a:spLocks noGrp="1" noChangeArrowheads="1"/>
          </p:cNvSpPr>
          <p:nvPr>
            <p:ph type="body" idx="1"/>
          </p:nvPr>
        </p:nvSpPr>
        <p:spPr bwMode="auto">
          <a:xfrm>
            <a:off x="304799" y="1301065"/>
            <a:ext cx="9648443" cy="5069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676274" y="1552635"/>
            <a:ext cx="9382125" cy="6847840"/>
          </a:xfrm>
          <a:prstGeom prst="rect"/>
          <a:noFill/>
        </p:spPr>
        <p:txBody>
          <a:bodyPr rtlCol="0" wrap="square">
            <a:spAutoFit/>
          </a:bodyPr>
          <a:p>
            <a:pPr eaLnBrk="0" fontAlgn="base" hangingPunct="0" indent="-342900" lvl="0" marL="342900">
              <a:spcBef>
                <a:spcPct val="0"/>
              </a:spcBef>
              <a:spcAft>
                <a:spcPct val="0"/>
              </a:spcAft>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Purpose:</a:t>
            </a:r>
            <a:r>
              <a:rPr altLang="en-US" dirty="0" sz="2400" lang="en-US">
                <a:latin typeface="Times New Roman" panose="02020603050405020304" pitchFamily="18" charset="0"/>
                <a:cs typeface="Times New Roman" panose="02020603050405020304" pitchFamily="18" charset="0"/>
              </a:rPr>
              <a:t> Evaluate and improve employee performance to align with organizational goals</a:t>
            </a:r>
            <a:r>
              <a:rPr altLang="en-US" dirty="0" sz="2400" lang="en-US" smtClean="0">
                <a:latin typeface="Times New Roman" panose="02020603050405020304" pitchFamily="18" charset="0"/>
                <a:cs typeface="Times New Roman" panose="02020603050405020304" pitchFamily="18" charset="0"/>
              </a:rPr>
              <a:t>.</a:t>
            </a:r>
          </a:p>
          <a:p>
            <a:pPr eaLnBrk="0" fontAlgn="base" hangingPunct="0" lvl="0">
              <a:spcBef>
                <a:spcPct val="0"/>
              </a:spcBef>
              <a:spcAft>
                <a:spcPct val="0"/>
              </a:spcAft>
            </a:pPr>
            <a:endParaRPr altLang="en-US" dirty="0" sz="2400" lang="en-US">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altLang="en-US" b="1" dirty="0" sz="2400" lang="en-US" smtClean="0">
                <a:latin typeface="Times New Roman" panose="02020603050405020304" pitchFamily="18" charset="0"/>
                <a:cs typeface="Times New Roman" panose="02020603050405020304" pitchFamily="18" charset="0"/>
              </a:rPr>
              <a:t>Objectives: </a:t>
            </a:r>
            <a:r>
              <a:rPr altLang="en-US" dirty="0" sz="2400" lang="en-US" smtClean="0">
                <a:latin typeface="Times New Roman" panose="02020603050405020304" pitchFamily="18" charset="0"/>
                <a:cs typeface="Times New Roman" panose="02020603050405020304" pitchFamily="18" charset="0"/>
              </a:rPr>
              <a:t>Assess </a:t>
            </a:r>
            <a:r>
              <a:rPr altLang="en-US" dirty="0" sz="2400" lang="en-US">
                <a:latin typeface="Times New Roman" panose="02020603050405020304" pitchFamily="18" charset="0"/>
                <a:cs typeface="Times New Roman" panose="02020603050405020304" pitchFamily="18" charset="0"/>
              </a:rPr>
              <a:t>individual </a:t>
            </a:r>
            <a:r>
              <a:rPr altLang="en-US" dirty="0" sz="2400" lang="en-US" smtClean="0">
                <a:latin typeface="Times New Roman" panose="02020603050405020304" pitchFamily="18" charset="0"/>
                <a:cs typeface="Times New Roman" panose="02020603050405020304" pitchFamily="18" charset="0"/>
              </a:rPr>
              <a:t>performance, identify </a:t>
            </a:r>
            <a:r>
              <a:rPr altLang="en-US" dirty="0" sz="2400" lang="en-US">
                <a:latin typeface="Times New Roman" panose="02020603050405020304" pitchFamily="18" charset="0"/>
                <a:cs typeface="Times New Roman" panose="02020603050405020304" pitchFamily="18" charset="0"/>
              </a:rPr>
              <a:t>strengths and areas for </a:t>
            </a:r>
            <a:r>
              <a:rPr altLang="en-US" dirty="0" sz="2400" lang="en-US" smtClean="0">
                <a:latin typeface="Times New Roman" panose="02020603050405020304" pitchFamily="18" charset="0"/>
                <a:cs typeface="Times New Roman" panose="02020603050405020304" pitchFamily="18" charset="0"/>
              </a:rPr>
              <a:t>improvement, align </a:t>
            </a:r>
            <a:r>
              <a:rPr altLang="en-US" dirty="0" sz="2400" lang="en-US">
                <a:latin typeface="Times New Roman" panose="02020603050405020304" pitchFamily="18" charset="0"/>
                <a:cs typeface="Times New Roman" panose="02020603050405020304" pitchFamily="18" charset="0"/>
              </a:rPr>
              <a:t>performance with organizational </a:t>
            </a:r>
            <a:r>
              <a:rPr altLang="en-US" dirty="0" sz="2400" lang="en-US" smtClean="0">
                <a:latin typeface="Times New Roman" panose="02020603050405020304" pitchFamily="18" charset="0"/>
                <a:cs typeface="Times New Roman" panose="02020603050405020304" pitchFamily="18" charset="0"/>
              </a:rPr>
              <a:t>goals, enhance </a:t>
            </a:r>
            <a:r>
              <a:rPr altLang="en-US" dirty="0" sz="2400" lang="en-US">
                <a:latin typeface="Times New Roman" panose="02020603050405020304" pitchFamily="18" charset="0"/>
                <a:cs typeface="Times New Roman" panose="02020603050405020304" pitchFamily="18" charset="0"/>
              </a:rPr>
              <a:t>employee </a:t>
            </a:r>
            <a:r>
              <a:rPr altLang="en-US" dirty="0" sz="2400" lang="en-US" smtClean="0">
                <a:latin typeface="Times New Roman" panose="02020603050405020304" pitchFamily="18" charset="0"/>
                <a:cs typeface="Times New Roman" panose="02020603050405020304" pitchFamily="18" charset="0"/>
              </a:rPr>
              <a:t>development, support </a:t>
            </a:r>
            <a:r>
              <a:rPr altLang="en-US" dirty="0" sz="2400" lang="en-US">
                <a:latin typeface="Times New Roman" panose="02020603050405020304" pitchFamily="18" charset="0"/>
                <a:cs typeface="Times New Roman" panose="02020603050405020304" pitchFamily="18" charset="0"/>
              </a:rPr>
              <a:t>informed HR </a:t>
            </a:r>
            <a:r>
              <a:rPr altLang="en-US" dirty="0" sz="2400" lang="en-US" smtClean="0">
                <a:latin typeface="Times New Roman" panose="02020603050405020304" pitchFamily="18" charset="0"/>
                <a:cs typeface="Times New Roman" panose="02020603050405020304" pitchFamily="18" charset="0"/>
              </a:rPr>
              <a:t>decisions.</a:t>
            </a:r>
          </a:p>
          <a:p>
            <a:pPr eaLnBrk="0" fontAlgn="base" hangingPunct="0" lvl="0">
              <a:spcBef>
                <a:spcPct val="0"/>
              </a:spcBef>
              <a:spcAft>
                <a:spcPct val="0"/>
              </a:spcAft>
            </a:pPr>
            <a:endParaRPr altLang="en-US" dirty="0" sz="2400" lang="en-US" smtClean="0">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Benefits: </a:t>
            </a:r>
            <a:r>
              <a:rPr dirty="0" sz="2400" lang="en-US" smtClean="0">
                <a:latin typeface="Times New Roman" panose="02020603050405020304" pitchFamily="18" charset="0"/>
                <a:cs typeface="Times New Roman" panose="02020603050405020304" pitchFamily="18" charset="0"/>
              </a:rPr>
              <a:t>Improved </a:t>
            </a:r>
            <a:r>
              <a:rPr dirty="0" sz="2400" lang="en-US">
                <a:latin typeface="Times New Roman" panose="02020603050405020304" pitchFamily="18" charset="0"/>
                <a:cs typeface="Times New Roman" panose="02020603050405020304" pitchFamily="18" charset="0"/>
              </a:rPr>
              <a:t>overall </a:t>
            </a:r>
            <a:r>
              <a:rPr dirty="0" sz="2400" lang="en-US" smtClean="0">
                <a:latin typeface="Times New Roman" panose="02020603050405020304" pitchFamily="18" charset="0"/>
                <a:cs typeface="Times New Roman" panose="02020603050405020304" pitchFamily="18" charset="0"/>
              </a:rPr>
              <a:t>performance, enhanced </a:t>
            </a:r>
            <a:r>
              <a:rPr dirty="0" sz="2400" lang="en-US">
                <a:latin typeface="Times New Roman" panose="02020603050405020304" pitchFamily="18" charset="0"/>
                <a:cs typeface="Times New Roman" panose="02020603050405020304" pitchFamily="18" charset="0"/>
              </a:rPr>
              <a:t>employee </a:t>
            </a:r>
            <a:endParaRPr dirty="0" sz="2400" lang="en-US" smtClean="0">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r>
              <a:rPr dirty="0" sz="2400" lang="en-US" smtClean="0">
                <a:latin typeface="Times New Roman" panose="02020603050405020304" pitchFamily="18" charset="0"/>
                <a:cs typeface="Times New Roman" panose="02020603050405020304" pitchFamily="18" charset="0"/>
              </a:rPr>
              <a:t>development </a:t>
            </a:r>
            <a:r>
              <a:rPr dirty="0" sz="2400" lang="en-US">
                <a:latin typeface="Times New Roman" panose="02020603050405020304" pitchFamily="18" charset="0"/>
                <a:cs typeface="Times New Roman" panose="02020603050405020304" pitchFamily="18" charset="0"/>
              </a:rPr>
              <a:t>and career </a:t>
            </a:r>
            <a:r>
              <a:rPr dirty="0" sz="2400" lang="en-US" smtClean="0">
                <a:latin typeface="Times New Roman" panose="02020603050405020304" pitchFamily="18" charset="0"/>
                <a:cs typeface="Times New Roman" panose="02020603050405020304" pitchFamily="18" charset="0"/>
              </a:rPr>
              <a:t>growth, informed </a:t>
            </a:r>
            <a:r>
              <a:rPr dirty="0" sz="2400" lang="en-US">
                <a:latin typeface="Times New Roman" panose="02020603050405020304" pitchFamily="18" charset="0"/>
                <a:cs typeface="Times New Roman" panose="02020603050405020304" pitchFamily="18" charset="0"/>
              </a:rPr>
              <a:t>HR decisions on promotions and </a:t>
            </a:r>
            <a:r>
              <a:rPr dirty="0" sz="2400" lang="en-US" smtClean="0">
                <a:latin typeface="Times New Roman" panose="02020603050405020304" pitchFamily="18" charset="0"/>
                <a:cs typeface="Times New Roman" panose="02020603050405020304" pitchFamily="18" charset="0"/>
              </a:rPr>
              <a:t>compensation, increased </a:t>
            </a:r>
            <a:r>
              <a:rPr dirty="0" sz="2400" lang="en-US">
                <a:latin typeface="Times New Roman" panose="02020603050405020304" pitchFamily="18" charset="0"/>
                <a:cs typeface="Times New Roman" panose="02020603050405020304" pitchFamily="18" charset="0"/>
              </a:rPr>
              <a:t>employee engagement and </a:t>
            </a:r>
            <a:r>
              <a:rPr dirty="0" sz="2400" lang="en-US" smtClean="0">
                <a:latin typeface="Times New Roman" panose="02020603050405020304" pitchFamily="18" charset="0"/>
                <a:cs typeface="Times New Roman" panose="02020603050405020304" pitchFamily="18" charset="0"/>
              </a:rPr>
              <a:t>motivation.</a:t>
            </a:r>
            <a:endParaRPr b="1" dirty="0" sz="2400" lang="en-US">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endParaRPr b="1" dirty="0" sz="2400" lang="en-US" smtClean="0"/>
          </a:p>
          <a:p>
            <a:pPr eaLnBrk="0" fontAlgn="base" hangingPunct="0" indent="-342900" lvl="0" marL="342900">
              <a:spcBef>
                <a:spcPct val="0"/>
              </a:spcBef>
              <a:spcAft>
                <a:spcPct val="0"/>
              </a:spcAft>
              <a:buFont typeface="Arial" panose="020B0604020202020204" pitchFamily="34" charset="0"/>
              <a:buChar char="•"/>
            </a:pPr>
            <a:r>
              <a:rPr b="1" dirty="0" sz="2400" lang="en-US" smtClean="0"/>
              <a:t>Challenges:</a:t>
            </a:r>
            <a:r>
              <a:rPr dirty="0" sz="2400" lang="en-US" smtClean="0"/>
              <a:t> Ensuring </a:t>
            </a:r>
            <a:r>
              <a:rPr dirty="0" sz="2400" lang="en-US"/>
              <a:t>objectivity and reducing </a:t>
            </a:r>
            <a:r>
              <a:rPr dirty="0" sz="2400" lang="en-US" smtClean="0"/>
              <a:t>bias, accurate </a:t>
            </a:r>
            <a:r>
              <a:rPr dirty="0" sz="2400" lang="en-US"/>
              <a:t>and comprehensive data </a:t>
            </a:r>
            <a:r>
              <a:rPr dirty="0" sz="2400" lang="en-US" smtClean="0"/>
              <a:t>collection, managing </a:t>
            </a:r>
            <a:r>
              <a:rPr dirty="0" sz="2400" lang="en-US"/>
              <a:t>employee resistance to feedback.</a:t>
            </a:r>
          </a:p>
          <a:p>
            <a:pPr eaLnBrk="0" fontAlgn="base" hangingPunct="0" lvl="0">
              <a:spcBef>
                <a:spcPct val="0"/>
              </a:spcBef>
              <a:spcAft>
                <a:spcPct val="0"/>
              </a:spcAft>
            </a:pPr>
            <a:endParaRPr dirty="0" sz="2400" lang="en-US">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Text Placeholder 6"/>
          <p:cNvSpPr>
            <a:spLocks noGrp="1"/>
          </p:cNvSpPr>
          <p:nvPr>
            <p:ph type="body" idx="1"/>
          </p:nvPr>
        </p:nvSpPr>
        <p:spPr>
          <a:xfrm>
            <a:off x="609600" y="1577340"/>
            <a:ext cx="10972800" cy="3771900"/>
          </a:xfrm>
        </p:spPr>
        <p:txBody>
          <a:bodyPr/>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Employees</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Executives/Senior Leadership</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HR Department</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Managers/Supervisors </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Training </a:t>
            </a:r>
            <a:r>
              <a:rPr dirty="0" sz="2800" lang="en-US">
                <a:latin typeface="Times New Roman" panose="02020603050405020304" pitchFamily="18" charset="0"/>
                <a:cs typeface="Times New Roman" panose="02020603050405020304" pitchFamily="18" charset="0"/>
              </a:rPr>
              <a:t>and Development </a:t>
            </a:r>
            <a:r>
              <a:rPr dirty="0" sz="2800" lang="en-US" smtClean="0">
                <a:latin typeface="Times New Roman" panose="02020603050405020304" pitchFamily="18" charset="0"/>
                <a:cs typeface="Times New Roman" panose="02020603050405020304" pitchFamily="18" charset="0"/>
              </a:rPr>
              <a:t>Teams</a:t>
            </a:r>
            <a:endParaRPr dirty="0" sz="2800" lang="en-US">
              <a:latin typeface="Times New Roman" panose="02020603050405020304" pitchFamily="18" charset="0"/>
              <a:cs typeface="Times New Roman" panose="02020603050405020304" pitchFamily="18" charset="0"/>
            </a:endParaRPr>
          </a:p>
        </p:txBody>
      </p:sp>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2970147" y="1984509"/>
            <a:ext cx="8534400" cy="2933700"/>
          </a:xfrm>
        </p:spPr>
        <p:txBody>
          <a:bodyPr/>
          <a:p>
            <a:r>
              <a:rPr dirty="0" sz="2800" lang="en-US">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609600" y="1577340"/>
            <a:ext cx="10972800" cy="4000500"/>
          </a:xfrm>
        </p:spPr>
        <p:txBody>
          <a:bodyPr/>
          <a:p>
            <a:pPr indent="-285750" marL="285750">
              <a:buFont typeface="Arial" panose="020B0604020202020204" pitchFamily="34" charset="0"/>
              <a:buChar char="•"/>
            </a:pPr>
            <a:r>
              <a:rPr dirty="0" lang="en-US" smtClean="0"/>
              <a:t>Employee data set taken from the KAGGLE.</a:t>
            </a:r>
          </a:p>
          <a:p>
            <a:pPr indent="-285750" marL="285750">
              <a:buFont typeface="Arial" panose="020B0604020202020204" pitchFamily="34" charset="0"/>
              <a:buChar char="•"/>
            </a:pPr>
            <a:r>
              <a:rPr dirty="0" lang="en-US" smtClean="0"/>
              <a:t>In dataset, out of 26 data I took only 9 features out of it.</a:t>
            </a:r>
          </a:p>
          <a:p>
            <a:pPr indent="-285750" marL="285750">
              <a:buFont typeface="Arial" panose="020B0604020202020204" pitchFamily="34" charset="0"/>
              <a:buChar char="•"/>
            </a:pPr>
            <a:r>
              <a:rPr dirty="0" lang="en-US" smtClean="0">
                <a:solidFill>
                  <a:srgbClr val="7030A0"/>
                </a:solidFill>
              </a:rPr>
              <a:t>The selected 10 features are listed below:</a:t>
            </a:r>
          </a:p>
          <a:p>
            <a:endParaRPr dirty="0" lang="en-US">
              <a:solidFill>
                <a:schemeClr val="accent4">
                  <a:lumMod val="50000"/>
                </a:schemeClr>
              </a:solidFill>
            </a:endParaRPr>
          </a:p>
          <a:p>
            <a:pPr indent="-342900" marL="342900">
              <a:buFont typeface="+mj-lt"/>
              <a:buAutoNum type="arabicPeriod"/>
            </a:pPr>
            <a:r>
              <a:rPr dirty="0" lang="en-US" smtClean="0">
                <a:solidFill>
                  <a:schemeClr val="tx1"/>
                </a:solidFill>
              </a:rPr>
              <a:t>Employee ID</a:t>
            </a:r>
          </a:p>
          <a:p>
            <a:pPr indent="-342900" marL="342900">
              <a:buFont typeface="+mj-lt"/>
              <a:buAutoNum type="arabicPeriod"/>
            </a:pPr>
            <a:r>
              <a:rPr dirty="0" lang="en-US" smtClean="0">
                <a:solidFill>
                  <a:schemeClr val="tx1"/>
                </a:solidFill>
              </a:rPr>
              <a:t>First name</a:t>
            </a:r>
          </a:p>
          <a:p>
            <a:pPr indent="-342900" marL="342900">
              <a:buFont typeface="+mj-lt"/>
              <a:buAutoNum type="arabicPeriod"/>
            </a:pPr>
            <a:r>
              <a:rPr dirty="0" lang="en-US" smtClean="0">
                <a:solidFill>
                  <a:schemeClr val="tx1"/>
                </a:solidFill>
              </a:rPr>
              <a:t>Last name</a:t>
            </a:r>
          </a:p>
          <a:p>
            <a:pPr indent="-342900" marL="342900">
              <a:buFont typeface="+mj-lt"/>
              <a:buAutoNum type="arabicPeriod"/>
            </a:pPr>
            <a:r>
              <a:rPr dirty="0" lang="en-US" smtClean="0">
                <a:solidFill>
                  <a:schemeClr val="tx1"/>
                </a:solidFill>
              </a:rPr>
              <a:t>Business unit</a:t>
            </a:r>
          </a:p>
          <a:p>
            <a:pPr indent="-342900" marL="342900">
              <a:buFont typeface="+mj-lt"/>
              <a:buAutoNum type="arabicPeriod"/>
            </a:pPr>
            <a:r>
              <a:rPr dirty="0" lang="en-US" smtClean="0">
                <a:solidFill>
                  <a:schemeClr val="tx1"/>
                </a:solidFill>
              </a:rPr>
              <a:t>Employee Type</a:t>
            </a:r>
          </a:p>
          <a:p>
            <a:pPr indent="-342900" marL="342900">
              <a:buFont typeface="+mj-lt"/>
              <a:buAutoNum type="arabicPeriod"/>
            </a:pPr>
            <a:r>
              <a:rPr dirty="0" lang="en-US" smtClean="0">
                <a:solidFill>
                  <a:schemeClr val="tx1"/>
                </a:solidFill>
              </a:rPr>
              <a:t>Employee Status</a:t>
            </a:r>
          </a:p>
          <a:p>
            <a:pPr indent="-342900" marL="342900">
              <a:buFont typeface="+mj-lt"/>
              <a:buAutoNum type="arabicPeriod"/>
            </a:pPr>
            <a:r>
              <a:rPr dirty="0" lang="en-US" smtClean="0">
                <a:solidFill>
                  <a:schemeClr val="tx1"/>
                </a:solidFill>
              </a:rPr>
              <a:t>Employee classification type</a:t>
            </a:r>
          </a:p>
          <a:p>
            <a:pPr indent="-342900" marL="342900">
              <a:buFont typeface="+mj-lt"/>
              <a:buAutoNum type="arabicPeriod"/>
            </a:pPr>
            <a:r>
              <a:rPr dirty="0" lang="en-US" smtClean="0">
                <a:solidFill>
                  <a:schemeClr val="tx1"/>
                </a:solidFill>
              </a:rPr>
              <a:t>Gender Code</a:t>
            </a:r>
          </a:p>
          <a:p>
            <a:pPr indent="-342900" marL="342900">
              <a:buFont typeface="+mj-lt"/>
              <a:buAutoNum type="arabicPeriod"/>
            </a:pPr>
            <a:r>
              <a:rPr dirty="0" lang="en-US" smtClean="0">
                <a:solidFill>
                  <a:schemeClr val="tx1"/>
                </a:solidFill>
              </a:rPr>
              <a:t>Performance Score</a:t>
            </a:r>
          </a:p>
          <a:p>
            <a:pPr indent="-342900" marL="342900">
              <a:buFont typeface="+mj-lt"/>
              <a:buAutoNum type="arabicPeriod"/>
            </a:pPr>
            <a:r>
              <a:rPr dirty="0" lang="en-US" smtClean="0">
                <a:solidFill>
                  <a:schemeClr val="tx1"/>
                </a:solidFill>
              </a:rPr>
              <a:t>Current employee rating</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2362200" y="1148252"/>
            <a:ext cx="8305800" cy="5956300"/>
          </a:xfrm>
        </p:spPr>
        <p:txBody>
          <a:bodyPr/>
          <a:p>
            <a:r>
              <a:rPr b="1" dirty="0" sz="2400" lang="en-US">
                <a:latin typeface="Times New Roman" panose="02020603050405020304" pitchFamily="18" charset="0"/>
                <a:cs typeface="Times New Roman" panose="02020603050405020304" pitchFamily="18" charset="0"/>
              </a:rPr>
              <a:t>Personalized Insights: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Custom feedback tailored to individual strengths and career goals.</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Development plans with clear, actionable steps for growth.</a:t>
            </a:r>
          </a:p>
          <a:p>
            <a:r>
              <a:rPr b="1" dirty="0" sz="2400" lang="en-US">
                <a:latin typeface="Times New Roman" panose="02020603050405020304" pitchFamily="18" charset="0"/>
                <a:cs typeface="Times New Roman" panose="02020603050405020304" pitchFamily="18" charset="0"/>
              </a:rPr>
              <a:t>Real-Time Analytics: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Instant performance tracking and feedback.</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Predictive insights to anticipate future trends and needs.</a:t>
            </a:r>
          </a:p>
          <a:p>
            <a:r>
              <a:rPr b="1" dirty="0" sz="2400" lang="en-US">
                <a:latin typeface="Times New Roman" panose="02020603050405020304" pitchFamily="18" charset="0"/>
                <a:cs typeface="Times New Roman" panose="02020603050405020304" pitchFamily="18" charset="0"/>
              </a:rPr>
              <a:t>Engaging Experience:</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Gamified </a:t>
            </a:r>
            <a:r>
              <a:rPr dirty="0" sz="2400" lang="en-US">
                <a:latin typeface="Times New Roman" panose="02020603050405020304" pitchFamily="18" charset="0"/>
                <a:cs typeface="Times New Roman" panose="02020603050405020304" pitchFamily="18" charset="0"/>
              </a:rPr>
              <a:t>elements to motivate and reward high performance.</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Intuitive, mobile-friendly interface for on-the-go access.</a:t>
            </a:r>
          </a:p>
          <a:p>
            <a:r>
              <a:rPr b="1" dirty="0" sz="2400" lang="en-US">
                <a:latin typeface="Times New Roman" panose="02020603050405020304" pitchFamily="18" charset="0"/>
                <a:cs typeface="Times New Roman" panose="02020603050405020304" pitchFamily="18" charset="0"/>
              </a:rPr>
              <a:t>Holistic Approach:</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360-degree feedback for a comprehensive evaluation.</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Integration of employee wellness into performance metrics.</a:t>
            </a:r>
          </a:p>
          <a:p>
            <a:endParaRPr dirty="0" lang="en-US">
              <a:latin typeface="Times New Roman" panose="02020603050405020304" pitchFamily="18" charset="0"/>
              <a:cs typeface="Times New Roman" panose="02020603050405020304" pitchFamily="18" charset="0"/>
            </a:endParaRPr>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857500" y="230043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V2339</dc:creator>
  <dcterms:created xsi:type="dcterms:W3CDTF">2024-09-27T20:42:26Z</dcterms:created>
  <dcterms:modified xsi:type="dcterms:W3CDTF">2024-09-30T04:52:56Z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2509698aab174f3e968b5f79ddcb0736</vt:lpwstr>
  </property>
</Properties>
</file>