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y="5143500" cx="9144000"/>
  <p:notesSz cx="9144000" cy="51435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tableStyles" Target="tableStyle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0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9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bg object 16"/>
          <p:cNvSpPr/>
          <p:nvPr/>
        </p:nvSpPr>
        <p:spPr>
          <a:xfrm>
            <a:off x="0" y="0"/>
            <a:ext cx="9143999" cy="51434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27" name="bg object 17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28" name="bg object 18"/>
          <p:cNvSpPr/>
          <p:nvPr/>
        </p:nvSpPr>
        <p:spPr>
          <a:xfrm>
            <a:off x="0" y="1269"/>
            <a:ext cx="9144000" cy="4785360"/>
          </a:xfrm>
          <a:custGeom>
            <a:avLst/>
            <a:ahLst/>
            <a:rect l="l" t="t" r="r" b="b"/>
            <a:pathLst>
              <a:path w="9144000" h="4785360">
                <a:moveTo>
                  <a:pt x="9144000" y="0"/>
                </a:moveTo>
                <a:lnTo>
                  <a:pt x="0" y="0"/>
                </a:lnTo>
                <a:lnTo>
                  <a:pt x="0" y="353060"/>
                </a:lnTo>
                <a:lnTo>
                  <a:pt x="0" y="4785360"/>
                </a:lnTo>
                <a:lnTo>
                  <a:pt x="357276" y="4785360"/>
                </a:lnTo>
                <a:lnTo>
                  <a:pt x="357276" y="353060"/>
                </a:lnTo>
                <a:lnTo>
                  <a:pt x="8781923" y="353060"/>
                </a:lnTo>
                <a:lnTo>
                  <a:pt x="8781923" y="4785080"/>
                </a:lnTo>
                <a:lnTo>
                  <a:pt x="9144000" y="4785068"/>
                </a:lnTo>
                <a:lnTo>
                  <a:pt x="9144000" y="353060"/>
                </a:lnTo>
                <a:lnTo>
                  <a:pt x="9144000" y="352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29" name="bg object 19"/>
          <p:cNvSpPr/>
          <p:nvPr/>
        </p:nvSpPr>
        <p:spPr>
          <a:xfrm>
            <a:off x="7789164" y="0"/>
            <a:ext cx="588276" cy="918972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30" name="bg object 20"/>
          <p:cNvSpPr/>
          <p:nvPr/>
        </p:nvSpPr>
        <p:spPr>
          <a:xfrm>
            <a:off x="7828788" y="0"/>
            <a:ext cx="513715" cy="858519"/>
          </a:xfrm>
          <a:custGeom>
            <a:avLst/>
            <a:ahLst/>
            <a:rect l="l" t="t" r="r" b="b"/>
            <a:pathLst>
              <a:path w="513715" h="858519">
                <a:moveTo>
                  <a:pt x="513588" y="0"/>
                </a:moveTo>
                <a:lnTo>
                  <a:pt x="0" y="0"/>
                </a:lnTo>
                <a:lnTo>
                  <a:pt x="0" y="858012"/>
                </a:lnTo>
                <a:lnTo>
                  <a:pt x="513588" y="858012"/>
                </a:lnTo>
                <a:lnTo>
                  <a:pt x="513588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bIns="0" lIns="0" rIns="0" rtlCol="0" tIns="0" wrap="square"/>
          <a:p/>
        </p:txBody>
      </p:sp>
      <p:sp>
        <p:nvSpPr>
          <p:cNvPr id="1048831" name="Holder 2"/>
          <p:cNvSpPr>
            <a:spLocks noGrp="1"/>
          </p:cNvSpPr>
          <p:nvPr>
            <p:ph type="ctrTitle"/>
          </p:nvPr>
        </p:nvSpPr>
        <p:spPr>
          <a:xfrm>
            <a:off x="438708" y="377419"/>
            <a:ext cx="8266582" cy="203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32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905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3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3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3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>
          <a:xfrm>
            <a:off x="1411350" y="377419"/>
            <a:ext cx="6321298" cy="203200"/>
          </a:xfrm>
        </p:spPr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body" idx="1"/>
          </p:nvPr>
        </p:nvSpPr>
        <p:spPr>
          <a:xfrm>
            <a:off x="504799" y="1164158"/>
            <a:ext cx="8134400" cy="190500"/>
          </a:xfrm>
        </p:spPr>
        <p:txBody>
          <a:bodyPr bIns="0" lIns="0" rIns="0" tIns="0"/>
          <a:lstStyle>
            <a:lvl1pPr>
              <a:defRPr b="0" sz="1300" i="0">
                <a:solidFill>
                  <a:srgbClr val="404040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Holder 2"/>
          <p:cNvSpPr>
            <a:spLocks noGrp="1"/>
          </p:cNvSpPr>
          <p:nvPr>
            <p:ph type="title"/>
          </p:nvPr>
        </p:nvSpPr>
        <p:spPr>
          <a:xfrm>
            <a:off x="1411350" y="377419"/>
            <a:ext cx="6321298" cy="203200"/>
          </a:xfrm>
        </p:spPr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96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190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97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190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9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>
          <a:xfrm>
            <a:off x="1411350" y="377419"/>
            <a:ext cx="6321298" cy="203200"/>
          </a:xfrm>
        </p:spPr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3999" cy="5143498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1411350" y="377419"/>
            <a:ext cx="6321298" cy="51625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504799" y="1164158"/>
            <a:ext cx="8134400" cy="20713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300" i="0">
                <a:solidFill>
                  <a:srgbClr val="404040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hyperlink" Target="https://www.marutisuzuki.com/channels/arena/all-cars?form=testdrive&amp;utm_source=google&amp;utm_medium=cpc&amp;utm_campaign=13799391098&amp;utm_term=maruti%2520suzuki&amp;utm_content=m&amp;gclid=cjwkcajwzo2mbhaueiwaf7wjkpottzfup6w41jkvtk2bymvpa_darhgh7_bt7em4amvjbnkb-bcqnrocs6gqavd_bwe" TargetMode="External"/><Relationship Id="rId7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statusbrew.com/insights/social-media-holiday-calendar/" TargetMode="External"/><Relationship Id="rId3" Type="http://schemas.openxmlformats.org/officeDocument/2006/relationships/hyperlink" Target="https://1drv.ms/w/s!AnWaS2qkkcROgQbEWNNeaZSbqawQ" TargetMode="Externa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hyperlink" Target="https://www.marutisuzuki.com/corporate/about-us" TargetMode="External"/><Relationship Id="rId7" Type="http://schemas.openxmlformats.org/officeDocument/2006/relationships/slideLayout" Target="../slideLayouts/slideLayout5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hyperlink" Target="https://www.canva.com/design/DAFpwAyjWNk/B5XWWizzDhZqDmTXQ8aj0Q/watch" TargetMode="External"/><Relationship Id="rId7" Type="http://schemas.openxmlformats.org/officeDocument/2006/relationships/slideLayout" Target="../slideLayouts/slideLayout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5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5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5.jpeg"/><Relationship Id="rId7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20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587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89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0" name="object 7"/>
          <p:cNvSpPr txBox="1">
            <a:spLocks noGrp="1"/>
          </p:cNvSpPr>
          <p:nvPr>
            <p:ph type="title"/>
          </p:nvPr>
        </p:nvSpPr>
        <p:spPr>
          <a:xfrm>
            <a:off x="1806320" y="1943561"/>
            <a:ext cx="5857875" cy="100692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782445" marL="1794510" marR="5080">
              <a:lnSpc>
                <a:spcPct val="115199"/>
              </a:lnSpc>
              <a:spcBef>
                <a:spcPts val="95"/>
              </a:spcBef>
            </a:pPr>
            <a:r>
              <a:rPr dirty="0" sz="2900"/>
              <a:t>Comprehensive Digital</a:t>
            </a:r>
            <a:r>
              <a:rPr dirty="0" sz="2900" spc="-125"/>
              <a:t> </a:t>
            </a:r>
            <a:r>
              <a:rPr dirty="0" sz="2900"/>
              <a:t>Marketing  Project</a:t>
            </a:r>
            <a:r>
              <a:rPr dirty="0" sz="2900" spc="-35"/>
              <a:t> </a:t>
            </a:r>
            <a:r>
              <a:rPr dirty="0" sz="2900"/>
              <a:t>Work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67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69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70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71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3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73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74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76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7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437324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Competitor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3: Tech</a:t>
            </a:r>
            <a:r>
              <a:rPr b="0" dirty="0" sz="2400" spc="-95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Mahindra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678" name="object 15"/>
          <p:cNvSpPr txBox="1"/>
          <p:nvPr/>
        </p:nvSpPr>
        <p:spPr>
          <a:xfrm>
            <a:off x="504850" y="1164158"/>
            <a:ext cx="3412490" cy="1411478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342900" marL="354965" marR="5080">
              <a:lnSpc>
                <a:spcPct val="99000"/>
              </a:lnSpc>
              <a:spcBef>
                <a:spcPts val="125"/>
              </a:spcBef>
              <a:tabLst>
                <a:tab algn="l" pos="354965"/>
              </a:tabLst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	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Mahindra &amp; Mahindra: Mahindra &amp;  Mahindra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another major competitor 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Suzuki, particularly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the SUV 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utility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vehicle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segments. They  have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strong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presence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rural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 semi-urban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areas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 known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for  their rugged and capable vehicles</a:t>
            </a:r>
            <a:endParaRPr sz="1300">
              <a:latin typeface="URW Gothic"/>
              <a:cs typeface="URW Gothic"/>
            </a:endParaRPr>
          </a:p>
        </p:txBody>
      </p:sp>
      <p:sp>
        <p:nvSpPr>
          <p:cNvPr id="1048679" name="object 16"/>
          <p:cNvSpPr/>
          <p:nvPr/>
        </p:nvSpPr>
        <p:spPr>
          <a:xfrm>
            <a:off x="4073652" y="941832"/>
            <a:ext cx="4882896" cy="2750819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80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1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2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3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4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5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6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76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87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8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9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0" name="object 14"/>
          <p:cNvSpPr txBox="1">
            <a:spLocks noGrp="1"/>
          </p:cNvSpPr>
          <p:nvPr>
            <p:ph type="title"/>
          </p:nvPr>
        </p:nvSpPr>
        <p:spPr>
          <a:xfrm>
            <a:off x="1160475" y="474345"/>
            <a:ext cx="6826884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3600">
                <a:solidFill>
                  <a:srgbClr val="EBEBEB"/>
                </a:solidFill>
                <a:latin typeface="URW Gothic"/>
                <a:cs typeface="URW Gothic"/>
              </a:rPr>
              <a:t>Types </a:t>
            </a:r>
            <a:r>
              <a:rPr b="0" dirty="0" sz="3600" spc="-10">
                <a:solidFill>
                  <a:srgbClr val="EBEBEB"/>
                </a:solidFill>
                <a:latin typeface="URW Gothic"/>
                <a:cs typeface="URW Gothic"/>
              </a:rPr>
              <a:t>of </a:t>
            </a:r>
            <a:r>
              <a:rPr b="0" dirty="0" sz="3600">
                <a:solidFill>
                  <a:srgbClr val="EBEBEB"/>
                </a:solidFill>
                <a:latin typeface="URW Gothic"/>
                <a:cs typeface="URW Gothic"/>
              </a:rPr>
              <a:t>Maruti </a:t>
            </a:r>
            <a:r>
              <a:rPr b="0" dirty="0" sz="3600" spc="-5">
                <a:solidFill>
                  <a:srgbClr val="EBEBEB"/>
                </a:solidFill>
                <a:latin typeface="URW Gothic"/>
                <a:cs typeface="URW Gothic"/>
              </a:rPr>
              <a:t>Suzuki Products</a:t>
            </a:r>
            <a:endParaRPr sz="3600">
              <a:latin typeface="URW Gothic"/>
              <a:cs typeface="URW Gothic"/>
            </a:endParaRPr>
          </a:p>
        </p:txBody>
      </p:sp>
      <p:grpSp>
        <p:nvGrpSpPr>
          <p:cNvPr id="77" name="object 15"/>
          <p:cNvGrpSpPr/>
          <p:nvPr/>
        </p:nvGrpSpPr>
        <p:grpSpPr>
          <a:xfrm>
            <a:off x="0" y="1656588"/>
            <a:ext cx="9013190" cy="2120265"/>
            <a:chOff x="0" y="1656588"/>
            <a:chExt cx="9013190" cy="2120265"/>
          </a:xfrm>
        </p:grpSpPr>
        <p:sp>
          <p:nvSpPr>
            <p:cNvPr id="1048691" name="object 16"/>
            <p:cNvSpPr/>
            <p:nvPr/>
          </p:nvSpPr>
          <p:spPr>
            <a:xfrm>
              <a:off x="0" y="1656588"/>
              <a:ext cx="2686811" cy="1853183"/>
            </a:xfrm>
            <a:prstGeom prst="rect"/>
            <a:blipFill>
              <a:blip xmlns:r="http://schemas.openxmlformats.org/officeDocument/2006/relationships" r:embed="rId6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92" name="object 17"/>
            <p:cNvSpPr/>
            <p:nvPr/>
          </p:nvSpPr>
          <p:spPr>
            <a:xfrm>
              <a:off x="3092196" y="1665732"/>
              <a:ext cx="2959608" cy="2025395"/>
            </a:xfrm>
            <a:prstGeom prst="rect"/>
            <a:blipFill>
              <a:blip xmlns:r="http://schemas.openxmlformats.org/officeDocument/2006/relationships" r:embed="rId7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93" name="object 18"/>
            <p:cNvSpPr/>
            <p:nvPr/>
          </p:nvSpPr>
          <p:spPr>
            <a:xfrm>
              <a:off x="6051803" y="1751076"/>
              <a:ext cx="2961131" cy="2025396"/>
            </a:xfrm>
            <a:prstGeom prst="rect"/>
            <a:blipFill>
              <a:blip xmlns:r="http://schemas.openxmlformats.org/officeDocument/2006/relationships" r:embed="rId8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79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95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6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97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8" name="object 7"/>
            <p:cNvSpPr/>
            <p:nvPr/>
          </p:nvSpPr>
          <p:spPr>
            <a:xfrm>
              <a:off x="6368796" y="854963"/>
              <a:ext cx="2775204" cy="2570988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99" name="object 8"/>
          <p:cNvSpPr txBox="1"/>
          <p:nvPr/>
        </p:nvSpPr>
        <p:spPr>
          <a:xfrm>
            <a:off x="308559" y="44049"/>
            <a:ext cx="7740015" cy="4057015"/>
          </a:xfrm>
          <a:prstGeom prst="rect"/>
        </p:spPr>
        <p:txBody>
          <a:bodyPr bIns="0" lIns="0" rIns="0" rtlCol="0" tIns="55880" vert="horz" wrap="square">
            <a:spAutoFit/>
          </a:bodyPr>
          <a:p>
            <a:pPr algn="ctr" marL="457200">
              <a:lnSpc>
                <a:spcPct val="100000"/>
              </a:lnSpc>
              <a:spcBef>
                <a:spcPts val="440"/>
              </a:spcBef>
            </a:pPr>
            <a:r>
              <a:rPr b="1" dirty="0" sz="1900" spc="-1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1: Brand study, Competitor </a:t>
            </a:r>
            <a:r>
              <a:rPr b="1" dirty="0" sz="1900" spc="-10">
                <a:solidFill>
                  <a:srgbClr val="434343"/>
                </a:solidFill>
                <a:latin typeface="Arial"/>
                <a:cs typeface="Arial"/>
              </a:rPr>
              <a:t>Analysis </a:t>
            </a: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&amp;</a:t>
            </a:r>
            <a:r>
              <a:rPr b="1" dirty="0" sz="1900" spc="1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Buyer’s/Audience’s</a:t>
            </a:r>
            <a:endParaRPr sz="1900">
              <a:latin typeface="Arial"/>
              <a:cs typeface="Arial"/>
            </a:endParaRPr>
          </a:p>
          <a:p>
            <a:pPr algn="ctr" marL="459740">
              <a:lnSpc>
                <a:spcPct val="100000"/>
              </a:lnSpc>
              <a:spcBef>
                <a:spcPts val="340"/>
              </a:spcBef>
            </a:pP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  <a:p>
            <a:pPr marL="12700" marR="1507490">
              <a:lnSpc>
                <a:spcPct val="100000"/>
              </a:lnSpc>
              <a:spcBef>
                <a:spcPts val="165"/>
              </a:spcBef>
            </a:pPr>
            <a:r>
              <a:rPr dirty="0" sz="2800" spc="-5">
                <a:latin typeface="Arial"/>
                <a:cs typeface="Arial"/>
              </a:rPr>
              <a:t>Name: </a:t>
            </a:r>
            <a:r>
              <a:rPr dirty="0" sz="2800">
                <a:latin typeface="Arial"/>
                <a:cs typeface="Arial"/>
              </a:rPr>
              <a:t>xxxxxx </a:t>
            </a:r>
            <a:r>
              <a:rPr dirty="0" sz="2800" spc="-5">
                <a:latin typeface="Arial"/>
                <a:cs typeface="Arial"/>
              </a:rPr>
              <a:t>Age: </a:t>
            </a:r>
            <a:r>
              <a:rPr dirty="0" sz="2800">
                <a:latin typeface="Arial"/>
                <a:cs typeface="Arial"/>
              </a:rPr>
              <a:t>32 Occupation:  </a:t>
            </a:r>
            <a:r>
              <a:rPr dirty="0" sz="2800" spc="-5">
                <a:latin typeface="Arial"/>
                <a:cs typeface="Arial"/>
              </a:rPr>
              <a:t>Software Engineer </a:t>
            </a:r>
            <a:r>
              <a:rPr dirty="0" sz="2800">
                <a:latin typeface="Arial"/>
                <a:cs typeface="Arial"/>
              </a:rPr>
              <a:t>Income: </a:t>
            </a:r>
            <a:r>
              <a:rPr dirty="0" sz="2800" spc="-5">
                <a:latin typeface="Arial"/>
                <a:cs typeface="Arial"/>
              </a:rPr>
              <a:t>Moderate  Location: Urban area in a metropolitan  </a:t>
            </a:r>
            <a:r>
              <a:rPr dirty="0" sz="2800">
                <a:latin typeface="Arial"/>
                <a:cs typeface="Arial"/>
              </a:rPr>
              <a:t>city </a:t>
            </a:r>
            <a:r>
              <a:rPr dirty="0" sz="2800" spc="-5">
                <a:latin typeface="Arial"/>
                <a:cs typeface="Arial"/>
              </a:rPr>
              <a:t>Family: </a:t>
            </a:r>
            <a:r>
              <a:rPr dirty="0" sz="2800">
                <a:latin typeface="Arial"/>
                <a:cs typeface="Arial"/>
              </a:rPr>
              <a:t>Married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>
                <a:latin typeface="Arial"/>
                <a:cs typeface="Arial"/>
              </a:rPr>
              <a:t>one child  Interests: </a:t>
            </a:r>
            <a:r>
              <a:rPr dirty="0" sz="2800" spc="-5">
                <a:latin typeface="Arial"/>
                <a:cs typeface="Arial"/>
              </a:rPr>
              <a:t>Commuting to </a:t>
            </a:r>
            <a:r>
              <a:rPr dirty="0" sz="2800">
                <a:latin typeface="Arial"/>
                <a:cs typeface="Arial"/>
              </a:rPr>
              <a:t>work, </a:t>
            </a:r>
            <a:r>
              <a:rPr dirty="0" sz="2800" spc="-5">
                <a:latin typeface="Arial"/>
                <a:cs typeface="Arial"/>
              </a:rPr>
              <a:t>family  </a:t>
            </a:r>
            <a:r>
              <a:rPr dirty="0" sz="2800">
                <a:latin typeface="Arial"/>
                <a:cs typeface="Arial"/>
              </a:rPr>
              <a:t>outings, </a:t>
            </a:r>
            <a:r>
              <a:rPr dirty="0" sz="2800" spc="-5">
                <a:latin typeface="Arial"/>
                <a:cs typeface="Arial"/>
              </a:rPr>
              <a:t>fuel </a:t>
            </a:r>
            <a:r>
              <a:rPr dirty="0" sz="2800">
                <a:latin typeface="Arial"/>
                <a:cs typeface="Arial"/>
              </a:rPr>
              <a:t>efficiency </a:t>
            </a:r>
            <a:r>
              <a:rPr dirty="0" sz="2800" spc="-5">
                <a:latin typeface="Arial"/>
                <a:cs typeface="Arial"/>
              </a:rPr>
              <a:t>Preferences:  Compact and </a:t>
            </a:r>
            <a:r>
              <a:rPr dirty="0" sz="2800">
                <a:latin typeface="Arial"/>
                <a:cs typeface="Arial"/>
              </a:rPr>
              <a:t>affordable cars, </a:t>
            </a:r>
            <a:r>
              <a:rPr dirty="0" sz="2800" spc="-5">
                <a:latin typeface="Arial"/>
                <a:cs typeface="Arial"/>
              </a:rPr>
              <a:t>easy to  maintain, good </a:t>
            </a:r>
            <a:r>
              <a:rPr dirty="0" sz="2800">
                <a:latin typeface="Arial"/>
                <a:cs typeface="Arial"/>
              </a:rPr>
              <a:t>resale </a:t>
            </a:r>
            <a:r>
              <a:rPr dirty="0" sz="2800" spc="-5">
                <a:latin typeface="Arial"/>
                <a:cs typeface="Arial"/>
              </a:rPr>
              <a:t>value  </a:t>
            </a:r>
            <a:r>
              <a:rPr dirty="0" sz="2800">
                <a:latin typeface="Arial"/>
                <a:cs typeface="Arial"/>
              </a:rPr>
              <a:t>Challenges: </a:t>
            </a:r>
            <a:r>
              <a:rPr dirty="0" sz="2800" spc="-5">
                <a:latin typeface="Arial"/>
                <a:cs typeface="Arial"/>
              </a:rPr>
              <a:t>Busy work </a:t>
            </a:r>
            <a:r>
              <a:rPr dirty="0" sz="2800">
                <a:latin typeface="Arial"/>
                <a:cs typeface="Arial"/>
              </a:rPr>
              <a:t>schedule,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traffic  </a:t>
            </a:r>
            <a:r>
              <a:rPr dirty="0" sz="2800" spc="-5">
                <a:latin typeface="Arial"/>
                <a:cs typeface="Arial"/>
              </a:rPr>
              <a:t>congestion, and </a:t>
            </a:r>
            <a:r>
              <a:rPr dirty="0" sz="2800">
                <a:latin typeface="Arial"/>
                <a:cs typeface="Arial"/>
              </a:rPr>
              <a:t>rising fuel costs.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81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01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2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03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4" name="object 7"/>
          <p:cNvSpPr txBox="1">
            <a:spLocks noGrp="1"/>
          </p:cNvSpPr>
          <p:nvPr>
            <p:ph type="title"/>
          </p:nvPr>
        </p:nvSpPr>
        <p:spPr>
          <a:xfrm>
            <a:off x="2655570" y="552449"/>
            <a:ext cx="383159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/>
              <a:t>Part 2: </a:t>
            </a:r>
            <a:r>
              <a:rPr dirty="0" sz="1900" spc="-10"/>
              <a:t>SEO </a:t>
            </a:r>
            <a:r>
              <a:rPr dirty="0" sz="1900" spc="-5"/>
              <a:t>&amp; </a:t>
            </a:r>
            <a:r>
              <a:rPr dirty="0" sz="1900"/>
              <a:t>Keyword</a:t>
            </a:r>
            <a:r>
              <a:rPr dirty="0" sz="1900" spc="-25"/>
              <a:t> </a:t>
            </a:r>
            <a:r>
              <a:rPr dirty="0" sz="1900" spc="-5"/>
              <a:t>Research</a:t>
            </a:r>
            <a:endParaRPr sz="1900"/>
          </a:p>
        </p:txBody>
      </p:sp>
      <p:sp>
        <p:nvSpPr>
          <p:cNvPr id="1048705" name="object 8"/>
          <p:cNvSpPr txBox="1"/>
          <p:nvPr/>
        </p:nvSpPr>
        <p:spPr>
          <a:xfrm>
            <a:off x="994054" y="1406474"/>
            <a:ext cx="7148195" cy="245554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469265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SEO </a:t>
            </a:r>
            <a:r>
              <a:rPr b="1" dirty="0" sz="1400" spc="-10">
                <a:latin typeface="Arial"/>
                <a:cs typeface="Arial"/>
              </a:rPr>
              <a:t>Audit: </a:t>
            </a:r>
            <a:r>
              <a:rPr dirty="0" sz="1400" spc="-5">
                <a:latin typeface="Arial"/>
                <a:cs typeface="Arial"/>
              </a:rPr>
              <a:t>Do </a:t>
            </a:r>
            <a:r>
              <a:rPr dirty="0" sz="1400">
                <a:latin typeface="Arial"/>
                <a:cs typeface="Arial"/>
              </a:rPr>
              <a:t>an SEO audit of the brands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</a:t>
            </a:r>
            <a:endParaRPr sz="1400">
              <a:latin typeface="Arial"/>
              <a:cs typeface="Arial"/>
            </a:endParaRPr>
          </a:p>
          <a:p>
            <a:pPr indent="-317500" marL="469265" marR="107950">
              <a:lnSpc>
                <a:spcPct val="10000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 spc="-5">
                <a:latin typeface="Arial"/>
                <a:cs typeface="Arial"/>
              </a:rPr>
              <a:t>Keyword </a:t>
            </a:r>
            <a:r>
              <a:rPr b="1" dirty="0" sz="1400">
                <a:latin typeface="Arial"/>
                <a:cs typeface="Arial"/>
              </a:rPr>
              <a:t>Research: </a:t>
            </a:r>
            <a:r>
              <a:rPr dirty="0" sz="1400">
                <a:latin typeface="Arial"/>
                <a:cs typeface="Arial"/>
              </a:rPr>
              <a:t>Define Research </a:t>
            </a:r>
            <a:r>
              <a:rPr dirty="0" sz="1400" spc="-5">
                <a:latin typeface="Arial"/>
                <a:cs typeface="Arial"/>
              </a:rPr>
              <a:t>Objectives, </a:t>
            </a:r>
            <a:r>
              <a:rPr dirty="0" sz="1400">
                <a:latin typeface="Arial"/>
                <a:cs typeface="Arial"/>
              </a:rPr>
              <a:t>Brainstorm Seed </a:t>
            </a:r>
            <a:r>
              <a:rPr dirty="0" sz="1400" spc="-5">
                <a:latin typeface="Arial"/>
                <a:cs typeface="Arial"/>
              </a:rPr>
              <a:t>Keywords,  </a:t>
            </a:r>
            <a:r>
              <a:rPr dirty="0" sz="1400">
                <a:latin typeface="Arial"/>
                <a:cs typeface="Arial"/>
              </a:rPr>
              <a:t>Utilize </a:t>
            </a:r>
            <a:r>
              <a:rPr dirty="0" sz="1400" spc="-5">
                <a:latin typeface="Arial"/>
                <a:cs typeface="Arial"/>
              </a:rPr>
              <a:t>Keyword </a:t>
            </a:r>
            <a:r>
              <a:rPr dirty="0" sz="1400">
                <a:latin typeface="Arial"/>
                <a:cs typeface="Arial"/>
              </a:rPr>
              <a:t>Research </a:t>
            </a:r>
            <a:r>
              <a:rPr dirty="0" sz="1400" spc="-5">
                <a:latin typeface="Arial"/>
                <a:cs typeface="Arial"/>
              </a:rPr>
              <a:t>Tools </a:t>
            </a:r>
            <a:r>
              <a:rPr dirty="0" sz="1400">
                <a:latin typeface="Arial"/>
                <a:cs typeface="Arial"/>
              </a:rPr>
              <a:t>(SEMrush or </a:t>
            </a:r>
            <a:r>
              <a:rPr dirty="0" sz="1400" spc="-5">
                <a:latin typeface="Arial"/>
                <a:cs typeface="Arial"/>
              </a:rPr>
              <a:t>Moz Keyword Explorer),Analyze  Competitor Keywords, </a:t>
            </a:r>
            <a:r>
              <a:rPr dirty="0" sz="1400">
                <a:latin typeface="Arial"/>
                <a:cs typeface="Arial"/>
              </a:rPr>
              <a:t>Long-tail </a:t>
            </a:r>
            <a:r>
              <a:rPr dirty="0" sz="1400" spc="-5">
                <a:latin typeface="Arial"/>
                <a:cs typeface="Arial"/>
              </a:rPr>
              <a:t>Keyword Exploration </a:t>
            </a:r>
            <a:r>
              <a:rPr dirty="0" sz="1400">
                <a:latin typeface="Arial"/>
                <a:cs typeface="Arial"/>
              </a:rPr>
              <a:t>(specific, longer phrases) that  align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the research </a:t>
            </a:r>
            <a:r>
              <a:rPr dirty="0" sz="1400" spc="-5">
                <a:latin typeface="Arial"/>
                <a:cs typeface="Arial"/>
              </a:rPr>
              <a:t>objectives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have lower competition </a:t>
            </a:r>
            <a:r>
              <a:rPr dirty="0" sz="1400">
                <a:latin typeface="Arial"/>
                <a:cs typeface="Arial"/>
              </a:rPr>
              <a:t>but higher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conversion  </a:t>
            </a:r>
            <a:r>
              <a:rPr dirty="0" sz="1400">
                <a:latin typeface="Arial"/>
                <a:cs typeface="Arial"/>
              </a:rPr>
              <a:t>potential.</a:t>
            </a:r>
            <a:endParaRPr sz="1400">
              <a:latin typeface="Arial"/>
              <a:cs typeface="Arial"/>
            </a:endParaRPr>
          </a:p>
          <a:p>
            <a:pPr indent="-317500" marL="46926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On </a:t>
            </a:r>
            <a:r>
              <a:rPr b="1" dirty="0" sz="1400" spc="-5">
                <a:latin typeface="Arial"/>
                <a:cs typeface="Arial"/>
              </a:rPr>
              <a:t>page Optimization: </a:t>
            </a:r>
            <a:r>
              <a:rPr dirty="0" sz="1400" spc="-5">
                <a:latin typeface="Arial"/>
                <a:cs typeface="Arial"/>
              </a:rPr>
              <a:t>Meta Tag </a:t>
            </a:r>
            <a:r>
              <a:rPr dirty="0" sz="1400">
                <a:latin typeface="Arial"/>
                <a:cs typeface="Arial"/>
              </a:rPr>
              <a:t>optimization &amp; content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28765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Reflect on the process of conducting </a:t>
            </a:r>
            <a:r>
              <a:rPr dirty="0" sz="1400" spc="-5">
                <a:latin typeface="Arial"/>
                <a:cs typeface="Arial"/>
              </a:rPr>
              <a:t>keyword </a:t>
            </a:r>
            <a:r>
              <a:rPr dirty="0" sz="1400">
                <a:latin typeface="Arial"/>
                <a:cs typeface="Arial"/>
              </a:rPr>
              <a:t>research and the SEO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recommendations  provided.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Document </a:t>
            </a:r>
            <a:r>
              <a:rPr dirty="0" sz="1400">
                <a:latin typeface="Arial"/>
                <a:cs typeface="Arial"/>
              </a:rPr>
              <a:t>the challenges faced during the research and </a:t>
            </a:r>
            <a:r>
              <a:rPr dirty="0" sz="1400" spc="-5">
                <a:latin typeface="Arial"/>
                <a:cs typeface="Arial"/>
              </a:rPr>
              <a:t>analysis </a:t>
            </a:r>
            <a:r>
              <a:rPr dirty="0" sz="1400">
                <a:latin typeface="Arial"/>
                <a:cs typeface="Arial"/>
              </a:rPr>
              <a:t>phase, as </a:t>
            </a:r>
            <a:r>
              <a:rPr dirty="0" sz="1400" spc="-5">
                <a:latin typeface="Arial"/>
                <a:cs typeface="Arial"/>
              </a:rPr>
              <a:t>well </a:t>
            </a:r>
            <a:r>
              <a:rPr dirty="0" sz="1400">
                <a:latin typeface="Arial"/>
                <a:cs typeface="Arial"/>
              </a:rPr>
              <a:t>as the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  insights gained from the </a:t>
            </a:r>
            <a:r>
              <a:rPr dirty="0" sz="1400" spc="-5">
                <a:latin typeface="Arial"/>
                <a:cs typeface="Arial"/>
              </a:rPr>
              <a:t>keyword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06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07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08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09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10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1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2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84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13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4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15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6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156210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SEO</a:t>
            </a:r>
            <a:r>
              <a:rPr b="0" dirty="0" sz="2400" spc="-65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Audit: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717" name="object 15"/>
          <p:cNvSpPr txBox="1"/>
          <p:nvPr/>
        </p:nvSpPr>
        <p:spPr>
          <a:xfrm>
            <a:off x="263789" y="1133678"/>
            <a:ext cx="8478280" cy="3034488"/>
          </a:xfrm>
          <a:prstGeom prst="rect"/>
        </p:spPr>
        <p:txBody>
          <a:bodyPr bIns="0" lIns="0" rIns="0" rtlCol="0" tIns="42545" vert="horz" wrap="square">
            <a:spAutoFit/>
          </a:bodyPr>
          <a:p>
            <a:pPr indent="-342900" marL="354965" marR="5080">
              <a:lnSpc>
                <a:spcPct val="89200"/>
              </a:lnSpc>
              <a:spcBef>
                <a:spcPts val="335"/>
              </a:spcBef>
              <a:tabLst>
                <a:tab algn="l" pos="354965"/>
              </a:tabLst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	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Website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Analysis: Check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website’s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structure,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user experience, and loading speed.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Ensure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that the 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website is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mobile-friendly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and has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clear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navigation.Keyword Research: Identify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relevant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keywords related 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Maruti Suzuki’s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products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and services, and assess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their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search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volume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and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competition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level.On-Page 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SEO: Review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website’s meta titles, meta descriptions, headings, and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content optimization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ensure 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they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align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with targeted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keywords.Technical SEO: Look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for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issues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like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broken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links, crawl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errors,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XML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sitemap,  and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robots.txt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file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ensure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proper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search engine crawling.Backlink Profile: Analyze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website’s backlinks 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assess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quality and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authority of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external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sites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linking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Maruti Suzuki’s website.Local SEO: Verify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consistency of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NAP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(Name,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Address,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Phone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Number)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across directories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for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local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search optimization.Social 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Media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Presence: Evaluate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company’s social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media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profiles, engagement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levels,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and content  strategy.Competitor Analysis: Compare Maruti Suzuki’s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SEO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performance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with its competitors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</a:t>
            </a:r>
            <a:r>
              <a:rPr dirty="0" sz="1200" spc="26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identify</a:t>
            </a:r>
            <a:endParaRPr sz="1200">
              <a:latin typeface="URW Gothic"/>
              <a:cs typeface="URW Gothic"/>
            </a:endParaRPr>
          </a:p>
          <a:p>
            <a:pPr marL="354965">
              <a:lnSpc>
                <a:spcPts val="925"/>
              </a:lnSpc>
            </a:pP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areas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for</a:t>
            </a:r>
            <a:r>
              <a:rPr dirty="0" sz="1200" spc="2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improvement.</a:t>
            </a:r>
            <a:endParaRPr sz="1200">
              <a:latin typeface="URW Gothic"/>
              <a:cs typeface="URW Gothic"/>
            </a:endParaRPr>
          </a:p>
          <a:p>
            <a:pPr marL="12700">
              <a:lnSpc>
                <a:spcPts val="1655"/>
              </a:lnSpc>
              <a:tabLst>
                <a:tab algn="l" pos="354965"/>
              </a:tabLst>
            </a:pP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altLang="en-US" dirty="0" sz="1200" lang="en-GB" spc="-5">
                <a:solidFill>
                  <a:srgbClr val="404040"/>
                </a:solidFill>
                <a:latin typeface="URW Gothic"/>
                <a:cs typeface="URW Gothic"/>
              </a:rPr>
              <a:t>•</a:t>
            </a:r>
            <a:r>
              <a:rPr altLang="en-US"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altLang="en-US"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M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a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ruti is one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of 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most successful automobile companies in </a:t>
            </a:r>
            <a:r>
              <a:rPr dirty="0" sz="1200" spc="5">
                <a:solidFill>
                  <a:srgbClr val="404040"/>
                </a:solidFill>
                <a:latin typeface="URW Gothic"/>
                <a:cs typeface="URW Gothic"/>
              </a:rPr>
              <a:t>India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has worked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immensely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on optimizing</a:t>
            </a:r>
            <a:r>
              <a:rPr dirty="0" sz="1200" spc="190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its</a:t>
            </a:r>
            <a:endParaRPr sz="1200">
              <a:latin typeface="URW Gothic"/>
              <a:cs typeface="URW Gothic"/>
            </a:endParaRPr>
          </a:p>
          <a:p>
            <a:pPr marL="354965" marR="78105">
              <a:lnSpc>
                <a:spcPts val="1300"/>
              </a:lnSpc>
              <a:spcBef>
                <a:spcPts val="25"/>
              </a:spcBef>
            </a:pP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platform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rank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on 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search engine. Whenever someone searches for Keywords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like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“ Cars, Best Cars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or 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anything related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Car and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vehicles”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chances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of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results showing Maruti’s article are very high. And 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this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is </a:t>
            </a:r>
            <a:r>
              <a:rPr dirty="0" sz="1200" spc="5">
                <a:solidFill>
                  <a:srgbClr val="404040"/>
                </a:solidFill>
                <a:latin typeface="URW Gothic"/>
                <a:cs typeface="URW Gothic"/>
              </a:rPr>
              <a:t>all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possible because Maruti has put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a lot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of effort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into</a:t>
            </a:r>
            <a:r>
              <a:rPr dirty="0" sz="1200" spc="6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SEO.</a:t>
            </a:r>
            <a:endParaRPr sz="1200">
              <a:latin typeface="URW Gothic"/>
              <a:cs typeface="URW Gothic"/>
            </a:endParaRPr>
          </a:p>
          <a:p>
            <a:pPr marL="12700">
              <a:lnSpc>
                <a:spcPts val="1260"/>
              </a:lnSpc>
              <a:tabLst>
                <a:tab algn="l" pos="398145"/>
              </a:tabLst>
            </a:pP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altLang="en-US" dirty="0" sz="1200" lang="en-GB">
                <a:solidFill>
                  <a:srgbClr val="404040"/>
                </a:solidFill>
                <a:latin typeface="URW Gothic"/>
                <a:cs typeface="URW Gothic"/>
              </a:rPr>
              <a:t>•</a:t>
            </a:r>
            <a:r>
              <a:rPr altLang="en-US" dirty="0" sz="1200" lang="en-US">
                <a:solidFill>
                  <a:srgbClr val="404040"/>
                </a:solidFill>
                <a:latin typeface="URW Gothic"/>
                <a:cs typeface="URW Gothic"/>
              </a:rPr>
              <a:t>.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S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EO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AUDIT: </a:t>
            </a:r>
            <a:r>
              <a:rPr dirty="0" sz="1200" spc="8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5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URW Gothic"/>
                <a:cs typeface="URW Gothic"/>
                <a:hlinkClick r:id="rId6"/>
              </a:rPr>
              <a:t>https://www.marutisuzuki.com/channels/arena/all-</a:t>
            </a:r>
            <a:endParaRPr sz="1200">
              <a:latin typeface="URW Gothic"/>
              <a:cs typeface="URW Gothic"/>
            </a:endParaRPr>
          </a:p>
          <a:p>
            <a:pPr algn="just" marL="354965" marR="12065">
              <a:lnSpc>
                <a:spcPts val="1300"/>
              </a:lnSpc>
              <a:spcBef>
                <a:spcPts val="30"/>
              </a:spcBef>
            </a:pPr>
            <a:r>
              <a:rPr dirty="0" sz="1200" spc="-5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URW Gothic"/>
                <a:cs typeface="URW Gothic"/>
                <a:hlinkClick r:id="rId6"/>
              </a:rPr>
              <a:t>cars?form=testdrive&amp;utm_source=google&amp;utm_medium=cpc&amp;utm_campaign=13799391098&amp;utm_term=m </a:t>
            </a:r>
            <a:r>
              <a:rPr dirty="0" sz="1200" spc="-5">
                <a:solidFill>
                  <a:srgbClr val="8F8F8F"/>
                </a:solidFill>
                <a:latin typeface="URW Gothic"/>
                <a:cs typeface="URW Gothic"/>
              </a:rPr>
              <a:t> </a:t>
            </a:r>
            <a:r>
              <a:rPr dirty="0" sz="1200" spc="-5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URW Gothic"/>
                <a:cs typeface="URW Gothic"/>
                <a:hlinkClick r:id="rId6"/>
              </a:rPr>
              <a:t>aruti%20suzuki&amp;utm_content=m&amp;gclid=CjwKCAjwzo2mBhAUEiwAf7wjkpoTtzFUP6w41JKvtk2ByMVpA_darHg </a:t>
            </a:r>
            <a:r>
              <a:rPr dirty="0" sz="1200" spc="-5">
                <a:solidFill>
                  <a:srgbClr val="8F8F8F"/>
                </a:solidFill>
                <a:latin typeface="URW Gothic"/>
                <a:cs typeface="URW Gothic"/>
              </a:rPr>
              <a:t> </a:t>
            </a:r>
            <a:r>
              <a:rPr dirty="0" sz="1200" spc="-5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URW Gothic"/>
                <a:cs typeface="URW Gothic"/>
                <a:hlinkClick r:id="rId6"/>
              </a:rPr>
              <a:t>h7_bt7em4AmVjbnkb-BCQNRoCs6gQAvD_BwE</a:t>
            </a:r>
            <a:endParaRPr sz="12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18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19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20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21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22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3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24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87" name="object 10"/>
          <p:cNvGrpSpPr/>
          <p:nvPr/>
        </p:nvGrpSpPr>
        <p:grpSpPr>
          <a:xfrm>
            <a:off x="3037712" y="-506957"/>
            <a:ext cx="9144000" cy="4786630"/>
            <a:chOff x="0" y="0"/>
            <a:chExt cx="9144000" cy="4786630"/>
          </a:xfrm>
        </p:grpSpPr>
        <p:sp>
          <p:nvSpPr>
            <p:cNvPr id="1048725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6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27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28" name="object 14"/>
          <p:cNvSpPr txBox="1">
            <a:spLocks noGrp="1"/>
          </p:cNvSpPr>
          <p:nvPr>
            <p:ph type="title"/>
          </p:nvPr>
        </p:nvSpPr>
        <p:spPr>
          <a:xfrm>
            <a:off x="390550" y="192100"/>
            <a:ext cx="2872740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Keyword</a:t>
            </a:r>
            <a:r>
              <a:rPr b="0" dirty="0" sz="2400" spc="-55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Research: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729" name="object 15"/>
          <p:cNvSpPr txBox="1"/>
          <p:nvPr/>
        </p:nvSpPr>
        <p:spPr>
          <a:xfrm>
            <a:off x="264363" y="567054"/>
            <a:ext cx="8222615" cy="2895054"/>
          </a:xfrm>
          <a:prstGeom prst="rect"/>
        </p:spPr>
        <p:txBody>
          <a:bodyPr bIns="0" lIns="0" rIns="0" rtlCol="0" tIns="42545" vert="horz" wrap="square">
            <a:spAutoFit/>
          </a:bodyPr>
          <a:p>
            <a:pPr indent="-342900" marL="355600" marR="5080">
              <a:lnSpc>
                <a:spcPct val="89100"/>
              </a:lnSpc>
              <a:spcBef>
                <a:spcPts val="335"/>
              </a:spcBef>
              <a:tabLst>
                <a:tab algn="l" pos="354965"/>
              </a:tabLst>
            </a:pP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	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research for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involves identifying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relevant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high-traffic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related 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brand,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its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products, and services. This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research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helps improve the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website’s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visibility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search 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engine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results and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attracts targeted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traffic.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Here are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some steps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conduct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research for 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Suzuki:Identify Core Topics: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Start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by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listing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core topics related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Suzuki, such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as  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cars,” 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service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centers,” 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dealerships,”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 models,”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etc.Use 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Research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Tools: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Utilize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research tools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like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Google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Planner,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Ahrefs,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SEMrush,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or Ubersuggest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find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ideas.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Enter the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core topics and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see</a:t>
            </a:r>
            <a:r>
              <a:rPr dirty="0" sz="1300" spc="21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what</a:t>
            </a:r>
            <a:endParaRPr sz="1300">
              <a:latin typeface="URW Gothic"/>
              <a:cs typeface="URW Gothic"/>
            </a:endParaRPr>
          </a:p>
          <a:p>
            <a:pPr marL="355600">
              <a:lnSpc>
                <a:spcPts val="1075"/>
              </a:lnSpc>
            </a:pP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related keywords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users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searching</a:t>
            </a:r>
            <a:r>
              <a:rPr dirty="0" sz="1300" spc="9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for.</a:t>
            </a:r>
            <a:endParaRPr sz="1300">
              <a:latin typeface="URW Gothic"/>
              <a:cs typeface="URW Gothic"/>
            </a:endParaRPr>
          </a:p>
          <a:p>
            <a:pPr indent="-342900" marL="355600" marR="131445">
              <a:lnSpc>
                <a:spcPct val="84600"/>
              </a:lnSpc>
              <a:spcBef>
                <a:spcPts val="5"/>
              </a:spcBef>
              <a:tabLst>
                <a:tab algn="l" pos="354965"/>
              </a:tabLst>
            </a:pP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	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Analyze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Search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Volume and Competition: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Evaluate the search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volume and competition level for  each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keyword.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Choose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 with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 good balance of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search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volume and</a:t>
            </a:r>
            <a:r>
              <a:rPr dirty="0" sz="1300" spc="22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manageable</a:t>
            </a:r>
            <a:endParaRPr sz="1300">
              <a:latin typeface="URW Gothic"/>
              <a:cs typeface="URW Gothic"/>
            </a:endParaRPr>
          </a:p>
          <a:p>
            <a:pPr marL="355600">
              <a:lnSpc>
                <a:spcPts val="1075"/>
              </a:lnSpc>
            </a:pP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competition.</a:t>
            </a:r>
            <a:endParaRPr sz="1300">
              <a:latin typeface="URW Gothic"/>
              <a:cs typeface="URW Gothic"/>
            </a:endParaRPr>
          </a:p>
          <a:p>
            <a:pPr marL="12700">
              <a:lnSpc>
                <a:spcPts val="1705"/>
              </a:lnSpc>
              <a:tabLst>
                <a:tab algn="l" pos="354965"/>
              </a:tabLst>
            </a:pP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Long-Tail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Keywords: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Look for long-tail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 (more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specific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longer phrases) that</a:t>
            </a:r>
            <a:r>
              <a:rPr dirty="0" sz="1300" spc="160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</a:t>
            </a:r>
            <a:endParaRPr sz="1300">
              <a:latin typeface="URW Gothic"/>
              <a:cs typeface="URW Gothic"/>
            </a:endParaRPr>
          </a:p>
          <a:p>
            <a:pPr marL="355600">
              <a:lnSpc>
                <a:spcPts val="1105"/>
              </a:lnSpc>
            </a:pP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relevant to 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Suzuki.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These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can often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have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less competition and be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more</a:t>
            </a:r>
            <a:r>
              <a:rPr dirty="0" sz="1300" spc="22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targeted</a:t>
            </a:r>
            <a:endParaRPr sz="1300">
              <a:latin typeface="URW Gothic"/>
              <a:cs typeface="URW Gothic"/>
            </a:endParaRPr>
          </a:p>
          <a:p>
            <a:pPr marL="12700">
              <a:lnSpc>
                <a:spcPts val="1705"/>
              </a:lnSpc>
              <a:tabLst>
                <a:tab algn="l" pos="354965"/>
              </a:tabLst>
            </a:pP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	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SEO: </a:t>
            </a:r>
            <a:r>
              <a:rPr dirty="0" sz="1300" spc="10">
                <a:solidFill>
                  <a:srgbClr val="404040"/>
                </a:solidFill>
                <a:latin typeface="URW Gothic"/>
                <a:cs typeface="URW Gothic"/>
              </a:rPr>
              <a:t>If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has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specific locations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or dealerships,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include location-based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</a:t>
            </a:r>
            <a:r>
              <a:rPr dirty="0" sz="1300" spc="-1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like</a:t>
            </a:r>
            <a:endParaRPr sz="1300">
              <a:latin typeface="URW Gothic"/>
              <a:cs typeface="URW Gothic"/>
            </a:endParaRPr>
          </a:p>
          <a:p>
            <a:pPr marL="355600" marR="410845">
              <a:lnSpc>
                <a:spcPts val="1400"/>
              </a:lnSpc>
              <a:spcBef>
                <a:spcPts val="55"/>
              </a:spcBef>
            </a:pP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dealer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in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[city name]”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target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local audiences.Competitor Analysis: Analyze  competitor websites and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which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they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targeting. This can give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you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additional 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ideas and</a:t>
            </a:r>
            <a:r>
              <a:rPr dirty="0" sz="1300" spc="3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insights.</a:t>
            </a:r>
            <a:endParaRPr sz="13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30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1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2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3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4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5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36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0" name="object 10"/>
          <p:cNvGrpSpPr/>
          <p:nvPr/>
        </p:nvGrpSpPr>
        <p:grpSpPr>
          <a:xfrm>
            <a:off x="405353" y="-1"/>
            <a:ext cx="10310653" cy="4786630"/>
            <a:chOff x="0" y="0"/>
            <a:chExt cx="9144000" cy="4786630"/>
          </a:xfrm>
        </p:grpSpPr>
        <p:sp>
          <p:nvSpPr>
            <p:cNvPr id="1048737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8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9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40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45656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Optimizing Maruti </a:t>
            </a: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Suzuki</a:t>
            </a:r>
            <a:r>
              <a:rPr b="0" dirty="0" sz="2400" spc="-5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 spc="-10">
                <a:solidFill>
                  <a:srgbClr val="EBEBEB"/>
                </a:solidFill>
                <a:latin typeface="URW Gothic"/>
                <a:cs typeface="URW Gothic"/>
              </a:rPr>
              <a:t>Usage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741" name="object 15"/>
          <p:cNvSpPr txBox="1">
            <a:spLocks noGrp="1"/>
          </p:cNvSpPr>
          <p:nvPr>
            <p:ph type="body" idx="1"/>
          </p:nvPr>
        </p:nvSpPr>
        <p:spPr>
          <a:xfrm>
            <a:off x="504799" y="1164158"/>
            <a:ext cx="8134400" cy="1851914"/>
          </a:xfrm>
          <a:prstGeom prst="rect"/>
        </p:spPr>
        <p:txBody>
          <a:bodyPr bIns="0" lIns="0" rIns="0" rtlCol="0" tIns="20955" vert="horz" wrap="square">
            <a:spAutoFit/>
          </a:bodyPr>
          <a:p>
            <a:pPr algn="just" indent="-342900" marL="354965" marR="236220">
              <a:lnSpc>
                <a:spcPct val="97000"/>
              </a:lnSpc>
              <a:spcBef>
                <a:spcPts val="165"/>
              </a:spcBef>
            </a:pP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. </a:t>
            </a:r>
            <a:r>
              <a:rPr dirty="0" spc="-5"/>
              <a:t>Regular Maintenance: Follow the recommended maintenance schedule provided </a:t>
            </a:r>
            <a:r>
              <a:rPr dirty="0" spc="5"/>
              <a:t>in </a:t>
            </a:r>
            <a:r>
              <a:rPr dirty="0" spc="-5"/>
              <a:t>the </a:t>
            </a:r>
            <a:r>
              <a:rPr dirty="0" spc="-60"/>
              <a:t>car’s  </a:t>
            </a:r>
            <a:r>
              <a:rPr dirty="0" spc="-10"/>
              <a:t>owner </a:t>
            </a:r>
            <a:r>
              <a:rPr dirty="0" spc="-5"/>
              <a:t>manual. Regular servicing helps keep </a:t>
            </a:r>
            <a:r>
              <a:rPr dirty="0" spc="-10"/>
              <a:t>the </a:t>
            </a:r>
            <a:r>
              <a:rPr dirty="0" spc="-5"/>
              <a:t>car </a:t>
            </a:r>
            <a:r>
              <a:rPr dirty="0" spc="5"/>
              <a:t>in </a:t>
            </a:r>
            <a:r>
              <a:rPr dirty="0" spc="-5"/>
              <a:t>good </a:t>
            </a:r>
            <a:r>
              <a:rPr dirty="0"/>
              <a:t>condition </a:t>
            </a:r>
            <a:r>
              <a:rPr dirty="0" spc="-5"/>
              <a:t>and </a:t>
            </a:r>
            <a:r>
              <a:rPr dirty="0" spc="-10"/>
              <a:t>prevents </a:t>
            </a:r>
            <a:r>
              <a:rPr dirty="0" spc="-5"/>
              <a:t>potential  issues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ts val="1610"/>
              </a:lnSpc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 </a:t>
            </a:r>
            <a:r>
              <a:rPr dirty="0" spc="-5"/>
              <a:t>Proper Driving Habits: Practice </a:t>
            </a:r>
            <a:r>
              <a:rPr dirty="0" spc="-10"/>
              <a:t>smooth </a:t>
            </a:r>
            <a:r>
              <a:rPr dirty="0" spc="-5"/>
              <a:t>driving techniques, avoid aggressive acceleration</a:t>
            </a:r>
            <a:r>
              <a:rPr dirty="0" spc="10"/>
              <a:t> </a:t>
            </a:r>
            <a:r>
              <a:rPr dirty="0" spc="-5"/>
              <a:t>and</a:t>
            </a:r>
            <a:endParaRPr sz="1800">
              <a:latin typeface="Arial"/>
              <a:cs typeface="Arial"/>
            </a:endParaRPr>
          </a:p>
          <a:p>
            <a:pPr marL="354965" marR="106045">
              <a:lnSpc>
                <a:spcPts val="1560"/>
              </a:lnSpc>
              <a:spcBef>
                <a:spcPts val="5"/>
              </a:spcBef>
            </a:pPr>
            <a:r>
              <a:rPr dirty="0" spc="-5"/>
              <a:t>braking, and maintain a steady </a:t>
            </a:r>
            <a:r>
              <a:rPr dirty="0" spc="-10"/>
              <a:t>speed whenever </a:t>
            </a:r>
            <a:r>
              <a:rPr dirty="0" spc="-5"/>
              <a:t>possible. This helps improve fuel </a:t>
            </a:r>
            <a:r>
              <a:rPr dirty="0"/>
              <a:t>efficiency </a:t>
            </a:r>
            <a:r>
              <a:rPr dirty="0" spc="-5"/>
              <a:t>and  reduces </a:t>
            </a:r>
            <a:r>
              <a:rPr dirty="0" spc="-10"/>
              <a:t>wear </a:t>
            </a:r>
            <a:r>
              <a:rPr dirty="0" spc="-5"/>
              <a:t>and tear on </a:t>
            </a:r>
            <a:r>
              <a:rPr dirty="0" spc="-10"/>
              <a:t>the</a:t>
            </a:r>
            <a:r>
              <a:rPr dirty="0" spc="70"/>
              <a:t> </a:t>
            </a:r>
            <a:r>
              <a:rPr dirty="0" spc="-5"/>
              <a:t>vehicle</a:t>
            </a:r>
          </a:p>
          <a:p>
            <a:pPr algn="just" marL="12700">
              <a:lnSpc>
                <a:spcPts val="1560"/>
              </a:lnSpc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 </a:t>
            </a:r>
            <a:r>
              <a:rPr dirty="0" spc="-5"/>
              <a:t>Inflated </a:t>
            </a:r>
            <a:r>
              <a:rPr dirty="0" spc="-10"/>
              <a:t>Tires: </a:t>
            </a:r>
            <a:r>
              <a:rPr dirty="0" spc="-5"/>
              <a:t>Keep the tires </a:t>
            </a:r>
            <a:r>
              <a:rPr dirty="0" spc="-10"/>
              <a:t>properly </a:t>
            </a:r>
            <a:r>
              <a:rPr dirty="0" spc="-5"/>
              <a:t>inflated according </a:t>
            </a:r>
            <a:r>
              <a:rPr dirty="0" spc="-10"/>
              <a:t>to </a:t>
            </a:r>
            <a:r>
              <a:rPr dirty="0" spc="-5"/>
              <a:t>the </a:t>
            </a:r>
            <a:r>
              <a:rPr dirty="0" spc="-10"/>
              <a:t>manufacturer’s</a:t>
            </a:r>
            <a:r>
              <a:rPr dirty="0" spc="210"/>
              <a:t> </a:t>
            </a:r>
            <a:r>
              <a:rPr dirty="0" spc="-15"/>
              <a:t>recommendations.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260"/>
              </a:lnSpc>
            </a:pPr>
            <a:r>
              <a:rPr dirty="0" spc="-5"/>
              <a:t>Under-inflated tires can decrease fuel </a:t>
            </a:r>
            <a:r>
              <a:rPr dirty="0"/>
              <a:t>efficiency </a:t>
            </a:r>
            <a:r>
              <a:rPr dirty="0" spc="-5"/>
              <a:t>and increase tire</a:t>
            </a:r>
            <a:r>
              <a:rPr dirty="0" spc="70"/>
              <a:t> </a:t>
            </a:r>
            <a:r>
              <a:rPr dirty="0" spc="-10"/>
              <a:t>wear.</a:t>
            </a:r>
          </a:p>
          <a:p>
            <a:pPr algn="just" marL="12700">
              <a:lnSpc>
                <a:spcPts val="1860"/>
              </a:lnSpc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 </a:t>
            </a:r>
            <a:r>
              <a:rPr dirty="0" spc="-5"/>
              <a:t>Quality: </a:t>
            </a:r>
            <a:r>
              <a:rPr dirty="0" spc="-10"/>
              <a:t>Use </a:t>
            </a:r>
            <a:r>
              <a:rPr dirty="0"/>
              <a:t>high-quality </a:t>
            </a:r>
            <a:r>
              <a:rPr dirty="0" spc="-5"/>
              <a:t>fuel from reputable gas stations </a:t>
            </a:r>
            <a:r>
              <a:rPr dirty="0" spc="-10"/>
              <a:t>to </a:t>
            </a:r>
            <a:r>
              <a:rPr dirty="0" spc="-5"/>
              <a:t>ensure optimal </a:t>
            </a:r>
            <a:r>
              <a:rPr dirty="0"/>
              <a:t>engine</a:t>
            </a:r>
            <a:r>
              <a:rPr dirty="0" spc="150"/>
              <a:t> </a:t>
            </a:r>
            <a:r>
              <a:rPr dirty="0" spc="-5"/>
              <a:t>performance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510"/>
              </a:lnSpc>
            </a:pP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2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43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4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45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46" name="object 7"/>
          <p:cNvSpPr txBox="1">
            <a:spLocks noGrp="1"/>
          </p:cNvSpPr>
          <p:nvPr>
            <p:ph type="title"/>
          </p:nvPr>
        </p:nvSpPr>
        <p:spPr>
          <a:xfrm>
            <a:off x="2163317" y="427101"/>
            <a:ext cx="481774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/>
              <a:t>Part 3: Content Ideas and </a:t>
            </a:r>
            <a:r>
              <a:rPr dirty="0" sz="1700" spc="-5"/>
              <a:t>Marketing</a:t>
            </a:r>
            <a:r>
              <a:rPr dirty="0" sz="1700" spc="-55"/>
              <a:t> </a:t>
            </a:r>
            <a:r>
              <a:rPr dirty="0" sz="1700"/>
              <a:t>Strategies</a:t>
            </a:r>
            <a:endParaRPr sz="1700"/>
          </a:p>
        </p:txBody>
      </p:sp>
      <p:sp>
        <p:nvSpPr>
          <p:cNvPr id="1048747" name="object 8"/>
          <p:cNvSpPr txBox="1"/>
          <p:nvPr/>
        </p:nvSpPr>
        <p:spPr>
          <a:xfrm>
            <a:off x="462178" y="980947"/>
            <a:ext cx="8331200" cy="394335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469265" marR="876300">
              <a:lnSpc>
                <a:spcPct val="100000"/>
              </a:lnSpc>
              <a:spcBef>
                <a:spcPts val="105"/>
              </a:spcBef>
              <a:buChar char="●"/>
              <a:tabLst>
                <a:tab algn="l" pos="469265"/>
                <a:tab algn="l" pos="469900"/>
              </a:tabLst>
            </a:pPr>
            <a:r>
              <a:rPr dirty="0" sz="1400">
                <a:latin typeface="Arial"/>
                <a:cs typeface="Arial"/>
              </a:rPr>
              <a:t>Reflect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ideas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discussing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challenges  </a:t>
            </a:r>
            <a:r>
              <a:rPr dirty="0" sz="1400" spc="-5">
                <a:latin typeface="Arial"/>
                <a:cs typeface="Arial"/>
              </a:rPr>
              <a:t>encountered </a:t>
            </a:r>
            <a:r>
              <a:rPr dirty="0" sz="1400">
                <a:latin typeface="Arial"/>
                <a:cs typeface="Arial"/>
              </a:rPr>
              <a:t>and lessons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indent="-209550" lvl="1" marL="419100">
              <a:lnSpc>
                <a:spcPct val="100000"/>
              </a:lnSpc>
              <a:buChar char="•"/>
              <a:tabLst>
                <a:tab algn="l" pos="419100"/>
                <a:tab algn="l" pos="419734"/>
              </a:tabLst>
            </a:pPr>
            <a:r>
              <a:rPr dirty="0" sz="1400" spc="-5">
                <a:latin typeface="Arial"/>
                <a:cs typeface="Arial"/>
              </a:rPr>
              <a:t>Content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Ideas: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389255">
              <a:lnSpc>
                <a:spcPct val="100000"/>
              </a:lnSpc>
              <a:buChar char="•"/>
              <a:tabLst>
                <a:tab algn="l" pos="220979"/>
                <a:tab algn="l" pos="221615"/>
              </a:tabLst>
            </a:pPr>
            <a:r>
              <a:rPr dirty="0" sz="1400" spc="-5">
                <a:latin typeface="Arial"/>
                <a:cs typeface="Arial"/>
              </a:rPr>
              <a:t>Model </a:t>
            </a:r>
            <a:r>
              <a:rPr dirty="0" sz="1400">
                <a:latin typeface="Arial"/>
                <a:cs typeface="Arial"/>
              </a:rPr>
              <a:t>Spotlights: Create </a:t>
            </a:r>
            <a:r>
              <a:rPr dirty="0" sz="1400" spc="-5">
                <a:latin typeface="Arial"/>
                <a:cs typeface="Arial"/>
              </a:rPr>
              <a:t>detailed articles or videos that showcase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features, specifications, and  </a:t>
            </a:r>
            <a:r>
              <a:rPr dirty="0" sz="1400">
                <a:latin typeface="Arial"/>
                <a:cs typeface="Arial"/>
              </a:rPr>
              <a:t>design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highlights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various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Maruti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Suzuki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 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Swift, </a:t>
            </a:r>
            <a:r>
              <a:rPr dirty="0" sz="1400">
                <a:latin typeface="Arial"/>
                <a:cs typeface="Arial"/>
              </a:rPr>
              <a:t>Baleno,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Vitara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Brezza,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12700" marR="648970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Test Drive </a:t>
            </a:r>
            <a:r>
              <a:rPr dirty="0" sz="1400" spc="-10">
                <a:latin typeface="Arial"/>
                <a:cs typeface="Arial"/>
              </a:rPr>
              <a:t>Reviews: </a:t>
            </a:r>
            <a:r>
              <a:rPr dirty="0" sz="1400">
                <a:latin typeface="Arial"/>
                <a:cs typeface="Arial"/>
              </a:rPr>
              <a:t>Share first-hand experiences and </a:t>
            </a:r>
            <a:r>
              <a:rPr dirty="0" sz="1400" spc="-5">
                <a:latin typeface="Arial"/>
                <a:cs typeface="Arial"/>
              </a:rPr>
              <a:t>reviews </a:t>
            </a:r>
            <a:r>
              <a:rPr dirty="0" sz="1400">
                <a:latin typeface="Arial"/>
                <a:cs typeface="Arial"/>
              </a:rPr>
              <a:t>of test </a:t>
            </a:r>
            <a:r>
              <a:rPr dirty="0" sz="1400" spc="-5">
                <a:latin typeface="Arial"/>
                <a:cs typeface="Arial"/>
              </a:rPr>
              <a:t>driving </a:t>
            </a:r>
            <a:r>
              <a:rPr dirty="0" sz="1400">
                <a:latin typeface="Arial"/>
                <a:cs typeface="Arial"/>
              </a:rPr>
              <a:t>Maruti Suzuki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cars,  </a:t>
            </a:r>
            <a:r>
              <a:rPr dirty="0" sz="1400" spc="-5">
                <a:latin typeface="Arial"/>
                <a:cs typeface="Arial"/>
              </a:rPr>
              <a:t>providing </a:t>
            </a:r>
            <a:r>
              <a:rPr dirty="0" sz="1400">
                <a:latin typeface="Arial"/>
                <a:cs typeface="Arial"/>
              </a:rPr>
              <a:t>insights into their </a:t>
            </a:r>
            <a:r>
              <a:rPr dirty="0" sz="1400" spc="-5">
                <a:latin typeface="Arial"/>
                <a:cs typeface="Arial"/>
              </a:rPr>
              <a:t>performance, </a:t>
            </a:r>
            <a:r>
              <a:rPr dirty="0" sz="1400">
                <a:latin typeface="Arial"/>
                <a:cs typeface="Arial"/>
              </a:rPr>
              <a:t>comfort, and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handling</a:t>
            </a:r>
            <a:endParaRPr sz="1400">
              <a:latin typeface="Arial"/>
              <a:cs typeface="Arial"/>
            </a:endParaRPr>
          </a:p>
          <a:p>
            <a:pPr indent="-111760" marL="123825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Comparison </a:t>
            </a:r>
            <a:r>
              <a:rPr dirty="0" sz="1400">
                <a:latin typeface="Arial"/>
                <a:cs typeface="Arial"/>
              </a:rPr>
              <a:t>Guides: </a:t>
            </a:r>
            <a:r>
              <a:rPr dirty="0" sz="1400" spc="5">
                <a:latin typeface="Arial"/>
                <a:cs typeface="Arial"/>
              </a:rPr>
              <a:t>Write </a:t>
            </a:r>
            <a:r>
              <a:rPr dirty="0" sz="1400" spc="-5">
                <a:latin typeface="Arial"/>
                <a:cs typeface="Arial"/>
              </a:rPr>
              <a:t>comparative articles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-5">
                <a:latin typeface="Arial"/>
                <a:cs typeface="Arial"/>
              </a:rPr>
              <a:t>pit Maruti </a:t>
            </a:r>
            <a:r>
              <a:rPr dirty="0" sz="1400">
                <a:latin typeface="Arial"/>
                <a:cs typeface="Arial"/>
              </a:rPr>
              <a:t>Suzuki </a:t>
            </a:r>
            <a:r>
              <a:rPr dirty="0" sz="1400" spc="-5">
                <a:latin typeface="Arial"/>
                <a:cs typeface="Arial"/>
              </a:rPr>
              <a:t>models against their competitors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highlighting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strengths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unique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selling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points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car.</a:t>
            </a:r>
            <a:endParaRPr sz="1400">
              <a:latin typeface="Arial"/>
              <a:cs typeface="Arial"/>
            </a:endParaRPr>
          </a:p>
          <a:p>
            <a:pPr marL="12700" marR="340360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Customer Testimonials: Feature stories of satisfied Maruti </a:t>
            </a:r>
            <a:r>
              <a:rPr dirty="0" sz="1400">
                <a:latin typeface="Arial"/>
                <a:cs typeface="Arial"/>
              </a:rPr>
              <a:t>Suzuki </a:t>
            </a:r>
            <a:r>
              <a:rPr dirty="0" sz="1400" spc="-5">
                <a:latin typeface="Arial"/>
                <a:cs typeface="Arial"/>
              </a:rPr>
              <a:t>customers sharing their ownership  </a:t>
            </a:r>
            <a:r>
              <a:rPr dirty="0" sz="1400">
                <a:latin typeface="Arial"/>
                <a:cs typeface="Arial"/>
              </a:rPr>
              <a:t>experiences and how their cars </a:t>
            </a:r>
            <a:r>
              <a:rPr dirty="0" sz="1400" spc="-5">
                <a:latin typeface="Arial"/>
                <a:cs typeface="Arial"/>
              </a:rPr>
              <a:t>have </a:t>
            </a:r>
            <a:r>
              <a:rPr dirty="0" sz="1400">
                <a:latin typeface="Arial"/>
                <a:cs typeface="Arial"/>
              </a:rPr>
              <a:t>become an integral part of their</a:t>
            </a:r>
            <a:r>
              <a:rPr dirty="0" sz="1400" spc="-2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lives.</a:t>
            </a:r>
            <a:endParaRPr sz="1400">
              <a:latin typeface="Arial"/>
              <a:cs typeface="Arial"/>
            </a:endParaRPr>
          </a:p>
          <a:p>
            <a:pPr indent="-111760" marL="123825">
              <a:lnSpc>
                <a:spcPct val="100000"/>
              </a:lnSpc>
              <a:spcBef>
                <a:spcPts val="5"/>
              </a:spcBef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Technology and Innovation: Explore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latest technological advancements and innovations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by Maruti Suzuki in their vehicles, such as SmartPlay Studio, </a:t>
            </a:r>
            <a:r>
              <a:rPr dirty="0" sz="1400" spc="-5">
                <a:latin typeface="Arial"/>
                <a:cs typeface="Arial"/>
              </a:rPr>
              <a:t>Hybrid technology, </a:t>
            </a:r>
            <a:r>
              <a:rPr dirty="0" sz="1400">
                <a:latin typeface="Arial"/>
                <a:cs typeface="Arial"/>
              </a:rPr>
              <a:t>safety features,</a:t>
            </a:r>
            <a:r>
              <a:rPr dirty="0" sz="1400" spc="-2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etc</a:t>
            </a:r>
            <a:endParaRPr sz="1400">
              <a:latin typeface="Arial"/>
              <a:cs typeface="Arial"/>
            </a:endParaRPr>
          </a:p>
          <a:p>
            <a:pPr marL="12700" marR="71120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>
                <a:latin typeface="Arial"/>
                <a:cs typeface="Arial"/>
              </a:rPr>
              <a:t>Safety </a:t>
            </a:r>
            <a:r>
              <a:rPr dirty="0" sz="1400" spc="-5">
                <a:latin typeface="Arial"/>
                <a:cs typeface="Arial"/>
              </a:rPr>
              <a:t>and Maintenance Tips: </a:t>
            </a:r>
            <a:r>
              <a:rPr dirty="0" sz="1400">
                <a:latin typeface="Arial"/>
                <a:cs typeface="Arial"/>
              </a:rPr>
              <a:t>Educate readers </a:t>
            </a:r>
            <a:r>
              <a:rPr dirty="0" sz="1400" spc="-5">
                <a:latin typeface="Arial"/>
                <a:cs typeface="Arial"/>
              </a:rPr>
              <a:t>and </a:t>
            </a:r>
            <a:r>
              <a:rPr dirty="0" sz="1400" spc="-10">
                <a:latin typeface="Arial"/>
                <a:cs typeface="Arial"/>
              </a:rPr>
              <a:t>viewers </a:t>
            </a:r>
            <a:r>
              <a:rPr dirty="0" sz="1400" spc="-5">
                <a:latin typeface="Arial"/>
                <a:cs typeface="Arial"/>
              </a:rPr>
              <a:t>with useful tips on </a:t>
            </a:r>
            <a:r>
              <a:rPr dirty="0" sz="1400">
                <a:latin typeface="Arial"/>
                <a:cs typeface="Arial"/>
              </a:rPr>
              <a:t>car </a:t>
            </a:r>
            <a:r>
              <a:rPr dirty="0" sz="1400" spc="-5">
                <a:latin typeface="Arial"/>
                <a:cs typeface="Arial"/>
              </a:rPr>
              <a:t>safety, maintenance,  </a:t>
            </a:r>
            <a:r>
              <a:rPr dirty="0" sz="1400">
                <a:latin typeface="Arial"/>
                <a:cs typeface="Arial"/>
              </a:rPr>
              <a:t>and regular </a:t>
            </a:r>
            <a:r>
              <a:rPr dirty="0" sz="1400" spc="-5">
                <a:latin typeface="Arial"/>
                <a:cs typeface="Arial"/>
              </a:rPr>
              <a:t>servicing </a:t>
            </a:r>
            <a:r>
              <a:rPr dirty="0" sz="1400">
                <a:latin typeface="Arial"/>
                <a:cs typeface="Arial"/>
              </a:rPr>
              <a:t>to ensure a smooth and safe </a:t>
            </a:r>
            <a:r>
              <a:rPr dirty="0" sz="1400" spc="-5">
                <a:latin typeface="Arial"/>
                <a:cs typeface="Arial"/>
              </a:rPr>
              <a:t>driving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experience.</a:t>
            </a:r>
            <a:endParaRPr sz="1400">
              <a:latin typeface="Arial"/>
              <a:cs typeface="Arial"/>
            </a:endParaRPr>
          </a:p>
          <a:p>
            <a:pPr marL="12700" marR="592455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Infographics and </a:t>
            </a:r>
            <a:r>
              <a:rPr dirty="0" sz="1400">
                <a:latin typeface="Arial"/>
                <a:cs typeface="Arial"/>
              </a:rPr>
              <a:t>Visual </a:t>
            </a:r>
            <a:r>
              <a:rPr dirty="0" sz="1400" spc="-5">
                <a:latin typeface="Arial"/>
                <a:cs typeface="Arial"/>
              </a:rPr>
              <a:t>Content: </a:t>
            </a:r>
            <a:r>
              <a:rPr dirty="0" sz="1400">
                <a:latin typeface="Arial"/>
                <a:cs typeface="Arial"/>
              </a:rPr>
              <a:t>Create </a:t>
            </a:r>
            <a:r>
              <a:rPr dirty="0" sz="1400" spc="-5">
                <a:latin typeface="Arial"/>
                <a:cs typeface="Arial"/>
              </a:rPr>
              <a:t>visually engaging infographics and graphics that present  </a:t>
            </a:r>
            <a:r>
              <a:rPr dirty="0" sz="1400">
                <a:latin typeface="Arial"/>
                <a:cs typeface="Arial"/>
              </a:rPr>
              <a:t>interesting facts,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statistics,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comparisons </a:t>
            </a:r>
            <a:r>
              <a:rPr dirty="0" sz="1400">
                <a:latin typeface="Arial"/>
                <a:cs typeface="Arial"/>
              </a:rPr>
              <a:t>related to Maruti Suzuki models.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4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49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0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1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52" name="object 7"/>
          <p:cNvSpPr txBox="1">
            <a:spLocks noGrp="1"/>
          </p:cNvSpPr>
          <p:nvPr>
            <p:ph type="title"/>
          </p:nvPr>
        </p:nvSpPr>
        <p:spPr>
          <a:xfrm>
            <a:off x="1973326" y="294258"/>
            <a:ext cx="481774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/>
              <a:t>Part 3: Content Ideas and </a:t>
            </a:r>
            <a:r>
              <a:rPr dirty="0" sz="1700" spc="-5"/>
              <a:t>Marketing</a:t>
            </a:r>
            <a:r>
              <a:rPr dirty="0" sz="1700" spc="-55"/>
              <a:t> </a:t>
            </a:r>
            <a:r>
              <a:rPr dirty="0" sz="1700"/>
              <a:t>Strategies</a:t>
            </a:r>
            <a:endParaRPr sz="1700"/>
          </a:p>
        </p:txBody>
      </p:sp>
      <p:sp>
        <p:nvSpPr>
          <p:cNvPr id="1048753" name="object 8"/>
          <p:cNvSpPr txBox="1"/>
          <p:nvPr/>
        </p:nvSpPr>
        <p:spPr>
          <a:xfrm>
            <a:off x="430783" y="1112901"/>
            <a:ext cx="8451850" cy="187261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329565" marR="508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1400" spc="-5">
                <a:latin typeface="Arial"/>
                <a:cs typeface="Arial"/>
              </a:rPr>
              <a:t>Content Idea </a:t>
            </a:r>
            <a:r>
              <a:rPr b="1" dirty="0" sz="1400">
                <a:latin typeface="Arial"/>
                <a:cs typeface="Arial"/>
              </a:rPr>
              <a:t>Generation &amp; </a:t>
            </a:r>
            <a:r>
              <a:rPr b="1" dirty="0" sz="1400" spc="-5">
                <a:latin typeface="Arial"/>
                <a:cs typeface="Arial"/>
              </a:rPr>
              <a:t>Strategy: </a:t>
            </a:r>
            <a:r>
              <a:rPr dirty="0" sz="1400">
                <a:latin typeface="Arial"/>
                <a:cs typeface="Arial"/>
              </a:rPr>
              <a:t>Create a content calendar for the remaining month of July by  </a:t>
            </a:r>
            <a:r>
              <a:rPr dirty="0" sz="1400" spc="-5">
                <a:latin typeface="Arial"/>
                <a:cs typeface="Arial"/>
              </a:rPr>
              <a:t>brainstorming </a:t>
            </a:r>
            <a:r>
              <a:rPr dirty="0" sz="1400">
                <a:latin typeface="Arial"/>
                <a:cs typeface="Arial"/>
              </a:rPr>
              <a:t>content themes, </a:t>
            </a:r>
            <a:r>
              <a:rPr dirty="0" sz="1400" spc="-5">
                <a:latin typeface="Arial"/>
                <a:cs typeface="Arial"/>
              </a:rPr>
              <a:t>exploring various </a:t>
            </a:r>
            <a:r>
              <a:rPr dirty="0" sz="1400">
                <a:latin typeface="Arial"/>
                <a:cs typeface="Arial"/>
              </a:rPr>
              <a:t>formats like blog posts, </a:t>
            </a:r>
            <a:r>
              <a:rPr dirty="0" sz="1400" spc="-5">
                <a:latin typeface="Arial"/>
                <a:cs typeface="Arial"/>
              </a:rPr>
              <a:t>videos, </a:t>
            </a:r>
            <a:r>
              <a:rPr dirty="0" sz="1400">
                <a:latin typeface="Arial"/>
                <a:cs typeface="Arial"/>
              </a:rPr>
              <a:t>infographics,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podcasts,  and </a:t>
            </a:r>
            <a:r>
              <a:rPr dirty="0" sz="1400" spc="-5">
                <a:latin typeface="Arial"/>
                <a:cs typeface="Arial"/>
              </a:rPr>
              <a:t>interactive </a:t>
            </a:r>
            <a:r>
              <a:rPr dirty="0" sz="1400">
                <a:latin typeface="Arial"/>
                <a:cs typeface="Arial"/>
              </a:rPr>
              <a:t>quizzes, and scheduling publication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dates mainly on Facebook &amp; </a:t>
            </a:r>
            <a:r>
              <a:rPr dirty="0" sz="1400" spc="-5">
                <a:latin typeface="Arial"/>
                <a:cs typeface="Arial"/>
              </a:rPr>
              <a:t>Instagram.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strategy,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aim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behind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posts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5"/>
              </a:spcBef>
            </a:pPr>
            <a:r>
              <a:rPr dirty="0" sz="1400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  <a:hlinkClick r:id="rId2"/>
              </a:rPr>
              <a:t>Content Calendar </a:t>
            </a: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  <a:hlinkClick r:id="rId2"/>
              </a:rPr>
              <a:t>Example</a:t>
            </a:r>
            <a:r>
              <a:rPr dirty="0" sz="1400" spc="-5">
                <a:solidFill>
                  <a:srgbClr val="8F8F8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5">
                <a:latin typeface="Arial"/>
                <a:cs typeface="Arial"/>
              </a:rPr>
              <a:t>(Try </a:t>
            </a:r>
            <a:r>
              <a:rPr dirty="0" sz="1400">
                <a:latin typeface="Arial"/>
                <a:cs typeface="Arial"/>
              </a:rPr>
              <a:t>creating a table for the month of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July)</a:t>
            </a:r>
            <a:endParaRPr sz="1400">
              <a:latin typeface="Arial"/>
              <a:cs typeface="Arial"/>
            </a:endParaRPr>
          </a:p>
          <a:p>
            <a:pPr marL="807720">
              <a:lnSpc>
                <a:spcPct val="100000"/>
              </a:lnSpc>
            </a:pPr>
            <a:r>
              <a:rPr b="1" dirty="0" sz="1400" spc="-5">
                <a:latin typeface="Arial"/>
                <a:cs typeface="Arial"/>
              </a:rPr>
              <a:t>Content Calender of July </a:t>
            </a:r>
            <a:r>
              <a:rPr b="1" dirty="0" sz="1400">
                <a:latin typeface="Arial"/>
                <a:cs typeface="Arial"/>
              </a:rPr>
              <a:t>: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  <a:hlinkClick r:id="rId3"/>
              </a:rPr>
              <a:t>https://1drv.ms/w/s!AnWaS2qkkcROgQbEWNNeaZSbqawQ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54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5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6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7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8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9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60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7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61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2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63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64" name="object 14"/>
          <p:cNvSpPr txBox="1">
            <a:spLocks noGrp="1"/>
          </p:cNvSpPr>
          <p:nvPr>
            <p:ph type="title"/>
          </p:nvPr>
        </p:nvSpPr>
        <p:spPr>
          <a:xfrm>
            <a:off x="2253742" y="263778"/>
            <a:ext cx="482536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/>
              <a:t>Part 3: Content Ideas and Marketing</a:t>
            </a:r>
            <a:r>
              <a:rPr dirty="0" sz="1700" spc="-60"/>
              <a:t> </a:t>
            </a:r>
            <a:r>
              <a:rPr dirty="0" sz="1700"/>
              <a:t>Strategies</a:t>
            </a:r>
            <a:endParaRPr sz="1700"/>
          </a:p>
        </p:txBody>
      </p:sp>
      <p:sp>
        <p:nvSpPr>
          <p:cNvPr id="1048765" name="object 15"/>
          <p:cNvSpPr txBox="1"/>
          <p:nvPr/>
        </p:nvSpPr>
        <p:spPr>
          <a:xfrm>
            <a:off x="414019" y="817626"/>
            <a:ext cx="8449945" cy="414464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329565" marR="101600">
              <a:lnSpc>
                <a:spcPct val="100000"/>
              </a:lnSpc>
              <a:spcBef>
                <a:spcPts val="105"/>
              </a:spcBef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Reflect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ideas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discussing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challenges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encountered  and lessons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indent="-317500" marL="329565" marR="8572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Marketing strategies for Maruti Suzuki, a </a:t>
            </a:r>
            <a:r>
              <a:rPr dirty="0" sz="1400" spc="-5">
                <a:latin typeface="Arial"/>
                <a:cs typeface="Arial"/>
              </a:rPr>
              <a:t>well-known automotive </a:t>
            </a:r>
            <a:r>
              <a:rPr dirty="0" sz="1400">
                <a:latin typeface="Arial"/>
                <a:cs typeface="Arial"/>
              </a:rPr>
              <a:t>brand,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>
                <a:latin typeface="Arial"/>
                <a:cs typeface="Arial"/>
              </a:rPr>
              <a:t>depend on the current  market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conditions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specific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goals.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However,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here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some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potential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they  </a:t>
            </a:r>
            <a:r>
              <a:rPr dirty="0" sz="1400" spc="-5">
                <a:latin typeface="Arial"/>
                <a:cs typeface="Arial"/>
              </a:rPr>
              <a:t>might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consider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Digital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Marketing: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Leveraging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social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media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 wider </a:t>
            </a:r>
            <a:r>
              <a:rPr dirty="0" sz="1400">
                <a:latin typeface="Arial"/>
                <a:cs typeface="Arial"/>
              </a:rPr>
              <a:t>audience,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engage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customers, </a:t>
            </a:r>
            <a:r>
              <a:rPr dirty="0" sz="1400">
                <a:latin typeface="Arial"/>
                <a:cs typeface="Arial"/>
              </a:rPr>
              <a:t>and promote their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vehicles.</a:t>
            </a:r>
            <a:endParaRPr sz="1400">
              <a:latin typeface="Arial"/>
              <a:cs typeface="Arial"/>
            </a:endParaRPr>
          </a:p>
          <a:p>
            <a:pPr indent="-317500" marL="329565" marR="765810">
              <a:lnSpc>
                <a:spcPct val="100000"/>
              </a:lnSpc>
              <a:buFont typeface="Arial"/>
              <a:buChar char="●"/>
              <a:tabLst>
                <a:tab algn="l" pos="377825"/>
                <a:tab algn="l" pos="378460"/>
              </a:tabLst>
            </a:pPr>
            <a:r>
              <a:rPr dirty="0"/>
              <a:t>	</a:t>
            </a:r>
            <a:r>
              <a:rPr dirty="0" sz="1400">
                <a:latin typeface="Arial"/>
                <a:cs typeface="Arial"/>
              </a:rPr>
              <a:t>Marketing: Collaborating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popular influencers or </a:t>
            </a:r>
            <a:r>
              <a:rPr dirty="0" sz="1400" spc="-5">
                <a:latin typeface="Arial"/>
                <a:cs typeface="Arial"/>
              </a:rPr>
              <a:t>automotive experts </a:t>
            </a:r>
            <a:r>
              <a:rPr dirty="0" sz="1400">
                <a:latin typeface="Arial"/>
                <a:cs typeface="Arial"/>
              </a:rPr>
              <a:t>to create content</a:t>
            </a:r>
            <a:r>
              <a:rPr dirty="0" sz="1400" spc="-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</a:t>
            </a:r>
            <a:r>
              <a:rPr dirty="0" sz="1400" spc="-5">
                <a:latin typeface="Arial"/>
                <a:cs typeface="Arial"/>
              </a:rPr>
              <a:t>showcase their cars’ features and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benefits.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Placement: Securing </a:t>
            </a:r>
            <a:r>
              <a:rPr dirty="0" sz="1400" spc="-5">
                <a:latin typeface="Arial"/>
                <a:cs typeface="Arial"/>
              </a:rPr>
              <a:t>placements </a:t>
            </a:r>
            <a:r>
              <a:rPr dirty="0" sz="1400">
                <a:latin typeface="Arial"/>
                <a:cs typeface="Arial"/>
              </a:rPr>
              <a:t>of their </a:t>
            </a:r>
            <a:r>
              <a:rPr dirty="0" sz="1400" spc="-5">
                <a:latin typeface="Arial"/>
                <a:cs typeface="Arial"/>
              </a:rPr>
              <a:t>vehicles </a:t>
            </a:r>
            <a:r>
              <a:rPr dirty="0" sz="1400">
                <a:latin typeface="Arial"/>
                <a:cs typeface="Arial"/>
              </a:rPr>
              <a:t>in popular </a:t>
            </a:r>
            <a:r>
              <a:rPr dirty="0" sz="1400" spc="-5">
                <a:latin typeface="Arial"/>
                <a:cs typeface="Arial"/>
              </a:rPr>
              <a:t>movies, TV shows, </a:t>
            </a:r>
            <a:r>
              <a:rPr dirty="0" sz="1400">
                <a:latin typeface="Arial"/>
                <a:cs typeface="Arial"/>
              </a:rPr>
              <a:t>or </a:t>
            </a:r>
            <a:r>
              <a:rPr dirty="0" sz="1400" spc="-5">
                <a:latin typeface="Arial"/>
                <a:cs typeface="Arial"/>
              </a:rPr>
              <a:t>events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increase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visibility</a:t>
            </a:r>
            <a:endParaRPr sz="1400">
              <a:latin typeface="Arial"/>
              <a:cs typeface="Arial"/>
            </a:endParaRPr>
          </a:p>
          <a:p>
            <a:pPr indent="-317500" marL="329565" marR="121920">
              <a:lnSpc>
                <a:spcPct val="100000"/>
              </a:lnSpc>
              <a:spcBef>
                <a:spcPts val="5"/>
              </a:spcBef>
              <a:buChar char="●"/>
              <a:tabLst>
                <a:tab algn="l" pos="329565"/>
                <a:tab algn="l" pos="330200"/>
              </a:tabLst>
            </a:pPr>
            <a:r>
              <a:rPr dirty="0" sz="1400" spc="-5">
                <a:latin typeface="Arial"/>
                <a:cs typeface="Arial"/>
              </a:rPr>
              <a:t>Customer </a:t>
            </a:r>
            <a:r>
              <a:rPr dirty="0" sz="1400">
                <a:latin typeface="Arial"/>
                <a:cs typeface="Arial"/>
              </a:rPr>
              <a:t>Testimonials: Showcasing </a:t>
            </a:r>
            <a:r>
              <a:rPr dirty="0" sz="1400" spc="-5">
                <a:latin typeface="Arial"/>
                <a:cs typeface="Arial"/>
              </a:rPr>
              <a:t>positive customer </a:t>
            </a:r>
            <a:r>
              <a:rPr dirty="0" sz="1400">
                <a:latin typeface="Arial"/>
                <a:cs typeface="Arial"/>
              </a:rPr>
              <a:t>experiences and </a:t>
            </a:r>
            <a:r>
              <a:rPr dirty="0" sz="1400" spc="-5">
                <a:latin typeface="Arial"/>
                <a:cs typeface="Arial"/>
              </a:rPr>
              <a:t>testimonials </a:t>
            </a:r>
            <a:r>
              <a:rPr dirty="0" sz="1400">
                <a:latin typeface="Arial"/>
                <a:cs typeface="Arial"/>
              </a:rPr>
              <a:t>to build trust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credibility</a:t>
            </a:r>
            <a:endParaRPr sz="1400">
              <a:latin typeface="Arial"/>
              <a:cs typeface="Arial"/>
            </a:endParaRPr>
          </a:p>
          <a:p>
            <a:pPr indent="-317500" marL="329565" marR="281940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 spc="-5">
                <a:latin typeface="Arial"/>
                <a:cs typeface="Arial"/>
              </a:rPr>
              <a:t>Personalization: </a:t>
            </a:r>
            <a:r>
              <a:rPr dirty="0" sz="1400">
                <a:latin typeface="Arial"/>
                <a:cs typeface="Arial"/>
              </a:rPr>
              <a:t>Customizing marketing campaigns based on customer </a:t>
            </a:r>
            <a:r>
              <a:rPr dirty="0" sz="1400" spc="-5">
                <a:latin typeface="Arial"/>
                <a:cs typeface="Arial"/>
              </a:rPr>
              <a:t>preferences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behavior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  enhance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engagement.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Eco-friendly Initiatives: Promoting their </a:t>
            </a:r>
            <a:r>
              <a:rPr dirty="0" sz="1400" spc="-5">
                <a:latin typeface="Arial"/>
                <a:cs typeface="Arial"/>
              </a:rPr>
              <a:t>environmentally-friendly </a:t>
            </a:r>
            <a:r>
              <a:rPr dirty="0" sz="1400">
                <a:latin typeface="Arial"/>
                <a:cs typeface="Arial"/>
              </a:rPr>
              <a:t>vehicles and highlighting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sustainability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efforts.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556693" y="384809"/>
            <a:ext cx="775421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eader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Kumar </a:t>
            </a:r>
            <a:r>
              <a:rPr sz="2800" lang="en-US">
                <a:solidFill>
                  <a:srgbClr val="000000"/>
                </a:solidFill>
              </a:rPr>
              <a:t>Singh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 </a:t>
            </a:r>
            <a:r>
              <a:rPr sz="2800" lang="en-US">
                <a:solidFill>
                  <a:srgbClr val="000000"/>
                </a:solidFill>
              </a:rPr>
              <a:t>Kumar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9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67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8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69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70" name="object 7"/>
          <p:cNvSpPr txBox="1"/>
          <p:nvPr/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 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771" name="object 8"/>
          <p:cNvSpPr txBox="1"/>
          <p:nvPr/>
        </p:nvSpPr>
        <p:spPr>
          <a:xfrm>
            <a:off x="556971" y="1465326"/>
            <a:ext cx="7994650" cy="24568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 spc="-5">
                <a:latin typeface="Arial"/>
                <a:cs typeface="Arial"/>
              </a:rPr>
              <a:t>Post</a:t>
            </a:r>
            <a:r>
              <a:rPr b="1" dirty="0" sz="1400" spc="-2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Creation:</a:t>
            </a:r>
            <a:endParaRPr sz="1400">
              <a:latin typeface="Arial"/>
              <a:cs typeface="Arial"/>
            </a:endParaRPr>
          </a:p>
          <a:p>
            <a:pPr indent="-317500" marL="469265" marR="5080">
              <a:lnSpc>
                <a:spcPct val="10000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Select </a:t>
            </a:r>
            <a:r>
              <a:rPr b="1" dirty="0" sz="1400" spc="-5">
                <a:latin typeface="Arial"/>
                <a:cs typeface="Arial"/>
              </a:rPr>
              <a:t>Content Categories: </a:t>
            </a:r>
            <a:r>
              <a:rPr dirty="0" sz="1400">
                <a:latin typeface="Arial"/>
                <a:cs typeface="Arial"/>
              </a:rPr>
              <a:t>Identify three </a:t>
            </a:r>
            <a:r>
              <a:rPr dirty="0" sz="1400" spc="-5">
                <a:latin typeface="Arial"/>
                <a:cs typeface="Arial"/>
              </a:rPr>
              <a:t>different </a:t>
            </a:r>
            <a:r>
              <a:rPr dirty="0" sz="1400">
                <a:latin typeface="Arial"/>
                <a:cs typeface="Arial"/>
              </a:rPr>
              <a:t>content formats </a:t>
            </a:r>
            <a:r>
              <a:rPr dirty="0" sz="1400" spc="-5">
                <a:latin typeface="Arial"/>
                <a:cs typeface="Arial"/>
              </a:rPr>
              <a:t>relevant </a:t>
            </a:r>
            <a:r>
              <a:rPr dirty="0" sz="1400">
                <a:latin typeface="Arial"/>
                <a:cs typeface="Arial"/>
              </a:rPr>
              <a:t>to the chosen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topic  or </a:t>
            </a:r>
            <a:r>
              <a:rPr dirty="0" sz="1400" spc="-5">
                <a:latin typeface="Arial"/>
                <a:cs typeface="Arial"/>
              </a:rPr>
              <a:t>industry. </a:t>
            </a:r>
            <a:r>
              <a:rPr dirty="0" sz="1400">
                <a:latin typeface="Arial"/>
                <a:cs typeface="Arial"/>
              </a:rPr>
              <a:t>Research and </a:t>
            </a:r>
            <a:r>
              <a:rPr dirty="0" sz="1400" spc="-5">
                <a:latin typeface="Arial"/>
                <a:cs typeface="Arial"/>
              </a:rPr>
              <a:t>Brainstorm: </a:t>
            </a:r>
            <a:r>
              <a:rPr dirty="0" sz="1400">
                <a:latin typeface="Arial"/>
                <a:cs typeface="Arial"/>
              </a:rPr>
              <a:t>Research trending topics, industry </a:t>
            </a:r>
            <a:r>
              <a:rPr dirty="0" sz="1400" spc="-5">
                <a:latin typeface="Arial"/>
                <a:cs typeface="Arial"/>
              </a:rPr>
              <a:t>news, </a:t>
            </a:r>
            <a:r>
              <a:rPr dirty="0" sz="1400">
                <a:latin typeface="Arial"/>
                <a:cs typeface="Arial"/>
              </a:rPr>
              <a:t>or audience  interests </a:t>
            </a:r>
            <a:r>
              <a:rPr dirty="0" sz="1400" spc="-5">
                <a:latin typeface="Arial"/>
                <a:cs typeface="Arial"/>
              </a:rPr>
              <a:t>within </a:t>
            </a:r>
            <a:r>
              <a:rPr dirty="0" sz="1400">
                <a:latin typeface="Arial"/>
                <a:cs typeface="Arial"/>
              </a:rPr>
              <a:t>each </a:t>
            </a:r>
            <a:r>
              <a:rPr dirty="0" sz="1400" spc="-5">
                <a:latin typeface="Arial"/>
                <a:cs typeface="Arial"/>
              </a:rPr>
              <a:t>category. </a:t>
            </a:r>
            <a:r>
              <a:rPr dirty="0" sz="1400">
                <a:latin typeface="Arial"/>
                <a:cs typeface="Arial"/>
              </a:rPr>
              <a:t>Brainstorm ideas for social media posts that align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each  </a:t>
            </a:r>
            <a:r>
              <a:rPr dirty="0" sz="1400" spc="-5">
                <a:latin typeface="Arial"/>
                <a:cs typeface="Arial"/>
              </a:rPr>
              <a:t>category. Do </a:t>
            </a:r>
            <a:r>
              <a:rPr dirty="0" sz="1400">
                <a:latin typeface="Arial"/>
                <a:cs typeface="Arial"/>
              </a:rPr>
              <a:t>note that 1 content format has to be </a:t>
            </a:r>
            <a:r>
              <a:rPr dirty="0" sz="1400" spc="-5">
                <a:latin typeface="Arial"/>
                <a:cs typeface="Arial"/>
              </a:rPr>
              <a:t>video </a:t>
            </a:r>
            <a:r>
              <a:rPr dirty="0" sz="1400">
                <a:latin typeface="Arial"/>
                <a:cs typeface="Arial"/>
              </a:rPr>
              <a:t>and additionally 3 </a:t>
            </a:r>
            <a:r>
              <a:rPr dirty="0" sz="1400" spc="-5">
                <a:latin typeface="Arial"/>
                <a:cs typeface="Arial"/>
              </a:rPr>
              <a:t>stories/status </a:t>
            </a:r>
            <a:r>
              <a:rPr dirty="0" sz="1400">
                <a:latin typeface="Arial"/>
                <a:cs typeface="Arial"/>
              </a:rPr>
              <a:t>are to  be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Format </a:t>
            </a:r>
            <a:r>
              <a:rPr dirty="0" sz="1400">
                <a:latin typeface="Arial"/>
                <a:cs typeface="Arial"/>
              </a:rPr>
              <a:t>1: Blog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Article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Format 2: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Format </a:t>
            </a:r>
            <a:r>
              <a:rPr dirty="0" sz="1400">
                <a:latin typeface="Arial"/>
                <a:cs typeface="Arial"/>
              </a:rPr>
              <a:t>3: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Creative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72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73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74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75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76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77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78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02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79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80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1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82" name="object 14"/>
          <p:cNvSpPr txBox="1"/>
          <p:nvPr/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 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783" name="object 15"/>
          <p:cNvSpPr txBox="1"/>
          <p:nvPr/>
        </p:nvSpPr>
        <p:spPr>
          <a:xfrm>
            <a:off x="664870" y="1486357"/>
            <a:ext cx="8217534" cy="323088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Format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1: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Blog</a:t>
            </a:r>
            <a:r>
              <a:rPr dirty="0" sz="1400" spc="-45">
                <a:solidFill>
                  <a:srgbClr val="111111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Article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indent="39370" marL="12700" marR="5080">
              <a:lnSpc>
                <a:spcPct val="100000"/>
              </a:lnSpc>
            </a:pP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AIM:Maruti Suzuki aims to achieve targeted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growth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by focusing on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rural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markets,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increasing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the number of small  outlets, and creating more demand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for its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vehicles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in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these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areas. </a:t>
            </a: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The company </a:t>
            </a:r>
            <a:r>
              <a:rPr dirty="0" sz="1400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is also </a:t>
            </a: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focusing on </a:t>
            </a:r>
            <a:r>
              <a:rPr dirty="0" sz="1400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digitization to </a:t>
            </a:r>
            <a:r>
              <a:rPr dirty="0" sz="1400">
                <a:solidFill>
                  <a:srgbClr val="8F8F8F"/>
                </a:solidFill>
                <a:latin typeface="Carlito"/>
                <a:cs typeface="Carlito"/>
              </a:rPr>
              <a:t> </a:t>
            </a:r>
            <a:r>
              <a:rPr dirty="0" sz="1400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increase </a:t>
            </a: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sales efficiency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rlito"/>
                <a:cs typeface="Carlito"/>
              </a:rPr>
              <a:t>DATE:26 </a:t>
            </a:r>
            <a:r>
              <a:rPr dirty="0" sz="1400">
                <a:latin typeface="Carlito"/>
                <a:cs typeface="Carlito"/>
              </a:rPr>
              <a:t>JULY 2023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 marR="98425">
              <a:lnSpc>
                <a:spcPct val="100000"/>
              </a:lnSpc>
            </a:pPr>
            <a:r>
              <a:rPr dirty="0" sz="1400" spc="-5">
                <a:latin typeface="Carlito"/>
                <a:cs typeface="Carlito"/>
              </a:rPr>
              <a:t>IDEA: The need </a:t>
            </a:r>
            <a:r>
              <a:rPr dirty="0" sz="140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cars </a:t>
            </a:r>
            <a:r>
              <a:rPr dirty="0" sz="1400">
                <a:latin typeface="Carlito"/>
                <a:cs typeface="Carlito"/>
              </a:rPr>
              <a:t>grew rapidly in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>
                <a:latin typeface="Carlito"/>
                <a:cs typeface="Carlito"/>
              </a:rPr>
              <a:t>80s </a:t>
            </a:r>
            <a:r>
              <a:rPr dirty="0" sz="1400" spc="-5">
                <a:latin typeface="Carlito"/>
                <a:cs typeface="Carlito"/>
              </a:rPr>
              <a:t>and </a:t>
            </a:r>
            <a:r>
              <a:rPr dirty="0" sz="1400">
                <a:latin typeface="Carlito"/>
                <a:cs typeface="Carlito"/>
              </a:rPr>
              <a:t>Maruti </a:t>
            </a:r>
            <a:r>
              <a:rPr dirty="0" sz="1400" spc="-5">
                <a:latin typeface="Carlito"/>
                <a:cs typeface="Carlito"/>
              </a:rPr>
              <a:t>Suzuki cashed on this opportunity by launching the  company around the same time. The company started </a:t>
            </a:r>
            <a:r>
              <a:rPr dirty="0" sz="1400">
                <a:latin typeface="Carlito"/>
                <a:cs typeface="Carlito"/>
              </a:rPr>
              <a:t>as a government </a:t>
            </a:r>
            <a:r>
              <a:rPr dirty="0" sz="1400" spc="-5">
                <a:latin typeface="Carlito"/>
                <a:cs typeface="Carlito"/>
              </a:rPr>
              <a:t>commodity on </a:t>
            </a:r>
            <a:r>
              <a:rPr dirty="0" sz="1400">
                <a:latin typeface="Carlito"/>
                <a:cs typeface="Carlito"/>
              </a:rPr>
              <a:t>24 </a:t>
            </a:r>
            <a:r>
              <a:rPr dirty="0" sz="1400" spc="-5">
                <a:latin typeface="Carlito"/>
                <a:cs typeface="Carlito"/>
              </a:rPr>
              <a:t>February 1981, </a:t>
            </a:r>
            <a:r>
              <a:rPr dirty="0" sz="1400">
                <a:latin typeface="Carlito"/>
                <a:cs typeface="Carlito"/>
              </a:rPr>
              <a:t>with a  mission to </a:t>
            </a:r>
            <a:r>
              <a:rPr dirty="0" sz="1400" spc="-5">
                <a:latin typeface="Carlito"/>
                <a:cs typeface="Carlito"/>
              </a:rPr>
              <a:t>manufacture </a:t>
            </a:r>
            <a:r>
              <a:rPr dirty="0" sz="1400">
                <a:latin typeface="Carlito"/>
                <a:cs typeface="Carlito"/>
              </a:rPr>
              <a:t>cars </a:t>
            </a:r>
            <a:r>
              <a:rPr dirty="0" sz="1400" spc="-5">
                <a:latin typeface="Carlito"/>
                <a:cs typeface="Carlito"/>
              </a:rPr>
              <a:t>for middle-class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Indians.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marL="12700" marR="196215">
              <a:lnSpc>
                <a:spcPct val="100000"/>
              </a:lnSpc>
            </a:pPr>
            <a:r>
              <a:rPr dirty="0" sz="1400" spc="-5">
                <a:latin typeface="Carlito"/>
                <a:cs typeface="Carlito"/>
              </a:rPr>
              <a:t>Topic:Maruti Suzuki </a:t>
            </a:r>
            <a:r>
              <a:rPr dirty="0" sz="1400">
                <a:latin typeface="Carlito"/>
                <a:cs typeface="Carlito"/>
              </a:rPr>
              <a:t>is an </a:t>
            </a:r>
            <a:r>
              <a:rPr dirty="0" sz="1400" spc="-5">
                <a:latin typeface="Carlito"/>
                <a:cs typeface="Carlito"/>
              </a:rPr>
              <a:t>Indian automobile manufacturer </a:t>
            </a:r>
            <a:r>
              <a:rPr dirty="0" sz="1400">
                <a:latin typeface="Carlito"/>
                <a:cs typeface="Carlito"/>
              </a:rPr>
              <a:t>known for </a:t>
            </a:r>
            <a:r>
              <a:rPr dirty="0" sz="1400" spc="-5">
                <a:latin typeface="Carlito"/>
                <a:cs typeface="Carlito"/>
              </a:rPr>
              <a:t>producing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wide range of cars. It </a:t>
            </a:r>
            <a:r>
              <a:rPr dirty="0" sz="1400">
                <a:latin typeface="Carlito"/>
                <a:cs typeface="Carlito"/>
              </a:rPr>
              <a:t>was  </a:t>
            </a:r>
            <a:r>
              <a:rPr dirty="0" sz="1400" spc="-5">
                <a:latin typeface="Carlito"/>
                <a:cs typeface="Carlito"/>
              </a:rPr>
              <a:t>established </a:t>
            </a:r>
            <a:r>
              <a:rPr dirty="0" sz="1400">
                <a:latin typeface="Carlito"/>
                <a:cs typeface="Carlito"/>
              </a:rPr>
              <a:t>in </a:t>
            </a:r>
            <a:r>
              <a:rPr dirty="0" sz="1400" spc="-5">
                <a:latin typeface="Carlito"/>
                <a:cs typeface="Carlito"/>
              </a:rPr>
              <a:t>1981 </a:t>
            </a:r>
            <a:r>
              <a:rPr dirty="0" sz="1400">
                <a:latin typeface="Carlito"/>
                <a:cs typeface="Carlito"/>
              </a:rPr>
              <a:t>as a joint </a:t>
            </a:r>
            <a:r>
              <a:rPr dirty="0" sz="1400" spc="-5">
                <a:latin typeface="Carlito"/>
                <a:cs typeface="Carlito"/>
              </a:rPr>
              <a:t>venture between the Indian </a:t>
            </a:r>
            <a:r>
              <a:rPr dirty="0" sz="1400">
                <a:latin typeface="Carlito"/>
                <a:cs typeface="Carlito"/>
              </a:rPr>
              <a:t>government </a:t>
            </a:r>
            <a:r>
              <a:rPr dirty="0" sz="1400" spc="-5">
                <a:latin typeface="Carlito"/>
                <a:cs typeface="Carlito"/>
              </a:rPr>
              <a:t>and Suzuki </a:t>
            </a:r>
            <a:r>
              <a:rPr dirty="0" sz="1400">
                <a:latin typeface="Carlito"/>
                <a:cs typeface="Carlito"/>
              </a:rPr>
              <a:t>Motor </a:t>
            </a:r>
            <a:r>
              <a:rPr dirty="0" sz="1400" spc="-5">
                <a:latin typeface="Carlito"/>
                <a:cs typeface="Carlito"/>
              </a:rPr>
              <a:t>Corporation of Japan.  Over the </a:t>
            </a:r>
            <a:r>
              <a:rPr dirty="0" sz="1400">
                <a:latin typeface="Carlito"/>
                <a:cs typeface="Carlito"/>
              </a:rPr>
              <a:t>years, Maruti </a:t>
            </a:r>
            <a:r>
              <a:rPr dirty="0" sz="1400" spc="-5">
                <a:latin typeface="Carlito"/>
                <a:cs typeface="Carlito"/>
              </a:rPr>
              <a:t>Suzuki has become one of the </a:t>
            </a:r>
            <a:r>
              <a:rPr dirty="0" sz="1400">
                <a:latin typeface="Carlito"/>
                <a:cs typeface="Carlito"/>
              </a:rPr>
              <a:t>leading </a:t>
            </a:r>
            <a:r>
              <a:rPr dirty="0" sz="1400" spc="-5">
                <a:latin typeface="Carlito"/>
                <a:cs typeface="Carlito"/>
              </a:rPr>
              <a:t>car manufacturers </a:t>
            </a:r>
            <a:r>
              <a:rPr dirty="0" sz="1400">
                <a:latin typeface="Carlito"/>
                <a:cs typeface="Carlito"/>
              </a:rPr>
              <a:t>in </a:t>
            </a:r>
            <a:r>
              <a:rPr dirty="0" sz="1400" spc="-5">
                <a:latin typeface="Carlito"/>
                <a:cs typeface="Carlito"/>
              </a:rPr>
              <a:t>India and has gained  popularity </a:t>
            </a:r>
            <a:r>
              <a:rPr dirty="0" sz="1400">
                <a:latin typeface="Carlito"/>
                <a:cs typeface="Carlito"/>
              </a:rPr>
              <a:t>for its </a:t>
            </a:r>
            <a:r>
              <a:rPr dirty="0" sz="1400" spc="-5">
                <a:latin typeface="Carlito"/>
                <a:cs typeface="Carlito"/>
              </a:rPr>
              <a:t>affordable and </a:t>
            </a:r>
            <a:r>
              <a:rPr dirty="0" sz="1400">
                <a:latin typeface="Carlito"/>
                <a:cs typeface="Carlito"/>
              </a:rPr>
              <a:t>reliable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vehicles.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84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5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6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7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8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9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90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05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91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92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93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94" name="object 14"/>
          <p:cNvSpPr txBox="1"/>
          <p:nvPr/>
        </p:nvSpPr>
        <p:spPr>
          <a:xfrm>
            <a:off x="556971" y="1465326"/>
            <a:ext cx="7994650" cy="18434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 spc="-5">
                <a:latin typeface="Arial"/>
                <a:cs typeface="Arial"/>
              </a:rPr>
              <a:t>Post</a:t>
            </a:r>
            <a:r>
              <a:rPr b="1" dirty="0" sz="1400" spc="-2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Creation:</a:t>
            </a:r>
            <a:endParaRPr sz="1400">
              <a:latin typeface="Arial"/>
              <a:cs typeface="Arial"/>
            </a:endParaRPr>
          </a:p>
          <a:p>
            <a:pPr indent="-317500" marL="469265" marR="5080">
              <a:lnSpc>
                <a:spcPct val="10000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Select </a:t>
            </a:r>
            <a:r>
              <a:rPr b="1" dirty="0" sz="1400" spc="-5">
                <a:latin typeface="Arial"/>
                <a:cs typeface="Arial"/>
              </a:rPr>
              <a:t>Content Categories: </a:t>
            </a:r>
            <a:r>
              <a:rPr dirty="0" sz="1400">
                <a:latin typeface="Arial"/>
                <a:cs typeface="Arial"/>
              </a:rPr>
              <a:t>Identify three </a:t>
            </a:r>
            <a:r>
              <a:rPr dirty="0" sz="1400" spc="-5">
                <a:latin typeface="Arial"/>
                <a:cs typeface="Arial"/>
              </a:rPr>
              <a:t>different </a:t>
            </a:r>
            <a:r>
              <a:rPr dirty="0" sz="1400">
                <a:latin typeface="Arial"/>
                <a:cs typeface="Arial"/>
              </a:rPr>
              <a:t>content formats </a:t>
            </a:r>
            <a:r>
              <a:rPr dirty="0" sz="1400" spc="-5">
                <a:latin typeface="Arial"/>
                <a:cs typeface="Arial"/>
              </a:rPr>
              <a:t>relevant </a:t>
            </a:r>
            <a:r>
              <a:rPr dirty="0" sz="1400">
                <a:latin typeface="Arial"/>
                <a:cs typeface="Arial"/>
              </a:rPr>
              <a:t>to the chosen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topic  or </a:t>
            </a:r>
            <a:r>
              <a:rPr dirty="0" sz="1400" spc="-5">
                <a:latin typeface="Arial"/>
                <a:cs typeface="Arial"/>
              </a:rPr>
              <a:t>industry. </a:t>
            </a:r>
            <a:r>
              <a:rPr dirty="0" sz="1400">
                <a:latin typeface="Arial"/>
                <a:cs typeface="Arial"/>
              </a:rPr>
              <a:t>Research and </a:t>
            </a:r>
            <a:r>
              <a:rPr dirty="0" sz="1400" spc="-5">
                <a:latin typeface="Arial"/>
                <a:cs typeface="Arial"/>
              </a:rPr>
              <a:t>Brainstorm: </a:t>
            </a:r>
            <a:r>
              <a:rPr dirty="0" sz="1400">
                <a:latin typeface="Arial"/>
                <a:cs typeface="Arial"/>
              </a:rPr>
              <a:t>Research trending topics, industry </a:t>
            </a:r>
            <a:r>
              <a:rPr dirty="0" sz="1400" spc="-5">
                <a:latin typeface="Arial"/>
                <a:cs typeface="Arial"/>
              </a:rPr>
              <a:t>news, </a:t>
            </a:r>
            <a:r>
              <a:rPr dirty="0" sz="1400">
                <a:latin typeface="Arial"/>
                <a:cs typeface="Arial"/>
              </a:rPr>
              <a:t>or audience  interests </a:t>
            </a:r>
            <a:r>
              <a:rPr dirty="0" sz="1400" spc="-5">
                <a:latin typeface="Arial"/>
                <a:cs typeface="Arial"/>
              </a:rPr>
              <a:t>within </a:t>
            </a:r>
            <a:r>
              <a:rPr dirty="0" sz="1400">
                <a:latin typeface="Arial"/>
                <a:cs typeface="Arial"/>
              </a:rPr>
              <a:t>each </a:t>
            </a:r>
            <a:r>
              <a:rPr dirty="0" sz="1400" spc="-5">
                <a:latin typeface="Arial"/>
                <a:cs typeface="Arial"/>
              </a:rPr>
              <a:t>category. </a:t>
            </a:r>
            <a:r>
              <a:rPr dirty="0" sz="1400">
                <a:latin typeface="Arial"/>
                <a:cs typeface="Arial"/>
              </a:rPr>
              <a:t>Brainstorm ideas for social media posts that align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each  </a:t>
            </a:r>
            <a:r>
              <a:rPr dirty="0" sz="1400" spc="-5">
                <a:latin typeface="Arial"/>
                <a:cs typeface="Arial"/>
              </a:rPr>
              <a:t>category. Do </a:t>
            </a:r>
            <a:r>
              <a:rPr dirty="0" sz="1400">
                <a:latin typeface="Arial"/>
                <a:cs typeface="Arial"/>
              </a:rPr>
              <a:t>note that 1 content format has to be </a:t>
            </a:r>
            <a:r>
              <a:rPr dirty="0" sz="1400" spc="-5">
                <a:latin typeface="Arial"/>
                <a:cs typeface="Arial"/>
              </a:rPr>
              <a:t>video </a:t>
            </a:r>
            <a:r>
              <a:rPr dirty="0" sz="1400">
                <a:latin typeface="Arial"/>
                <a:cs typeface="Arial"/>
              </a:rPr>
              <a:t>and additionally 3 </a:t>
            </a:r>
            <a:r>
              <a:rPr dirty="0" sz="1400" spc="-5">
                <a:latin typeface="Arial"/>
                <a:cs typeface="Arial"/>
              </a:rPr>
              <a:t>stories/status </a:t>
            </a:r>
            <a:r>
              <a:rPr dirty="0" sz="1400">
                <a:latin typeface="Arial"/>
                <a:cs typeface="Arial"/>
              </a:rPr>
              <a:t>are to  be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Format </a:t>
            </a:r>
            <a:r>
              <a:rPr dirty="0" sz="1400">
                <a:latin typeface="Arial"/>
                <a:cs typeface="Arial"/>
              </a:rPr>
              <a:t>2: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  <a:hlinkClick r:id="rId6"/>
              </a:rPr>
              <a:t>https://www.canva.com/design/DAFpwAyjWNk/B5XWWizzDhZqDmTXQ8aj0Q/watch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795" name="object 15"/>
          <p:cNvSpPr txBox="1"/>
          <p:nvPr/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 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96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97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98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99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00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01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02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08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03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04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05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06" name="object 14"/>
          <p:cNvSpPr txBox="1">
            <a:spLocks noGrp="1"/>
          </p:cNvSpPr>
          <p:nvPr>
            <p:ph type="title"/>
          </p:nvPr>
        </p:nvSpPr>
        <p:spPr>
          <a:xfrm>
            <a:off x="78739" y="285699"/>
            <a:ext cx="1493520" cy="2400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Format 3:</a:t>
            </a:r>
            <a:r>
              <a:rPr b="0" dirty="0" spc="-1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 spc="-5">
                <a:solidFill>
                  <a:srgbClr val="000000"/>
                </a:solidFill>
                <a:latin typeface="Arial"/>
                <a:cs typeface="Arial"/>
              </a:rPr>
              <a:t>Creative</a:t>
            </a:r>
          </a:p>
        </p:txBody>
      </p:sp>
      <p:sp>
        <p:nvSpPr>
          <p:cNvPr id="1048807" name="object 15"/>
          <p:cNvSpPr txBox="1"/>
          <p:nvPr/>
        </p:nvSpPr>
        <p:spPr>
          <a:xfrm>
            <a:off x="78739" y="926338"/>
            <a:ext cx="4232910" cy="123444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63500" marL="4699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algn="l" pos="470534"/>
              </a:tabLst>
            </a:pPr>
            <a:r>
              <a:rPr dirty="0" sz="1400" spc="-5">
                <a:latin typeface="Arial"/>
                <a:cs typeface="Arial"/>
              </a:rPr>
              <a:t>AIM: </a:t>
            </a:r>
            <a:r>
              <a:rPr dirty="0" sz="1400">
                <a:latin typeface="Arial"/>
                <a:cs typeface="Arial"/>
              </a:rPr>
              <a:t>Brand </a:t>
            </a:r>
            <a:r>
              <a:rPr dirty="0" sz="1400" spc="-5">
                <a:latin typeface="Arial"/>
                <a:cs typeface="Arial"/>
              </a:rPr>
              <a:t>awareness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Reach</a:t>
            </a:r>
            <a:endParaRPr sz="1400">
              <a:latin typeface="Arial"/>
              <a:cs typeface="Arial"/>
            </a:endParaRPr>
          </a:p>
          <a:p>
            <a:pPr indent="-63500" marL="469900">
              <a:lnSpc>
                <a:spcPct val="100000"/>
              </a:lnSpc>
              <a:buSzPct val="92857"/>
              <a:buChar char="•"/>
              <a:tabLst>
                <a:tab algn="l" pos="470534"/>
              </a:tabLst>
            </a:pPr>
            <a:r>
              <a:rPr dirty="0" sz="1400" spc="-5">
                <a:latin typeface="Arial"/>
                <a:cs typeface="Arial"/>
              </a:rPr>
              <a:t>Date: </a:t>
            </a:r>
            <a:r>
              <a:rPr dirty="0" sz="1400">
                <a:latin typeface="Arial"/>
                <a:cs typeface="Arial"/>
              </a:rPr>
              <a:t>26 July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2023</a:t>
            </a:r>
            <a:endParaRPr sz="1400">
              <a:latin typeface="Arial"/>
              <a:cs typeface="Arial"/>
            </a:endParaRPr>
          </a:p>
          <a:p>
            <a:pPr indent="-64135" marL="470534">
              <a:lnSpc>
                <a:spcPct val="100000"/>
              </a:lnSpc>
              <a:buSzPct val="92857"/>
              <a:buChar char="•"/>
              <a:tabLst>
                <a:tab algn="l" pos="471170"/>
              </a:tabLst>
            </a:pPr>
            <a:r>
              <a:rPr dirty="0" sz="1400">
                <a:latin typeface="Arial"/>
                <a:cs typeface="Arial"/>
              </a:rPr>
              <a:t>Idea: </a:t>
            </a:r>
            <a:r>
              <a:rPr dirty="0" sz="1400" spc="-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Create a </a:t>
            </a:r>
            <a:r>
              <a:rPr dirty="0" sz="1400" spc="-5">
                <a:latin typeface="Arial"/>
                <a:cs typeface="Arial"/>
              </a:rPr>
              <a:t>meme </a:t>
            </a:r>
            <a:r>
              <a:rPr dirty="0" sz="1400">
                <a:latin typeface="Arial"/>
                <a:cs typeface="Arial"/>
              </a:rPr>
              <a:t>on Topic: Mere Dad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Maruti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50609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Topic </a:t>
            </a:r>
            <a:r>
              <a:rPr dirty="0" sz="1400">
                <a:latin typeface="Arial"/>
                <a:cs typeface="Arial"/>
              </a:rPr>
              <a:t>: </a:t>
            </a:r>
            <a:r>
              <a:rPr dirty="0" sz="1400" spc="-5">
                <a:latin typeface="Arial"/>
                <a:cs typeface="Arial"/>
              </a:rPr>
              <a:t>Mere Dad </a:t>
            </a:r>
            <a:r>
              <a:rPr dirty="0" sz="1400">
                <a:latin typeface="Arial"/>
                <a:cs typeface="Arial"/>
              </a:rPr>
              <a:t>ki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Maruti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08" name="object 16"/>
          <p:cNvSpPr/>
          <p:nvPr/>
        </p:nvSpPr>
        <p:spPr>
          <a:xfrm>
            <a:off x="5055108" y="295656"/>
            <a:ext cx="3721608" cy="2090928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10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10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1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12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13" name="object 7"/>
          <p:cNvSpPr txBox="1"/>
          <p:nvPr/>
        </p:nvSpPr>
        <p:spPr>
          <a:xfrm>
            <a:off x="648716" y="2174728"/>
            <a:ext cx="8289290" cy="177450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120014">
              <a:lnSpc>
                <a:spcPct val="115100"/>
              </a:lnSpc>
              <a:spcBef>
                <a:spcPts val="95"/>
              </a:spcBef>
            </a:pP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Utilize the Stories feature on Instagram for three consecutive days. Share </a:t>
            </a:r>
            <a:r>
              <a:rPr dirty="0" sz="1300" spc="-10">
                <a:solidFill>
                  <a:srgbClr val="0D0F1A"/>
                </a:solidFill>
                <a:latin typeface="Arial"/>
                <a:cs typeface="Arial"/>
              </a:rPr>
              <a:t>behind-the-scenes </a:t>
            </a: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glimpses, polls,  quizzes, or sneak peeks </a:t>
            </a:r>
            <a:r>
              <a:rPr dirty="0" sz="1300" spc="-10">
                <a:solidFill>
                  <a:srgbClr val="0D0F1A"/>
                </a:solidFill>
                <a:latin typeface="Arial"/>
                <a:cs typeface="Arial"/>
              </a:rPr>
              <a:t>etc </a:t>
            </a: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to encourage audience participation. Once uploaded use the story highlight feature  on Instagram and save the 3 story with an appropriate name for</a:t>
            </a:r>
            <a:r>
              <a:rPr dirty="0" sz="1300" spc="295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each.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300" spc="-5">
                <a:solidFill>
                  <a:srgbClr val="0D0F1A"/>
                </a:solidFill>
                <a:latin typeface="Arial"/>
                <a:cs typeface="Arial"/>
              </a:rPr>
              <a:t>Note: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Once done monitor the performance</a:t>
            </a:r>
            <a:r>
              <a:rPr dirty="0" sz="1300" spc="125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of the posts and Stories using the insight tool and analyze the engagement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"/>
              </a:spcBef>
            </a:pP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metrics (likes, comments, shares, impressions, etc.). Based on the analysis, mention the strategies and areas for  improvement.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48814" name="object 8"/>
          <p:cNvSpPr txBox="1"/>
          <p:nvPr/>
        </p:nvSpPr>
        <p:spPr>
          <a:xfrm>
            <a:off x="3159632" y="1372870"/>
            <a:ext cx="2828925" cy="4679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Instagram</a:t>
            </a:r>
            <a:r>
              <a:rPr b="1" dirty="0" sz="29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Story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48815" name="object 9"/>
          <p:cNvSpPr txBox="1">
            <a:spLocks noGrp="1"/>
          </p:cNvSpPr>
          <p:nvPr>
            <p:ph type="title"/>
          </p:nvPr>
        </p:nvSpPr>
        <p:spPr>
          <a:xfrm>
            <a:off x="438708" y="408813"/>
            <a:ext cx="826262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Editing, </a:t>
            </a:r>
            <a:r>
              <a:rPr dirty="0" spc="-20"/>
              <a:t>Ad </a:t>
            </a:r>
            <a:r>
              <a:rPr dirty="0" spc="-5"/>
              <a:t>Campaigns</a:t>
            </a:r>
            <a:r>
              <a:rPr dirty="0" spc="-120"/>
              <a:t> </a:t>
            </a:r>
            <a:r>
              <a:rPr dirty="0" spc="-5"/>
              <a:t>over</a:t>
            </a:r>
          </a:p>
        </p:txBody>
      </p:sp>
      <p:sp>
        <p:nvSpPr>
          <p:cNvPr id="1048816" name="object 10"/>
          <p:cNvSpPr txBox="1"/>
          <p:nvPr/>
        </p:nvSpPr>
        <p:spPr>
          <a:xfrm>
            <a:off x="2618358" y="654176"/>
            <a:ext cx="390525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object 2"/>
          <p:cNvGrpSpPr/>
          <p:nvPr/>
        </p:nvGrpSpPr>
        <p:grpSpPr>
          <a:xfrm>
            <a:off x="0" y="0"/>
            <a:ext cx="9103360" cy="5143500"/>
            <a:chOff x="0" y="0"/>
            <a:chExt cx="9103360" cy="5143500"/>
          </a:xfrm>
        </p:grpSpPr>
        <p:sp>
          <p:nvSpPr>
            <p:cNvPr id="1048817" name="object 3"/>
            <p:cNvSpPr/>
            <p:nvPr/>
          </p:nvSpPr>
          <p:spPr>
            <a:xfrm>
              <a:off x="6106668" y="0"/>
              <a:ext cx="2996184" cy="514349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18" name="object 4"/>
            <p:cNvSpPr/>
            <p:nvPr/>
          </p:nvSpPr>
          <p:spPr>
            <a:xfrm>
              <a:off x="2510027" y="0"/>
              <a:ext cx="3709416" cy="5143498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19" name="object 5"/>
            <p:cNvSpPr/>
            <p:nvPr/>
          </p:nvSpPr>
          <p:spPr>
            <a:xfrm>
              <a:off x="0" y="0"/>
              <a:ext cx="2772155" cy="504748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object 2"/>
          <p:cNvSpPr txBox="1"/>
          <p:nvPr/>
        </p:nvSpPr>
        <p:spPr>
          <a:xfrm>
            <a:off x="555142" y="323468"/>
            <a:ext cx="7236459" cy="32505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3893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Stratigies and </a:t>
            </a:r>
            <a:r>
              <a:rPr dirty="0" sz="2800">
                <a:latin typeface="Arial"/>
                <a:cs typeface="Arial"/>
              </a:rPr>
              <a:t>areas for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improvement</a:t>
            </a:r>
            <a:endParaRPr sz="2800">
              <a:latin typeface="Arial"/>
              <a:cs typeface="Arial"/>
            </a:endParaRPr>
          </a:p>
          <a:p>
            <a:pPr indent="-395605" marL="407670">
              <a:lnSpc>
                <a:spcPct val="100000"/>
              </a:lnSpc>
              <a:spcBef>
                <a:spcPts val="2395"/>
              </a:spcBef>
              <a:buAutoNum type="arabicPeriod"/>
              <a:tabLst>
                <a:tab algn="l" pos="408305"/>
              </a:tabLst>
            </a:pPr>
            <a:r>
              <a:rPr dirty="0" sz="2800" spc="-5">
                <a:latin typeface="Arial"/>
                <a:cs typeface="Arial"/>
              </a:rPr>
              <a:t>Product </a:t>
            </a:r>
            <a:r>
              <a:rPr dirty="0" sz="2800">
                <a:latin typeface="Arial"/>
                <a:cs typeface="Arial"/>
              </a:rPr>
              <a:t>innovation</a:t>
            </a:r>
            <a:endParaRPr sz="2800">
              <a:latin typeface="Arial"/>
              <a:cs typeface="Arial"/>
            </a:endParaRPr>
          </a:p>
          <a:p>
            <a:pPr indent="-394970" marL="407034">
              <a:lnSpc>
                <a:spcPct val="100000"/>
              </a:lnSpc>
              <a:buAutoNum type="arabicPeriod"/>
              <a:tabLst>
                <a:tab algn="l" pos="407670"/>
              </a:tabLst>
            </a:pPr>
            <a:r>
              <a:rPr dirty="0" sz="2800" spc="-5">
                <a:latin typeface="Arial"/>
                <a:cs typeface="Arial"/>
              </a:rPr>
              <a:t>Customer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Experienc</a:t>
            </a:r>
            <a:endParaRPr sz="2800">
              <a:latin typeface="Arial"/>
              <a:cs typeface="Arial"/>
            </a:endParaRPr>
          </a:p>
          <a:p>
            <a:pPr indent="-394970" marL="407034">
              <a:lnSpc>
                <a:spcPct val="100000"/>
              </a:lnSpc>
              <a:spcBef>
                <a:spcPts val="5"/>
              </a:spcBef>
              <a:buAutoNum type="arabicPeriod"/>
              <a:tabLst>
                <a:tab algn="l" pos="407670"/>
              </a:tabLst>
            </a:pPr>
            <a:r>
              <a:rPr dirty="0" sz="2800" spc="-5">
                <a:latin typeface="Arial"/>
                <a:cs typeface="Arial"/>
              </a:rPr>
              <a:t>Sustainability</a:t>
            </a:r>
            <a:endParaRPr sz="2800">
              <a:latin typeface="Arial"/>
              <a:cs typeface="Arial"/>
            </a:endParaRPr>
          </a:p>
          <a:p>
            <a:pPr indent="-394970" marL="407034">
              <a:lnSpc>
                <a:spcPct val="100000"/>
              </a:lnSpc>
              <a:buAutoNum type="arabicPeriod"/>
              <a:tabLst>
                <a:tab algn="l" pos="407670"/>
              </a:tabLst>
            </a:pPr>
            <a:r>
              <a:rPr dirty="0" sz="2800" spc="-5">
                <a:latin typeface="Arial"/>
                <a:cs typeface="Arial"/>
              </a:rPr>
              <a:t>Market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Expansion</a:t>
            </a:r>
            <a:endParaRPr sz="2800">
              <a:latin typeface="Arial"/>
              <a:cs typeface="Arial"/>
            </a:endParaRPr>
          </a:p>
          <a:p>
            <a:pPr indent="-394970" marL="407034">
              <a:lnSpc>
                <a:spcPct val="100000"/>
              </a:lnSpc>
              <a:buAutoNum type="arabicPeriod"/>
              <a:tabLst>
                <a:tab algn="l" pos="407670"/>
              </a:tabLst>
            </a:pPr>
            <a:r>
              <a:rPr dirty="0" sz="2800" spc="-5">
                <a:latin typeface="Arial"/>
                <a:cs typeface="Arial"/>
              </a:rPr>
              <a:t>Technological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Advancements</a:t>
            </a:r>
            <a:endParaRPr sz="2800">
              <a:latin typeface="Arial"/>
              <a:cs typeface="Arial"/>
            </a:endParaRPr>
          </a:p>
          <a:p>
            <a:pPr indent="-395605" marL="407670">
              <a:lnSpc>
                <a:spcPct val="100000"/>
              </a:lnSpc>
              <a:buAutoNum type="arabicPeriod"/>
              <a:tabLst>
                <a:tab algn="l" pos="408305"/>
              </a:tabLst>
            </a:pPr>
            <a:r>
              <a:rPr dirty="0" sz="2800" spc="-5">
                <a:latin typeface="Arial"/>
                <a:cs typeface="Arial"/>
              </a:rPr>
              <a:t>Talent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15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22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3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24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25" name="object 7"/>
          <p:cNvSpPr txBox="1"/>
          <p:nvPr/>
        </p:nvSpPr>
        <p:spPr>
          <a:xfrm>
            <a:off x="438708" y="377419"/>
            <a:ext cx="8262620" cy="23647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065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114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algn="ctr" marL="6350">
              <a:lnSpc>
                <a:spcPct val="100000"/>
              </a:lnSpc>
            </a:pP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Designs/Video</a:t>
            </a:r>
            <a:r>
              <a:rPr b="1" dirty="0" sz="29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Editing</a:t>
            </a:r>
            <a:endParaRPr sz="2900">
              <a:latin typeface="Arial"/>
              <a:cs typeface="Arial"/>
            </a:endParaRPr>
          </a:p>
          <a:p>
            <a:pPr indent="-317500" marL="588010">
              <a:lnSpc>
                <a:spcPct val="100000"/>
              </a:lnSpc>
              <a:spcBef>
                <a:spcPts val="2530"/>
              </a:spcBef>
              <a:buChar char="●"/>
              <a:tabLst>
                <a:tab algn="l" pos="588010"/>
                <a:tab algn="l" pos="588645"/>
              </a:tabLst>
            </a:pPr>
            <a:r>
              <a:rPr dirty="0" sz="1400">
                <a:latin typeface="Arial"/>
                <a:cs typeface="Arial"/>
              </a:rPr>
              <a:t>Design </a:t>
            </a:r>
            <a:r>
              <a:rPr dirty="0" sz="1400" spc="-5">
                <a:latin typeface="Arial"/>
                <a:cs typeface="Arial"/>
              </a:rPr>
              <a:t>Tools </a:t>
            </a:r>
            <a:r>
              <a:rPr dirty="0" sz="1400">
                <a:latin typeface="Arial"/>
                <a:cs typeface="Arial"/>
              </a:rPr>
              <a:t>Familiarization (use </a:t>
            </a:r>
            <a:r>
              <a:rPr dirty="0" sz="1400" spc="-5">
                <a:latin typeface="Arial"/>
                <a:cs typeface="Arial"/>
              </a:rPr>
              <a:t>Canva </a:t>
            </a:r>
            <a:r>
              <a:rPr dirty="0" sz="1400">
                <a:latin typeface="Arial"/>
                <a:cs typeface="Arial"/>
              </a:rPr>
              <a:t>for creating </a:t>
            </a:r>
            <a:r>
              <a:rPr dirty="0" sz="1400" spc="-5">
                <a:latin typeface="Arial"/>
                <a:cs typeface="Arial"/>
              </a:rPr>
              <a:t>visually </a:t>
            </a:r>
            <a:r>
              <a:rPr dirty="0" sz="1400">
                <a:latin typeface="Arial"/>
                <a:cs typeface="Arial"/>
              </a:rPr>
              <a:t>appealing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graphics)</a:t>
            </a:r>
            <a:endParaRPr sz="1400">
              <a:latin typeface="Arial"/>
              <a:cs typeface="Arial"/>
            </a:endParaRPr>
          </a:p>
          <a:p>
            <a:pPr indent="-317500" marL="588010">
              <a:lnSpc>
                <a:spcPct val="100000"/>
              </a:lnSpc>
              <a:buFont typeface="Arial"/>
              <a:buChar char="●"/>
              <a:tabLst>
                <a:tab algn="l" pos="588010"/>
                <a:tab algn="l" pos="588645"/>
              </a:tabLst>
            </a:pPr>
            <a:r>
              <a:rPr b="1" dirty="0" sz="1400">
                <a:latin typeface="Arial"/>
                <a:cs typeface="Arial"/>
              </a:rPr>
              <a:t>Video </a:t>
            </a:r>
            <a:r>
              <a:rPr b="1" dirty="0" sz="1400" spc="-5">
                <a:latin typeface="Arial"/>
                <a:cs typeface="Arial"/>
              </a:rPr>
              <a:t>Creation: </a:t>
            </a:r>
            <a:r>
              <a:rPr dirty="0" sz="1400">
                <a:latin typeface="Arial"/>
                <a:cs typeface="Arial"/>
              </a:rPr>
              <a:t>Utilize VN or any </a:t>
            </a:r>
            <a:r>
              <a:rPr dirty="0" sz="1400" spc="-5">
                <a:latin typeface="Arial"/>
                <a:cs typeface="Arial"/>
              </a:rPr>
              <a:t>video </a:t>
            </a:r>
            <a:r>
              <a:rPr dirty="0" sz="1400">
                <a:latin typeface="Arial"/>
                <a:cs typeface="Arial"/>
              </a:rPr>
              <a:t>editor of </a:t>
            </a:r>
            <a:r>
              <a:rPr dirty="0" sz="1400" spc="-5">
                <a:latin typeface="Arial"/>
                <a:cs typeface="Arial"/>
              </a:rPr>
              <a:t>your </a:t>
            </a:r>
            <a:r>
              <a:rPr dirty="0" sz="1400">
                <a:latin typeface="Arial"/>
                <a:cs typeface="Arial"/>
              </a:rPr>
              <a:t>choice to create </a:t>
            </a:r>
            <a:r>
              <a:rPr dirty="0" sz="1400" spc="-5">
                <a:latin typeface="Arial"/>
                <a:cs typeface="Arial"/>
              </a:rPr>
              <a:t>videos </a:t>
            </a:r>
            <a:r>
              <a:rPr dirty="0" sz="1400">
                <a:latin typeface="Arial"/>
                <a:cs typeface="Arial"/>
              </a:rPr>
              <a:t>related to</a:t>
            </a:r>
            <a:r>
              <a:rPr dirty="0" sz="1400" spc="-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58801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chosen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topic.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object 2"/>
          <p:cNvSpPr txBox="1"/>
          <p:nvPr/>
        </p:nvSpPr>
        <p:spPr>
          <a:xfrm>
            <a:off x="3560190" y="994105"/>
            <a:ext cx="1462405" cy="4686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b="1" dirty="0" sz="2900" spc="5">
                <a:solidFill>
                  <a:srgbClr val="434343"/>
                </a:solidFill>
                <a:latin typeface="Arial"/>
                <a:cs typeface="Arial"/>
              </a:rPr>
              <a:t>s</a:t>
            </a: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igns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48837" name="object 3"/>
          <p:cNvSpPr txBox="1">
            <a:spLocks noGrp="1"/>
          </p:cNvSpPr>
          <p:nvPr>
            <p:ph type="ctrTitle"/>
          </p:nvPr>
        </p:nvSpPr>
        <p:spPr>
          <a:xfrm>
            <a:off x="438708" y="377419"/>
            <a:ext cx="8266582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Editing, </a:t>
            </a:r>
            <a:r>
              <a:rPr dirty="0" spc="-20"/>
              <a:t>Ad </a:t>
            </a:r>
            <a:r>
              <a:rPr dirty="0" spc="-5"/>
              <a:t>Campaigns over  </a:t>
            </a:r>
            <a:r>
              <a:rPr dirty="0"/>
              <a:t>Social Media </a:t>
            </a:r>
            <a:r>
              <a:rPr dirty="0" spc="-5"/>
              <a:t>and </a:t>
            </a:r>
            <a:r>
              <a:rPr dirty="0"/>
              <a:t>Email </a:t>
            </a:r>
            <a:r>
              <a:rPr dirty="0" spc="-5"/>
              <a:t>Ideation and</a:t>
            </a:r>
            <a:r>
              <a:rPr dirty="0" spc="-175"/>
              <a:t> </a:t>
            </a:r>
            <a:r>
              <a:rPr dirty="0" spc="-5"/>
              <a:t>Creation)</a:t>
            </a:r>
          </a:p>
        </p:txBody>
      </p:sp>
      <p:sp>
        <p:nvSpPr>
          <p:cNvPr id="1048838" name="object 4"/>
          <p:cNvSpPr/>
          <p:nvPr/>
        </p:nvSpPr>
        <p:spPr>
          <a:xfrm>
            <a:off x="1063423" y="1557062"/>
            <a:ext cx="7023047" cy="358643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object 2"/>
          <p:cNvSpPr txBox="1"/>
          <p:nvPr/>
        </p:nvSpPr>
        <p:spPr>
          <a:xfrm>
            <a:off x="438708" y="84836"/>
            <a:ext cx="826262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1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40" name="object 3"/>
          <p:cNvSpPr txBox="1"/>
          <p:nvPr/>
        </p:nvSpPr>
        <p:spPr>
          <a:xfrm>
            <a:off x="2618358" y="329895"/>
            <a:ext cx="3906520" cy="2400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and Email Ideation and</a:t>
            </a:r>
            <a:r>
              <a:rPr b="1" dirty="0" sz="1400" spc="-2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41" name="object 4"/>
          <p:cNvSpPr txBox="1"/>
          <p:nvPr/>
        </p:nvSpPr>
        <p:spPr>
          <a:xfrm>
            <a:off x="2612898" y="736219"/>
            <a:ext cx="3583940" cy="317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Social Media Ad</a:t>
            </a:r>
            <a:r>
              <a:rPr b="1" dirty="0" sz="21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48842" name="object 5"/>
          <p:cNvSpPr/>
          <p:nvPr/>
        </p:nvSpPr>
        <p:spPr>
          <a:xfrm>
            <a:off x="1548383" y="1600200"/>
            <a:ext cx="5526023" cy="31424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5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596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0" y="0"/>
              <a:ext cx="4986527" cy="2802636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4971288" y="21335"/>
              <a:ext cx="4172712" cy="2781300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3784091" y="2823972"/>
              <a:ext cx="3429000" cy="2285998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64007" y="2836163"/>
              <a:ext cx="3581400" cy="2307335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20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44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45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46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47" name="object 7"/>
          <p:cNvSpPr txBox="1"/>
          <p:nvPr/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 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48" name="object 8"/>
          <p:cNvSpPr txBox="1"/>
          <p:nvPr/>
        </p:nvSpPr>
        <p:spPr>
          <a:xfrm>
            <a:off x="697179" y="2095881"/>
            <a:ext cx="7877175" cy="12325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b="1" dirty="0" sz="1400" spc="-5">
                <a:latin typeface="Arial"/>
                <a:cs typeface="Arial"/>
              </a:rPr>
              <a:t>For every campaign </a:t>
            </a:r>
            <a:r>
              <a:rPr b="1" dirty="0" sz="1400">
                <a:latin typeface="Arial"/>
                <a:cs typeface="Arial"/>
              </a:rPr>
              <a:t>clearly</a:t>
            </a:r>
            <a:r>
              <a:rPr b="1" dirty="0" sz="1400" spc="-9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define: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1400" spc="-10">
                <a:latin typeface="Arial"/>
                <a:cs typeface="Arial"/>
              </a:rPr>
              <a:t>Advertising </a:t>
            </a:r>
            <a:r>
              <a:rPr b="1" dirty="0" sz="1400">
                <a:latin typeface="Arial"/>
                <a:cs typeface="Arial"/>
              </a:rPr>
              <a:t>Goals: </a:t>
            </a:r>
            <a:r>
              <a:rPr dirty="0" sz="1400">
                <a:latin typeface="Arial"/>
                <a:cs typeface="Arial"/>
              </a:rPr>
              <a:t>increasing brand awareness, </a:t>
            </a:r>
            <a:r>
              <a:rPr dirty="0" sz="1400" spc="-5">
                <a:latin typeface="Arial"/>
                <a:cs typeface="Arial"/>
              </a:rPr>
              <a:t>driving website </a:t>
            </a:r>
            <a:r>
              <a:rPr dirty="0" sz="1400">
                <a:latin typeface="Arial"/>
                <a:cs typeface="Arial"/>
              </a:rPr>
              <a:t>traffic, or generating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leads.</a:t>
            </a:r>
            <a:endParaRPr sz="1400">
              <a:latin typeface="Arial"/>
              <a:cs typeface="Arial"/>
            </a:endParaRPr>
          </a:p>
          <a:p>
            <a:pPr indent="-317500" marL="329565" marR="5080">
              <a:lnSpc>
                <a:spcPct val="100000"/>
              </a:lnSpc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1400" spc="-10">
                <a:latin typeface="Arial"/>
                <a:cs typeface="Arial"/>
              </a:rPr>
              <a:t>Audience </a:t>
            </a:r>
            <a:r>
              <a:rPr b="1" dirty="0" sz="1400" spc="-5">
                <a:latin typeface="Arial"/>
                <a:cs typeface="Arial"/>
              </a:rPr>
              <a:t>Targeting: </a:t>
            </a:r>
            <a:r>
              <a:rPr dirty="0" sz="1400">
                <a:latin typeface="Arial"/>
                <a:cs typeface="Arial"/>
              </a:rPr>
              <a:t>Define the target audience for the ad campaigns based on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demographics,  </a:t>
            </a:r>
            <a:r>
              <a:rPr dirty="0" sz="1400">
                <a:latin typeface="Arial"/>
                <a:cs typeface="Arial"/>
              </a:rPr>
              <a:t>interests, and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behavior.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1400" spc="-20">
                <a:latin typeface="Arial"/>
                <a:cs typeface="Arial"/>
              </a:rPr>
              <a:t>Ad </a:t>
            </a:r>
            <a:r>
              <a:rPr b="1" dirty="0" sz="1400" spc="-5">
                <a:latin typeface="Arial"/>
                <a:cs typeface="Arial"/>
              </a:rPr>
              <a:t>Creation: </a:t>
            </a:r>
            <a:r>
              <a:rPr dirty="0" sz="1400">
                <a:latin typeface="Arial"/>
                <a:cs typeface="Arial"/>
              </a:rPr>
              <a:t>Create </a:t>
            </a:r>
            <a:r>
              <a:rPr dirty="0" sz="1400" spc="-5">
                <a:latin typeface="Arial"/>
                <a:cs typeface="Arial"/>
              </a:rPr>
              <a:t>visually </a:t>
            </a:r>
            <a:r>
              <a:rPr dirty="0" sz="1400">
                <a:latin typeface="Arial"/>
                <a:cs typeface="Arial"/>
              </a:rPr>
              <a:t>appealing ad creatives, compelling ad copy and </a:t>
            </a:r>
            <a:r>
              <a:rPr dirty="0" sz="1400" spc="-5">
                <a:latin typeface="Arial"/>
                <a:cs typeface="Arial"/>
              </a:rPr>
              <a:t>relevant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call-to-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action.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849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0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1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2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3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54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55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23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56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57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8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59" name="object 14"/>
          <p:cNvSpPr txBox="1"/>
          <p:nvPr/>
        </p:nvSpPr>
        <p:spPr>
          <a:xfrm>
            <a:off x="207060" y="270059"/>
            <a:ext cx="8808085" cy="3632073"/>
          </a:xfrm>
          <a:prstGeom prst="rect"/>
        </p:spPr>
        <p:txBody>
          <a:bodyPr bIns="0" lIns="0" rIns="0" rtlCol="0" tIns="45085" vert="horz" wrap="square">
            <a:spAutoFit/>
          </a:bodyPr>
          <a:p>
            <a:pPr algn="ctr" marR="434975">
              <a:lnSpc>
                <a:spcPct val="100000"/>
              </a:lnSpc>
              <a:spcBef>
                <a:spcPts val="35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Creation and Curation (Post creations,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1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endParaRPr sz="1400">
              <a:latin typeface="Arial"/>
              <a:cs typeface="Arial"/>
            </a:endParaRPr>
          </a:p>
          <a:p>
            <a:pPr algn="ctr" marR="434975">
              <a:lnSpc>
                <a:spcPct val="100000"/>
              </a:lnSpc>
              <a:spcBef>
                <a:spcPts val="254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586105">
              <a:lnSpc>
                <a:spcPct val="100000"/>
              </a:lnSpc>
              <a:spcBef>
                <a:spcPts val="975"/>
              </a:spcBef>
            </a:pPr>
            <a:r>
              <a:rPr b="1" dirty="0" sz="1400" spc="-5">
                <a:latin typeface="Arial"/>
                <a:cs typeface="Arial"/>
              </a:rPr>
              <a:t>For every campaign </a:t>
            </a:r>
            <a:r>
              <a:rPr b="1" dirty="0" sz="1400">
                <a:latin typeface="Arial"/>
                <a:cs typeface="Arial"/>
              </a:rPr>
              <a:t>clearly</a:t>
            </a:r>
            <a:r>
              <a:rPr b="1" dirty="0" sz="1400" spc="-9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define:</a:t>
            </a:r>
            <a:endParaRPr sz="1400">
              <a:latin typeface="Arial"/>
              <a:cs typeface="Arial"/>
            </a:endParaRPr>
          </a:p>
          <a:p>
            <a:pPr indent="-317500" marL="586105">
              <a:lnSpc>
                <a:spcPct val="100000"/>
              </a:lnSpc>
              <a:buFont typeface="Arial"/>
              <a:buChar char="●"/>
              <a:tabLst>
                <a:tab algn="l" pos="586105"/>
                <a:tab algn="l" pos="586740"/>
              </a:tabLst>
            </a:pPr>
            <a:r>
              <a:rPr b="1" dirty="0" sz="1400" spc="-10">
                <a:latin typeface="Arial"/>
                <a:cs typeface="Arial"/>
              </a:rPr>
              <a:t>Advertising </a:t>
            </a:r>
            <a:r>
              <a:rPr b="1" dirty="0" sz="1400">
                <a:latin typeface="Arial"/>
                <a:cs typeface="Arial"/>
              </a:rPr>
              <a:t>Goals: </a:t>
            </a:r>
            <a:r>
              <a:rPr dirty="0" sz="1400">
                <a:latin typeface="Arial"/>
                <a:cs typeface="Arial"/>
              </a:rPr>
              <a:t>increasing brand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awareness.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Brand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Awareness:</a:t>
            </a:r>
            <a:endParaRPr sz="2800">
              <a:latin typeface="Arial"/>
              <a:cs typeface="Arial"/>
            </a:endParaRPr>
          </a:p>
          <a:p>
            <a:pPr indent="99060"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Arial"/>
                <a:cs typeface="Arial"/>
              </a:rPr>
              <a:t>Continuously reinforcing and increasing the recognition  </a:t>
            </a:r>
            <a:r>
              <a:rPr dirty="0" sz="2800" spc="-5">
                <a:latin typeface="Arial"/>
                <a:cs typeface="Arial"/>
              </a:rPr>
              <a:t>of the </a:t>
            </a:r>
            <a:r>
              <a:rPr dirty="0" sz="2800">
                <a:latin typeface="Arial"/>
                <a:cs typeface="Arial"/>
              </a:rPr>
              <a:t>Maruti Suzuki brand among consumers, ensuring  </a:t>
            </a:r>
            <a:r>
              <a:rPr dirty="0" sz="2800" spc="-5">
                <a:latin typeface="Arial"/>
                <a:cs typeface="Arial"/>
              </a:rPr>
              <a:t>it </a:t>
            </a:r>
            <a:r>
              <a:rPr dirty="0" sz="2800">
                <a:latin typeface="Arial"/>
                <a:cs typeface="Arial"/>
              </a:rPr>
              <a:t>remains </a:t>
            </a:r>
            <a:r>
              <a:rPr dirty="0" sz="2800" spc="-5">
                <a:latin typeface="Arial"/>
                <a:cs typeface="Arial"/>
              </a:rPr>
              <a:t>a top-of-mind </a:t>
            </a:r>
            <a:r>
              <a:rPr dirty="0" sz="2800">
                <a:latin typeface="Arial"/>
                <a:cs typeface="Arial"/>
              </a:rPr>
              <a:t>choice </a:t>
            </a:r>
            <a:r>
              <a:rPr dirty="0" sz="2800" spc="-10">
                <a:latin typeface="Arial"/>
                <a:cs typeface="Arial"/>
              </a:rPr>
              <a:t>when </a:t>
            </a:r>
            <a:r>
              <a:rPr dirty="0" sz="2800">
                <a:latin typeface="Arial"/>
                <a:cs typeface="Arial"/>
              </a:rPr>
              <a:t>considering  buying 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object 2"/>
          <p:cNvSpPr txBox="1"/>
          <p:nvPr/>
        </p:nvSpPr>
        <p:spPr>
          <a:xfrm>
            <a:off x="34239" y="416128"/>
            <a:ext cx="8856980" cy="210820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"/>
                <a:cs typeface="Arial"/>
              </a:rPr>
              <a:t>Generating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Leads: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Arial"/>
                <a:cs typeface="Arial"/>
              </a:rPr>
              <a:t>Offer valuable incentives, such as </a:t>
            </a:r>
            <a:r>
              <a:rPr dirty="0" sz="2800" spc="5">
                <a:latin typeface="Arial"/>
                <a:cs typeface="Arial"/>
              </a:rPr>
              <a:t>e-books, </a:t>
            </a:r>
            <a:r>
              <a:rPr dirty="0" sz="2800" spc="-5">
                <a:latin typeface="Arial"/>
                <a:cs typeface="Arial"/>
              </a:rPr>
              <a:t>car buying  </a:t>
            </a:r>
            <a:r>
              <a:rPr dirty="0" sz="2800">
                <a:latin typeface="Arial"/>
                <a:cs typeface="Arial"/>
              </a:rPr>
              <a:t>guides, or informative videos, </a:t>
            </a:r>
            <a:r>
              <a:rPr dirty="0" sz="2800" spc="-5">
                <a:latin typeface="Arial"/>
                <a:cs typeface="Arial"/>
              </a:rPr>
              <a:t>to website </a:t>
            </a:r>
            <a:r>
              <a:rPr dirty="0" sz="2800">
                <a:latin typeface="Arial"/>
                <a:cs typeface="Arial"/>
              </a:rPr>
              <a:t>visitors </a:t>
            </a:r>
            <a:r>
              <a:rPr dirty="0" sz="2800" spc="-5">
                <a:latin typeface="Arial"/>
                <a:cs typeface="Arial"/>
              </a:rPr>
              <a:t>in  exchange for their contact information. These incentives  act as lead magnets that attract </a:t>
            </a:r>
            <a:r>
              <a:rPr dirty="0" sz="2800">
                <a:latin typeface="Arial"/>
                <a:cs typeface="Arial"/>
              </a:rPr>
              <a:t>potential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customers.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object 2"/>
          <p:cNvGrpSpPr/>
          <p:nvPr/>
        </p:nvGrpSpPr>
        <p:grpSpPr>
          <a:xfrm>
            <a:off x="7798214" y="0"/>
            <a:ext cx="570230" cy="910590"/>
            <a:chOff x="7798214" y="0"/>
            <a:chExt cx="570230" cy="910590"/>
          </a:xfrm>
        </p:grpSpPr>
        <p:sp>
          <p:nvSpPr>
            <p:cNvPr id="1048861" name="object 3"/>
            <p:cNvSpPr/>
            <p:nvPr/>
          </p:nvSpPr>
          <p:spPr>
            <a:xfrm>
              <a:off x="7798214" y="0"/>
              <a:ext cx="570175" cy="90996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62" name="object 4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63" name="object 5"/>
          <p:cNvSpPr txBox="1"/>
          <p:nvPr/>
        </p:nvSpPr>
        <p:spPr>
          <a:xfrm>
            <a:off x="413004" y="53799"/>
            <a:ext cx="8470265" cy="3531744"/>
          </a:xfrm>
          <a:prstGeom prst="rect"/>
        </p:spPr>
        <p:txBody>
          <a:bodyPr bIns="0" lIns="0" rIns="0" rtlCol="0" tIns="43815" vert="horz" wrap="square">
            <a:spAutoFit/>
          </a:bodyPr>
          <a:p>
            <a:pPr algn="ctr" marR="148590">
              <a:lnSpc>
                <a:spcPct val="100000"/>
              </a:lnSpc>
              <a:spcBef>
                <a:spcPts val="34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1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endParaRPr sz="1400">
              <a:latin typeface="Arial"/>
              <a:cs typeface="Arial"/>
            </a:endParaRPr>
          </a:p>
          <a:p>
            <a:pPr algn="ctr" marR="145415">
              <a:lnSpc>
                <a:spcPct val="100000"/>
              </a:lnSpc>
              <a:spcBef>
                <a:spcPts val="254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and Email Ideation and</a:t>
            </a:r>
            <a:r>
              <a:rPr b="1" dirty="0" sz="1400" spc="-19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indent="-317500" marL="316865">
              <a:lnSpc>
                <a:spcPct val="100000"/>
              </a:lnSpc>
              <a:buFont typeface="Arial"/>
              <a:buChar char="●"/>
              <a:tabLst>
                <a:tab algn="l" pos="316865"/>
                <a:tab algn="l" pos="317500"/>
              </a:tabLst>
            </a:pPr>
            <a:r>
              <a:rPr b="1" dirty="0" sz="1400" spc="-10">
                <a:latin typeface="Arial"/>
                <a:cs typeface="Arial"/>
              </a:rPr>
              <a:t>Audience</a:t>
            </a:r>
            <a:r>
              <a:rPr b="1" dirty="0" sz="1400" spc="-5">
                <a:latin typeface="Arial"/>
                <a:cs typeface="Arial"/>
              </a:rPr>
              <a:t> Targeting:</a:t>
            </a:r>
            <a:endParaRPr sz="1400">
              <a:latin typeface="Arial"/>
              <a:cs typeface="Arial"/>
            </a:endParaRPr>
          </a:p>
          <a:p>
            <a:pPr marL="197485" marR="5080">
              <a:lnSpc>
                <a:spcPct val="100000"/>
              </a:lnSpc>
              <a:spcBef>
                <a:spcPts val="890"/>
              </a:spcBef>
            </a:pPr>
            <a:r>
              <a:rPr dirty="0" sz="2800" spc="-5">
                <a:latin typeface="Arial"/>
                <a:cs typeface="Arial"/>
              </a:rPr>
              <a:t>Audience </a:t>
            </a:r>
            <a:r>
              <a:rPr dirty="0" sz="2800">
                <a:latin typeface="Arial"/>
                <a:cs typeface="Arial"/>
              </a:rPr>
              <a:t>targeting for </a:t>
            </a:r>
            <a:r>
              <a:rPr dirty="0" sz="2800" spc="-5">
                <a:latin typeface="Arial"/>
                <a:cs typeface="Arial"/>
              </a:rPr>
              <a:t>Maruti Suzuki involves  </a:t>
            </a:r>
            <a:r>
              <a:rPr dirty="0" sz="2800">
                <a:latin typeface="Arial"/>
                <a:cs typeface="Arial"/>
              </a:rPr>
              <a:t>identifying and reaching out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specific </a:t>
            </a:r>
            <a:r>
              <a:rPr dirty="0" sz="2800" spc="-5">
                <a:latin typeface="Arial"/>
                <a:cs typeface="Arial"/>
              </a:rPr>
              <a:t>customer  </a:t>
            </a:r>
            <a:r>
              <a:rPr dirty="0" sz="2800">
                <a:latin typeface="Arial"/>
                <a:cs typeface="Arial"/>
              </a:rPr>
              <a:t>segments that </a:t>
            </a:r>
            <a:r>
              <a:rPr dirty="0" sz="2800" spc="-5">
                <a:latin typeface="Arial"/>
                <a:cs typeface="Arial"/>
              </a:rPr>
              <a:t>align with </a:t>
            </a:r>
            <a:r>
              <a:rPr dirty="0" sz="2800">
                <a:latin typeface="Arial"/>
                <a:cs typeface="Arial"/>
              </a:rPr>
              <a:t>the </a:t>
            </a:r>
            <a:r>
              <a:rPr dirty="0" sz="2800" spc="-5">
                <a:latin typeface="Arial"/>
                <a:cs typeface="Arial"/>
              </a:rPr>
              <a:t>brand's </a:t>
            </a:r>
            <a:r>
              <a:rPr dirty="0" sz="2800">
                <a:latin typeface="Arial"/>
                <a:cs typeface="Arial"/>
              </a:rPr>
              <a:t>products </a:t>
            </a:r>
            <a:r>
              <a:rPr dirty="0" sz="2800" spc="-5">
                <a:latin typeface="Arial"/>
                <a:cs typeface="Arial"/>
              </a:rPr>
              <a:t>and  marketing </a:t>
            </a:r>
            <a:r>
              <a:rPr dirty="0" sz="2800">
                <a:latin typeface="Arial"/>
                <a:cs typeface="Arial"/>
              </a:rPr>
              <a:t>objectives. </a:t>
            </a:r>
            <a:r>
              <a:rPr dirty="0" sz="2800" spc="-5">
                <a:latin typeface="Arial"/>
                <a:cs typeface="Arial"/>
              </a:rPr>
              <a:t>As one of </a:t>
            </a:r>
            <a:r>
              <a:rPr dirty="0" sz="2800">
                <a:latin typeface="Arial"/>
                <a:cs typeface="Arial"/>
              </a:rPr>
              <a:t>India's </a:t>
            </a:r>
            <a:r>
              <a:rPr dirty="0" sz="2800" spc="-5">
                <a:latin typeface="Arial"/>
                <a:cs typeface="Arial"/>
              </a:rPr>
              <a:t>leading  </a:t>
            </a:r>
            <a:r>
              <a:rPr dirty="0" sz="2800">
                <a:latin typeface="Arial"/>
                <a:cs typeface="Arial"/>
              </a:rPr>
              <a:t>automotive manufacturers, Maruti </a:t>
            </a:r>
            <a:r>
              <a:rPr dirty="0" sz="2800" spc="-5">
                <a:latin typeface="Arial"/>
                <a:cs typeface="Arial"/>
              </a:rPr>
              <a:t>Suzuki's </a:t>
            </a:r>
            <a:r>
              <a:rPr dirty="0" sz="2800">
                <a:latin typeface="Arial"/>
                <a:cs typeface="Arial"/>
              </a:rPr>
              <a:t>audience  targeting </a:t>
            </a:r>
            <a:r>
              <a:rPr dirty="0" sz="2800" spc="-5">
                <a:latin typeface="Arial"/>
                <a:cs typeface="Arial"/>
              </a:rPr>
              <a:t>may encompass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object 2"/>
          <p:cNvSpPr txBox="1">
            <a:spLocks noGrp="1"/>
          </p:cNvSpPr>
          <p:nvPr>
            <p:ph type="title"/>
          </p:nvPr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Editing, </a:t>
            </a:r>
            <a:r>
              <a:rPr dirty="0" spc="-20"/>
              <a:t>Ad </a:t>
            </a:r>
            <a:r>
              <a:rPr dirty="0" spc="-5"/>
              <a:t>Campaigns over  </a:t>
            </a:r>
            <a:r>
              <a:rPr dirty="0"/>
              <a:t>Social Media </a:t>
            </a:r>
            <a:r>
              <a:rPr dirty="0" spc="-5"/>
              <a:t>and </a:t>
            </a:r>
            <a:r>
              <a:rPr dirty="0"/>
              <a:t>Email </a:t>
            </a:r>
            <a:r>
              <a:rPr dirty="0" spc="-5"/>
              <a:t>Ideation and</a:t>
            </a:r>
            <a:r>
              <a:rPr dirty="0" spc="-175"/>
              <a:t> </a:t>
            </a:r>
            <a:r>
              <a:rPr dirty="0" spc="-5"/>
              <a:t>Creation)</a:t>
            </a:r>
          </a:p>
        </p:txBody>
      </p:sp>
      <p:sp>
        <p:nvSpPr>
          <p:cNvPr id="1048865" name="object 3"/>
          <p:cNvSpPr txBox="1"/>
          <p:nvPr/>
        </p:nvSpPr>
        <p:spPr>
          <a:xfrm>
            <a:off x="400304" y="995629"/>
            <a:ext cx="8245475" cy="1269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17500" marL="329565" marR="5080">
              <a:lnSpc>
                <a:spcPct val="100000"/>
              </a:lnSpc>
              <a:spcBef>
                <a:spcPts val="95"/>
              </a:spcBef>
              <a:buSzPct val="50000"/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2800" spc="-5">
                <a:latin typeface="Arial"/>
                <a:cs typeface="Arial"/>
              </a:rPr>
              <a:t>Ad Creation: </a:t>
            </a:r>
            <a:r>
              <a:rPr dirty="0" sz="2800">
                <a:latin typeface="Arial"/>
                <a:cs typeface="Arial"/>
              </a:rPr>
              <a:t>Create visually appealing </a:t>
            </a:r>
            <a:r>
              <a:rPr dirty="0" sz="2800" spc="-5">
                <a:latin typeface="Arial"/>
                <a:cs typeface="Arial"/>
              </a:rPr>
              <a:t>ad  </a:t>
            </a:r>
            <a:r>
              <a:rPr dirty="0" sz="2800">
                <a:latin typeface="Arial"/>
                <a:cs typeface="Arial"/>
              </a:rPr>
              <a:t>creatives, </a:t>
            </a:r>
            <a:r>
              <a:rPr dirty="0" sz="2800" spc="-5">
                <a:latin typeface="Arial"/>
                <a:cs typeface="Arial"/>
              </a:rPr>
              <a:t>compelling ad </a:t>
            </a:r>
            <a:r>
              <a:rPr dirty="0" sz="2800">
                <a:latin typeface="Arial"/>
                <a:cs typeface="Arial"/>
              </a:rPr>
              <a:t>copy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relevant </a:t>
            </a:r>
            <a:r>
              <a:rPr dirty="0" sz="2800" spc="5">
                <a:latin typeface="Arial"/>
                <a:cs typeface="Arial"/>
              </a:rPr>
              <a:t>call-to-  </a:t>
            </a:r>
            <a:r>
              <a:rPr dirty="0" sz="2800" spc="-5">
                <a:latin typeface="Arial"/>
                <a:cs typeface="Arial"/>
              </a:rPr>
              <a:t>action.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8866" name="object 4"/>
          <p:cNvSpPr/>
          <p:nvPr/>
        </p:nvSpPr>
        <p:spPr>
          <a:xfrm>
            <a:off x="303275" y="2010155"/>
            <a:ext cx="4029455" cy="313334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67" name="object 5"/>
          <p:cNvSpPr/>
          <p:nvPr/>
        </p:nvSpPr>
        <p:spPr>
          <a:xfrm>
            <a:off x="4709159" y="2010155"/>
            <a:ext cx="4210812" cy="313334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29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69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70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71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72" name="object 7"/>
          <p:cNvSpPr txBox="1">
            <a:spLocks noGrp="1"/>
          </p:cNvSpPr>
          <p:nvPr>
            <p:ph type="title"/>
          </p:nvPr>
        </p:nvSpPr>
        <p:spPr>
          <a:xfrm>
            <a:off x="438708" y="408813"/>
            <a:ext cx="826262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Editing, </a:t>
            </a:r>
            <a:r>
              <a:rPr dirty="0" spc="-20"/>
              <a:t>Ad </a:t>
            </a:r>
            <a:r>
              <a:rPr dirty="0" spc="-5"/>
              <a:t>Campaigns</a:t>
            </a:r>
            <a:r>
              <a:rPr dirty="0" spc="-120"/>
              <a:t> </a:t>
            </a:r>
            <a:r>
              <a:rPr dirty="0" spc="-5"/>
              <a:t>over</a:t>
            </a:r>
          </a:p>
        </p:txBody>
      </p:sp>
      <p:sp>
        <p:nvSpPr>
          <p:cNvPr id="1048873" name="object 8"/>
          <p:cNvSpPr txBox="1"/>
          <p:nvPr/>
        </p:nvSpPr>
        <p:spPr>
          <a:xfrm>
            <a:off x="2618358" y="654176"/>
            <a:ext cx="390525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74" name="object 9"/>
          <p:cNvSpPr txBox="1"/>
          <p:nvPr/>
        </p:nvSpPr>
        <p:spPr>
          <a:xfrm>
            <a:off x="1014171" y="2095881"/>
            <a:ext cx="7410450" cy="8274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400" spc="-20">
                <a:latin typeface="Arial"/>
                <a:cs typeface="Arial"/>
              </a:rPr>
              <a:t>Ad </a:t>
            </a:r>
            <a:r>
              <a:rPr b="1" dirty="0" sz="1400" spc="-5">
                <a:latin typeface="Arial"/>
                <a:cs typeface="Arial"/>
              </a:rPr>
              <a:t>Campaigns for </a:t>
            </a:r>
            <a:r>
              <a:rPr b="1" dirty="0" sz="1400">
                <a:latin typeface="Arial"/>
                <a:cs typeface="Arial"/>
              </a:rPr>
              <a:t>email</a:t>
            </a:r>
            <a:r>
              <a:rPr b="1" dirty="0" sz="1400" spc="-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marketing: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Come </a:t>
            </a:r>
            <a:r>
              <a:rPr dirty="0" sz="1400">
                <a:latin typeface="Arial"/>
                <a:cs typeface="Arial"/>
              </a:rPr>
              <a:t>up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2 </a:t>
            </a:r>
            <a:r>
              <a:rPr dirty="0" sz="1400" spc="-5">
                <a:latin typeface="Arial"/>
                <a:cs typeface="Arial"/>
              </a:rPr>
              <a:t>email </a:t>
            </a:r>
            <a:r>
              <a:rPr dirty="0" sz="1400">
                <a:latin typeface="Arial"/>
                <a:cs typeface="Arial"/>
              </a:rPr>
              <a:t>ad campaigns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the mentioned goals: brand </a:t>
            </a:r>
            <a:r>
              <a:rPr dirty="0" sz="1400" spc="-5">
                <a:latin typeface="Arial"/>
                <a:cs typeface="Arial"/>
              </a:rPr>
              <a:t>awareness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generating  leads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75" name="object 10"/>
          <p:cNvSpPr txBox="1"/>
          <p:nvPr/>
        </p:nvSpPr>
        <p:spPr>
          <a:xfrm>
            <a:off x="845921" y="1369821"/>
            <a:ext cx="2678430" cy="317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Ad</a:t>
            </a:r>
            <a:r>
              <a:rPr b="1" dirty="0" sz="2100" spc="-9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31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77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78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79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80" name="object 7"/>
          <p:cNvSpPr txBox="1">
            <a:spLocks noGrp="1"/>
          </p:cNvSpPr>
          <p:nvPr>
            <p:ph type="title"/>
          </p:nvPr>
        </p:nvSpPr>
        <p:spPr>
          <a:xfrm>
            <a:off x="53441" y="87579"/>
            <a:ext cx="3763010" cy="31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/>
              <a:t>Email Ad Campaign 1 -</a:t>
            </a:r>
            <a:r>
              <a:rPr dirty="0" sz="2100" spc="-90"/>
              <a:t> </a:t>
            </a:r>
            <a:r>
              <a:rPr dirty="0" sz="2100"/>
              <a:t>Brand</a:t>
            </a:r>
            <a:endParaRPr sz="2100"/>
          </a:p>
        </p:txBody>
      </p:sp>
      <p:sp>
        <p:nvSpPr>
          <p:cNvPr id="1048881" name="object 8"/>
          <p:cNvSpPr txBox="1"/>
          <p:nvPr/>
        </p:nvSpPr>
        <p:spPr>
          <a:xfrm>
            <a:off x="53441" y="421498"/>
            <a:ext cx="2362835" cy="676276"/>
          </a:xfrm>
          <a:prstGeom prst="rect"/>
        </p:spPr>
        <p:txBody>
          <a:bodyPr bIns="0" lIns="0" rIns="0" rtlCol="0" tIns="48260" vert="horz" wrap="square">
            <a:spAutoFit/>
          </a:bodyPr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Awareness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900" spc="-5">
                <a:latin typeface="Arial"/>
                <a:cs typeface="Arial"/>
              </a:rPr>
              <a:t>(insert emailer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image)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48882" name="object 9"/>
          <p:cNvSpPr/>
          <p:nvPr/>
        </p:nvSpPr>
        <p:spPr>
          <a:xfrm>
            <a:off x="3979164" y="0"/>
            <a:ext cx="2709672" cy="51434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object 2"/>
          <p:cNvSpPr txBox="1"/>
          <p:nvPr/>
        </p:nvSpPr>
        <p:spPr>
          <a:xfrm>
            <a:off x="390855" y="87579"/>
            <a:ext cx="5095240" cy="31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Email Ad Campaign 2 - 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Lead</a:t>
            </a:r>
            <a:r>
              <a:rPr b="1" dirty="0" sz="21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Generation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48884" name="object 3"/>
          <p:cNvSpPr txBox="1"/>
          <p:nvPr/>
        </p:nvSpPr>
        <p:spPr>
          <a:xfrm>
            <a:off x="390855" y="440181"/>
            <a:ext cx="2362835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Arial"/>
                <a:cs typeface="Arial"/>
              </a:rPr>
              <a:t>(insert emailer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image)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48885" name="object 4"/>
          <p:cNvSpPr/>
          <p:nvPr/>
        </p:nvSpPr>
        <p:spPr>
          <a:xfrm>
            <a:off x="5205984" y="0"/>
            <a:ext cx="2715767" cy="51434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34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87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88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89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90" name="object 7"/>
          <p:cNvSpPr txBox="1">
            <a:spLocks noGrp="1"/>
          </p:cNvSpPr>
          <p:nvPr>
            <p:ph type="title"/>
          </p:nvPr>
        </p:nvSpPr>
        <p:spPr>
          <a:xfrm>
            <a:off x="1411350" y="377419"/>
            <a:ext cx="6321298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231140"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 Editing, </a:t>
            </a:r>
            <a:r>
              <a:rPr dirty="0" spc="-20"/>
              <a:t>Ad </a:t>
            </a:r>
            <a:r>
              <a:rPr dirty="0" spc="-5"/>
              <a:t>Campaigns over </a:t>
            </a:r>
            <a:r>
              <a:rPr dirty="0"/>
              <a:t>Social Media </a:t>
            </a:r>
            <a:r>
              <a:rPr dirty="0" spc="-5"/>
              <a:t>and </a:t>
            </a:r>
            <a:r>
              <a:rPr dirty="0"/>
              <a:t>Email </a:t>
            </a:r>
            <a:r>
              <a:rPr dirty="0" spc="-5"/>
              <a:t>Ideation and</a:t>
            </a:r>
            <a:r>
              <a:rPr dirty="0" spc="-100"/>
              <a:t> </a:t>
            </a:r>
            <a:r>
              <a:rPr dirty="0" spc="-5"/>
              <a:t>Creation)</a:t>
            </a:r>
          </a:p>
        </p:txBody>
      </p:sp>
      <p:sp>
        <p:nvSpPr>
          <p:cNvPr id="1048891" name="object 8"/>
          <p:cNvSpPr txBox="1"/>
          <p:nvPr/>
        </p:nvSpPr>
        <p:spPr>
          <a:xfrm>
            <a:off x="209804" y="1257757"/>
            <a:ext cx="8651875" cy="27209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329565">
              <a:lnSpc>
                <a:spcPct val="100000"/>
              </a:lnSpc>
              <a:spcBef>
                <a:spcPts val="105"/>
              </a:spcBef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Reflect on the content creation and curation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  <a:p>
            <a:pPr indent="-317500" marL="329565" marR="5080">
              <a:lnSpc>
                <a:spcPct val="100000"/>
              </a:lnSpc>
              <a:buFont typeface="Arial"/>
              <a:buChar char="●"/>
              <a:tabLst>
                <a:tab algn="l" pos="377825"/>
                <a:tab algn="l" pos="378460"/>
              </a:tabLst>
            </a:pPr>
            <a:r>
              <a:rPr dirty="0"/>
              <a:t>	</a:t>
            </a:r>
            <a:r>
              <a:rPr dirty="0" sz="1400">
                <a:latin typeface="Arial"/>
                <a:cs typeface="Arial"/>
              </a:rPr>
              <a:t>Essential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, content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curation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relates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finding,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filtering,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sharing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relevant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with  your </a:t>
            </a:r>
            <a:r>
              <a:rPr dirty="0" sz="1400">
                <a:latin typeface="Arial"/>
                <a:cs typeface="Arial"/>
              </a:rPr>
              <a:t>audience.on the other hand content creation is </a:t>
            </a:r>
            <a:r>
              <a:rPr dirty="0" sz="1400" spc="-5">
                <a:latin typeface="Arial"/>
                <a:cs typeface="Arial"/>
              </a:rPr>
              <a:t>what </a:t>
            </a:r>
            <a:r>
              <a:rPr dirty="0" sz="1400">
                <a:latin typeface="Arial"/>
                <a:cs typeface="Arial"/>
              </a:rPr>
              <a:t>it sounds like --creating new content for </a:t>
            </a:r>
            <a:r>
              <a:rPr dirty="0" sz="1400" spc="-5">
                <a:latin typeface="Arial"/>
                <a:cs typeface="Arial"/>
              </a:rPr>
              <a:t>your  </a:t>
            </a:r>
            <a:r>
              <a:rPr dirty="0" sz="1400">
                <a:latin typeface="Arial"/>
                <a:cs typeface="Arial"/>
              </a:rPr>
              <a:t>audience.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Challenges faced and lessons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learned: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Producing high-quality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Generating content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consistently.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Prioritiesing content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expertise.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 spc="-5">
                <a:latin typeface="Arial"/>
                <a:cs typeface="Arial"/>
              </a:rPr>
              <a:t>Understanding different buyer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personas.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Producing </a:t>
            </a:r>
            <a:r>
              <a:rPr dirty="0" sz="1400" spc="-5">
                <a:latin typeface="Arial"/>
                <a:cs typeface="Arial"/>
              </a:rPr>
              <a:t>content </a:t>
            </a:r>
            <a:r>
              <a:rPr dirty="0" sz="1400">
                <a:latin typeface="Arial"/>
                <a:cs typeface="Arial"/>
              </a:rPr>
              <a:t>in suitable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format.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spcBef>
                <a:spcPts val="5"/>
              </a:spcBef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Measuring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contentROl.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 spc="-5">
                <a:latin typeface="Arial"/>
                <a:cs typeface="Arial"/>
              </a:rPr>
              <a:t>Creatingbuy-in </a:t>
            </a:r>
            <a:r>
              <a:rPr dirty="0" sz="1400">
                <a:latin typeface="Arial"/>
                <a:cs typeface="Arial"/>
              </a:rPr>
              <a:t>among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stakeholders.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object 2"/>
          <p:cNvGrpSpPr/>
          <p:nvPr/>
        </p:nvGrpSpPr>
        <p:grpSpPr>
          <a:xfrm>
            <a:off x="0" y="0"/>
            <a:ext cx="9144000" cy="4706620"/>
            <a:chOff x="0" y="0"/>
            <a:chExt cx="9144000" cy="4706620"/>
          </a:xfrm>
        </p:grpSpPr>
        <p:sp>
          <p:nvSpPr>
            <p:cNvPr id="1048892" name="object 3"/>
            <p:cNvSpPr/>
            <p:nvPr/>
          </p:nvSpPr>
          <p:spPr>
            <a:xfrm>
              <a:off x="7798214" y="0"/>
              <a:ext cx="570175" cy="90996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93" name="object 4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94" name="object 5"/>
            <p:cNvSpPr/>
            <p:nvPr/>
          </p:nvSpPr>
          <p:spPr>
            <a:xfrm>
              <a:off x="0" y="0"/>
              <a:ext cx="9143999" cy="4706112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56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09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1091285" y="383286"/>
            <a:ext cx="7280909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/>
              <a:t>Part 1: </a:t>
            </a:r>
            <a:r>
              <a:rPr dirty="0" sz="1900" spc="-10"/>
              <a:t>Brand study, </a:t>
            </a:r>
            <a:r>
              <a:rPr dirty="0" sz="1900" spc="-5"/>
              <a:t>Competitor </a:t>
            </a:r>
            <a:r>
              <a:rPr dirty="0" sz="1900" spc="-10"/>
              <a:t>Analysis </a:t>
            </a:r>
            <a:r>
              <a:rPr dirty="0" sz="1900" spc="-5"/>
              <a:t>&amp;</a:t>
            </a:r>
            <a:r>
              <a:rPr dirty="0" sz="1900" spc="220"/>
              <a:t> </a:t>
            </a:r>
            <a:r>
              <a:rPr dirty="0" sz="1900" spc="-10"/>
              <a:t>Buyer’s/Audience’s</a:t>
            </a:r>
            <a:endParaRPr sz="1900"/>
          </a:p>
        </p:txBody>
      </p:sp>
      <p:sp>
        <p:nvSpPr>
          <p:cNvPr id="1048613" name="object 8"/>
          <p:cNvSpPr txBox="1"/>
          <p:nvPr/>
        </p:nvSpPr>
        <p:spPr>
          <a:xfrm>
            <a:off x="558495" y="715213"/>
            <a:ext cx="8004175" cy="419798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347980">
              <a:lnSpc>
                <a:spcPct val="100000"/>
              </a:lnSpc>
              <a:spcBef>
                <a:spcPts val="95"/>
              </a:spcBef>
            </a:pP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  <a:p>
            <a:pPr indent="-317500" marL="469900" marR="663575">
              <a:lnSpc>
                <a:spcPct val="100000"/>
              </a:lnSpc>
              <a:spcBef>
                <a:spcPts val="1400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Research </a:t>
            </a:r>
            <a:r>
              <a:rPr b="1" dirty="0" sz="1400" spc="-5">
                <a:latin typeface="Arial"/>
                <a:cs typeface="Arial"/>
              </a:rPr>
              <a:t>Brand </a:t>
            </a:r>
            <a:r>
              <a:rPr b="1" dirty="0" sz="1400" spc="-10">
                <a:latin typeface="Arial"/>
                <a:cs typeface="Arial"/>
              </a:rPr>
              <a:t>Identity: </a:t>
            </a:r>
            <a:r>
              <a:rPr dirty="0" sz="1400">
                <a:latin typeface="Arial"/>
                <a:cs typeface="Arial"/>
              </a:rPr>
              <a:t>Study the brand's mission, </a:t>
            </a:r>
            <a:r>
              <a:rPr dirty="0" sz="1400" spc="-5">
                <a:latin typeface="Arial"/>
                <a:cs typeface="Arial"/>
              </a:rPr>
              <a:t>values, vision, </a:t>
            </a:r>
            <a:r>
              <a:rPr dirty="0" sz="1400">
                <a:latin typeface="Arial"/>
                <a:cs typeface="Arial"/>
              </a:rPr>
              <a:t>and unique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selling  propositions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(USPs).</a:t>
            </a:r>
            <a:endParaRPr sz="14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COMPANY </a:t>
            </a:r>
            <a:r>
              <a:rPr dirty="0" sz="1400">
                <a:latin typeface="Arial"/>
                <a:cs typeface="Arial"/>
              </a:rPr>
              <a:t>/ TOPIC : </a:t>
            </a:r>
            <a:r>
              <a:rPr dirty="0" sz="1400" spc="-5">
                <a:latin typeface="Arial"/>
                <a:cs typeface="Arial"/>
              </a:rPr>
              <a:t>MARUTI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SUZUKI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400" spc="-5">
                <a:latin typeface="Arial"/>
                <a:cs typeface="Arial"/>
              </a:rPr>
              <a:t>Brand Color: Red,Blue,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Silver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spc="-10">
                <a:latin typeface="Arial"/>
                <a:cs typeface="Arial"/>
              </a:rPr>
              <a:t>Logo: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spc="-5">
                <a:latin typeface="Arial"/>
                <a:cs typeface="Arial"/>
              </a:rPr>
              <a:t>Mission/Values: </a:t>
            </a:r>
            <a:r>
              <a:rPr b="1" dirty="0" sz="1400">
                <a:latin typeface="Arial"/>
                <a:cs typeface="Arial"/>
              </a:rPr>
              <a:t>Maruti </a:t>
            </a:r>
            <a:r>
              <a:rPr b="1" dirty="0" sz="1400" spc="-5">
                <a:latin typeface="Arial"/>
                <a:cs typeface="Arial"/>
              </a:rPr>
              <a:t>Suzuki’s</a:t>
            </a:r>
            <a:r>
              <a:rPr b="1" dirty="0" sz="1400" spc="-130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Mission</a:t>
            </a:r>
            <a:endParaRPr sz="1400">
              <a:latin typeface="Arial"/>
              <a:cs typeface="Arial"/>
            </a:endParaRPr>
          </a:p>
          <a:p>
            <a:pPr marL="12700" marR="31750">
              <a:lnSpc>
                <a:spcPct val="100000"/>
              </a:lnSpc>
            </a:pPr>
            <a:r>
              <a:rPr b="1" dirty="0" sz="1400">
                <a:latin typeface="Arial"/>
                <a:cs typeface="Arial"/>
              </a:rPr>
              <a:t>Maruti </a:t>
            </a:r>
            <a:r>
              <a:rPr b="1" dirty="0" sz="1400" spc="-5">
                <a:latin typeface="Arial"/>
                <a:cs typeface="Arial"/>
              </a:rPr>
              <a:t>Suzuki’s mission </a:t>
            </a:r>
            <a:r>
              <a:rPr b="1" dirty="0" sz="1400">
                <a:latin typeface="Arial"/>
                <a:cs typeface="Arial"/>
              </a:rPr>
              <a:t>is to </a:t>
            </a:r>
            <a:r>
              <a:rPr b="1" dirty="0" sz="1400" spc="-5">
                <a:latin typeface="Arial"/>
                <a:cs typeface="Arial"/>
              </a:rPr>
              <a:t>provide affordable and reliable transportation </a:t>
            </a:r>
            <a:r>
              <a:rPr b="1" dirty="0" sz="1400">
                <a:latin typeface="Arial"/>
                <a:cs typeface="Arial"/>
              </a:rPr>
              <a:t>to all. </a:t>
            </a:r>
            <a:r>
              <a:rPr b="1" dirty="0" sz="1400" spc="-5">
                <a:latin typeface="Arial"/>
                <a:cs typeface="Arial"/>
              </a:rPr>
              <a:t>This mission  </a:t>
            </a:r>
            <a:r>
              <a:rPr b="1" dirty="0" sz="1400">
                <a:latin typeface="Arial"/>
                <a:cs typeface="Arial"/>
              </a:rPr>
              <a:t>is reflected in </a:t>
            </a:r>
            <a:r>
              <a:rPr b="1" dirty="0" sz="1400" spc="-10">
                <a:latin typeface="Arial"/>
                <a:cs typeface="Arial"/>
              </a:rPr>
              <a:t>everything </a:t>
            </a:r>
            <a:r>
              <a:rPr b="1" dirty="0" sz="1400" spc="15">
                <a:latin typeface="Arial"/>
                <a:cs typeface="Arial"/>
              </a:rPr>
              <a:t>we </a:t>
            </a:r>
            <a:r>
              <a:rPr b="1" dirty="0" sz="1400" spc="-5">
                <a:latin typeface="Arial"/>
                <a:cs typeface="Arial"/>
              </a:rPr>
              <a:t>do, from our manufacturing processes </a:t>
            </a:r>
            <a:r>
              <a:rPr b="1" dirty="0" sz="1400">
                <a:latin typeface="Arial"/>
                <a:cs typeface="Arial"/>
              </a:rPr>
              <a:t>to </a:t>
            </a:r>
            <a:r>
              <a:rPr b="1" dirty="0" sz="1400" spc="-5">
                <a:latin typeface="Arial"/>
                <a:cs typeface="Arial"/>
              </a:rPr>
              <a:t>our customer</a:t>
            </a:r>
            <a:r>
              <a:rPr b="1" dirty="0" sz="1400" spc="-16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service.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spc="-5">
                <a:latin typeface="Arial"/>
                <a:cs typeface="Arial"/>
              </a:rPr>
              <a:t>We believe </a:t>
            </a:r>
            <a:r>
              <a:rPr b="1" dirty="0" sz="1400">
                <a:latin typeface="Arial"/>
                <a:cs typeface="Arial"/>
              </a:rPr>
              <a:t>that </a:t>
            </a:r>
            <a:r>
              <a:rPr b="1" dirty="0" sz="1400" spc="-10">
                <a:latin typeface="Arial"/>
                <a:cs typeface="Arial"/>
              </a:rPr>
              <a:t>everyone </a:t>
            </a:r>
            <a:r>
              <a:rPr b="1" dirty="0" sz="1400" spc="-5">
                <a:latin typeface="Arial"/>
                <a:cs typeface="Arial"/>
              </a:rPr>
              <a:t>should have </a:t>
            </a:r>
            <a:r>
              <a:rPr b="1" dirty="0" sz="1400">
                <a:latin typeface="Arial"/>
                <a:cs typeface="Arial"/>
              </a:rPr>
              <a:t>access to safe and efficient </a:t>
            </a:r>
            <a:r>
              <a:rPr b="1" dirty="0" sz="1400" spc="-5">
                <a:latin typeface="Arial"/>
                <a:cs typeface="Arial"/>
              </a:rPr>
              <a:t>transportation, </a:t>
            </a:r>
            <a:r>
              <a:rPr b="1" dirty="0" sz="1400">
                <a:latin typeface="Arial"/>
                <a:cs typeface="Arial"/>
              </a:rPr>
              <a:t>and </a:t>
            </a:r>
            <a:r>
              <a:rPr b="1" dirty="0" sz="1400" spc="10">
                <a:latin typeface="Arial"/>
                <a:cs typeface="Arial"/>
              </a:rPr>
              <a:t>we</a:t>
            </a:r>
            <a:r>
              <a:rPr b="1" dirty="0" sz="1400" spc="-24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400">
                <a:latin typeface="Arial"/>
                <a:cs typeface="Arial"/>
              </a:rPr>
              <a:t>committed to making </a:t>
            </a:r>
            <a:r>
              <a:rPr b="1" dirty="0" sz="1400" spc="-5">
                <a:latin typeface="Arial"/>
                <a:cs typeface="Arial"/>
              </a:rPr>
              <a:t>this </a:t>
            </a:r>
            <a:r>
              <a:rPr b="1" dirty="0" sz="1400">
                <a:latin typeface="Arial"/>
                <a:cs typeface="Arial"/>
              </a:rPr>
              <a:t>a</a:t>
            </a:r>
            <a:r>
              <a:rPr b="1" dirty="0" sz="1400" spc="-120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reality.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1400" spc="-25">
                <a:latin typeface="Arial"/>
                <a:cs typeface="Arial"/>
              </a:rPr>
              <a:t>At </a:t>
            </a:r>
            <a:r>
              <a:rPr b="1" dirty="0" sz="1400">
                <a:latin typeface="Arial"/>
                <a:cs typeface="Arial"/>
              </a:rPr>
              <a:t>Maruti </a:t>
            </a:r>
            <a:r>
              <a:rPr b="1" dirty="0" sz="1400" spc="-5">
                <a:latin typeface="Arial"/>
                <a:cs typeface="Arial"/>
              </a:rPr>
              <a:t>Suzuki, </a:t>
            </a:r>
            <a:r>
              <a:rPr b="1" dirty="0" sz="1400" spc="15">
                <a:latin typeface="Arial"/>
                <a:cs typeface="Arial"/>
              </a:rPr>
              <a:t>we </a:t>
            </a:r>
            <a:r>
              <a:rPr b="1" dirty="0" sz="1400" spc="-5">
                <a:latin typeface="Arial"/>
                <a:cs typeface="Arial"/>
              </a:rPr>
              <a:t>understand the importance of sustainability and </a:t>
            </a:r>
            <a:r>
              <a:rPr b="1" dirty="0" sz="1400">
                <a:latin typeface="Arial"/>
                <a:cs typeface="Arial"/>
              </a:rPr>
              <a:t>social </a:t>
            </a:r>
            <a:r>
              <a:rPr b="1" dirty="0" sz="1400" spc="-10">
                <a:latin typeface="Arial"/>
                <a:cs typeface="Arial"/>
              </a:rPr>
              <a:t>responsibility. </a:t>
            </a:r>
            <a:r>
              <a:rPr b="1" dirty="0" sz="1400" spc="-5">
                <a:latin typeface="Arial"/>
                <a:cs typeface="Arial"/>
              </a:rPr>
              <a:t>Our  </a:t>
            </a:r>
            <a:r>
              <a:rPr b="1" dirty="0" sz="1400">
                <a:latin typeface="Arial"/>
                <a:cs typeface="Arial"/>
              </a:rPr>
              <a:t>mission </a:t>
            </a:r>
            <a:r>
              <a:rPr b="1" dirty="0" sz="1400" spc="-5">
                <a:latin typeface="Arial"/>
                <a:cs typeface="Arial"/>
              </a:rPr>
              <a:t>includes </a:t>
            </a:r>
            <a:r>
              <a:rPr b="1" dirty="0" sz="1400">
                <a:latin typeface="Arial"/>
                <a:cs typeface="Arial"/>
              </a:rPr>
              <a:t>a commitment to </a:t>
            </a:r>
            <a:r>
              <a:rPr b="1" dirty="0" sz="1400" spc="-5">
                <a:latin typeface="Arial"/>
                <a:cs typeface="Arial"/>
              </a:rPr>
              <a:t>reducing our environmental </a:t>
            </a:r>
            <a:r>
              <a:rPr b="1" dirty="0" sz="1400">
                <a:latin typeface="Arial"/>
                <a:cs typeface="Arial"/>
              </a:rPr>
              <a:t>impact </a:t>
            </a:r>
            <a:r>
              <a:rPr b="1" dirty="0" sz="1400" spc="-5">
                <a:latin typeface="Arial"/>
                <a:cs typeface="Arial"/>
              </a:rPr>
              <a:t>and contributing </a:t>
            </a:r>
            <a:r>
              <a:rPr b="1" dirty="0" sz="1400">
                <a:latin typeface="Arial"/>
                <a:cs typeface="Arial"/>
              </a:rPr>
              <a:t>to </a:t>
            </a:r>
            <a:r>
              <a:rPr b="1" dirty="0" sz="1400" spc="-5">
                <a:latin typeface="Arial"/>
                <a:cs typeface="Arial"/>
              </a:rPr>
              <a:t>the  communities </a:t>
            </a:r>
            <a:r>
              <a:rPr b="1" dirty="0" sz="1400">
                <a:latin typeface="Arial"/>
                <a:cs typeface="Arial"/>
              </a:rPr>
              <a:t>in which </a:t>
            </a:r>
            <a:r>
              <a:rPr b="1" dirty="0" sz="1400" spc="15">
                <a:latin typeface="Arial"/>
                <a:cs typeface="Arial"/>
              </a:rPr>
              <a:t>we </a:t>
            </a:r>
            <a:r>
              <a:rPr b="1" dirty="0" sz="1400" spc="-5">
                <a:latin typeface="Arial"/>
                <a:cs typeface="Arial"/>
              </a:rPr>
              <a:t>operate. By focusing on </a:t>
            </a:r>
            <a:r>
              <a:rPr b="1" dirty="0" sz="1400">
                <a:latin typeface="Arial"/>
                <a:cs typeface="Arial"/>
              </a:rPr>
              <a:t>these </a:t>
            </a:r>
            <a:r>
              <a:rPr b="1" dirty="0" sz="1400" spc="-5">
                <a:latin typeface="Arial"/>
                <a:cs typeface="Arial"/>
              </a:rPr>
              <a:t>values, </a:t>
            </a:r>
            <a:r>
              <a:rPr b="1" dirty="0" sz="1400" spc="15">
                <a:latin typeface="Arial"/>
                <a:cs typeface="Arial"/>
              </a:rPr>
              <a:t>we </a:t>
            </a:r>
            <a:r>
              <a:rPr b="1" dirty="0" sz="1400">
                <a:latin typeface="Arial"/>
                <a:cs typeface="Arial"/>
              </a:rPr>
              <a:t>are </a:t>
            </a:r>
            <a:r>
              <a:rPr b="1" dirty="0" sz="1400" spc="-5">
                <a:latin typeface="Arial"/>
                <a:cs typeface="Arial"/>
              </a:rPr>
              <a:t>able </a:t>
            </a:r>
            <a:r>
              <a:rPr b="1" dirty="0" sz="1400">
                <a:latin typeface="Arial"/>
                <a:cs typeface="Arial"/>
              </a:rPr>
              <a:t>to create long-  term </a:t>
            </a:r>
            <a:r>
              <a:rPr b="1" dirty="0" sz="1400" spc="-5">
                <a:latin typeface="Arial"/>
                <a:cs typeface="Arial"/>
              </a:rPr>
              <a:t>value for our stakeholders </a:t>
            </a:r>
            <a:r>
              <a:rPr b="1" dirty="0" sz="1400">
                <a:latin typeface="Arial"/>
                <a:cs typeface="Arial"/>
              </a:rPr>
              <a:t>while also making a </a:t>
            </a:r>
            <a:r>
              <a:rPr b="1" dirty="0" sz="1400" spc="-5">
                <a:latin typeface="Arial"/>
                <a:cs typeface="Arial"/>
              </a:rPr>
              <a:t>positive </a:t>
            </a:r>
            <a:r>
              <a:rPr b="1" dirty="0" sz="1400">
                <a:latin typeface="Arial"/>
                <a:cs typeface="Arial"/>
              </a:rPr>
              <a:t>impact </a:t>
            </a:r>
            <a:r>
              <a:rPr b="1" dirty="0" sz="1400" spc="-5">
                <a:latin typeface="Arial"/>
                <a:cs typeface="Arial"/>
              </a:rPr>
              <a:t>on</a:t>
            </a:r>
            <a:r>
              <a:rPr b="1" dirty="0" sz="1400" spc="-24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society.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14" name="object 9"/>
          <p:cNvSpPr/>
          <p:nvPr/>
        </p:nvSpPr>
        <p:spPr>
          <a:xfrm>
            <a:off x="1424939" y="2253995"/>
            <a:ext cx="1402080" cy="783336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15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6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7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8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9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59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22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4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14"/>
          <p:cNvSpPr txBox="1">
            <a:spLocks noGrp="1"/>
          </p:cNvSpPr>
          <p:nvPr>
            <p:ph type="title"/>
          </p:nvPr>
        </p:nvSpPr>
        <p:spPr>
          <a:xfrm>
            <a:off x="2340101" y="110744"/>
            <a:ext cx="4465320" cy="5137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3200" spc="-5">
                <a:solidFill>
                  <a:srgbClr val="EBEBEB"/>
                </a:solidFill>
                <a:latin typeface="URW Gothic"/>
                <a:cs typeface="URW Gothic"/>
              </a:rPr>
              <a:t>Values </a:t>
            </a:r>
            <a:r>
              <a:rPr b="0" dirty="0" sz="3200">
                <a:solidFill>
                  <a:srgbClr val="EBEBEB"/>
                </a:solidFill>
                <a:latin typeface="URW Gothic"/>
                <a:cs typeface="URW Gothic"/>
              </a:rPr>
              <a:t>of </a:t>
            </a:r>
            <a:r>
              <a:rPr b="0" dirty="0" sz="3200" spc="-5">
                <a:solidFill>
                  <a:srgbClr val="EBEBEB"/>
                </a:solidFill>
                <a:latin typeface="URW Gothic"/>
                <a:cs typeface="URW Gothic"/>
              </a:rPr>
              <a:t>Maruti</a:t>
            </a:r>
            <a:r>
              <a:rPr b="0" dirty="0" sz="3200" spc="-55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3200" spc="-5">
                <a:solidFill>
                  <a:srgbClr val="EBEBEB"/>
                </a:solidFill>
                <a:latin typeface="URW Gothic"/>
                <a:cs typeface="URW Gothic"/>
              </a:rPr>
              <a:t>Suzuki</a:t>
            </a:r>
            <a:endParaRPr sz="3200">
              <a:latin typeface="URW Gothic"/>
              <a:cs typeface="URW Gothic"/>
            </a:endParaRPr>
          </a:p>
        </p:txBody>
      </p:sp>
      <p:sp>
        <p:nvSpPr>
          <p:cNvPr id="1048626" name="object 15"/>
          <p:cNvSpPr txBox="1"/>
          <p:nvPr/>
        </p:nvSpPr>
        <p:spPr>
          <a:xfrm>
            <a:off x="777341" y="692353"/>
            <a:ext cx="4220845" cy="364617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64646"/>
                </a:solidFill>
                <a:latin typeface="Carlito"/>
                <a:cs typeface="Carlito"/>
              </a:rPr>
              <a:t>We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act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with professionalism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and conduct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ourselves with 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the highest sense of professionalism and ethics, and  promote honesty, integrity and competency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in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our</a:t>
            </a:r>
            <a:r>
              <a:rPr dirty="0" sz="1400" spc="45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people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Client</a:t>
            </a:r>
            <a:r>
              <a:rPr dirty="0" sz="1400" spc="1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Centric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Quality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and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Excellence</a:t>
            </a:r>
            <a:endParaRPr sz="1400">
              <a:latin typeface="Carlito"/>
              <a:cs typeface="Carlito"/>
            </a:endParaRPr>
          </a:p>
          <a:p>
            <a:pPr marL="12700" marR="3244215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Trust 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Credibility 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Com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m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it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m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e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n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USP:Maruti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has car models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in every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segment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with a wide 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price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range to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choose from, apart from being the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most  reliable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name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in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Indian automobile</a:t>
            </a:r>
            <a:r>
              <a:rPr dirty="0" sz="1400" spc="3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market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TAG LINE: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Way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of</a:t>
            </a:r>
            <a:r>
              <a:rPr dirty="0" sz="1400" spc="-35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Life</a:t>
            </a:r>
            <a:endParaRPr sz="1400">
              <a:latin typeface="Carlito"/>
              <a:cs typeface="Carlito"/>
            </a:endParaRPr>
          </a:p>
          <a:p>
            <a:pPr indent="-128905" marL="775970">
              <a:lnSpc>
                <a:spcPct val="100000"/>
              </a:lnSpc>
              <a:buChar char="•"/>
              <a:tabLst>
                <a:tab algn="l" pos="776605"/>
              </a:tabLst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Count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on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US</a:t>
            </a:r>
            <a:endParaRPr sz="1400">
              <a:latin typeface="Carlito"/>
              <a:cs typeface="Carlito"/>
            </a:endParaRPr>
          </a:p>
          <a:p>
            <a:pPr marL="647700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•You’re The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Fuel</a:t>
            </a:r>
            <a:endParaRPr sz="1400">
              <a:latin typeface="Carlito"/>
              <a:cs typeface="Carlito"/>
            </a:endParaRPr>
          </a:p>
          <a:p>
            <a:pPr marL="647700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•Happiness Family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 Size</a:t>
            </a:r>
            <a:endParaRPr sz="1400">
              <a:latin typeface="Carlito"/>
              <a:cs typeface="Carlito"/>
            </a:endParaRPr>
          </a:p>
          <a:p>
            <a:pPr marL="647700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•Change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your</a:t>
            </a:r>
            <a:r>
              <a:rPr dirty="0" sz="1400" spc="5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Life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0" name="object 16"/>
          <p:cNvGrpSpPr/>
          <p:nvPr/>
        </p:nvGrpSpPr>
        <p:grpSpPr>
          <a:xfrm>
            <a:off x="5393435" y="559308"/>
            <a:ext cx="3750945" cy="4511040"/>
            <a:chOff x="5393435" y="559308"/>
            <a:chExt cx="3750945" cy="4511040"/>
          </a:xfrm>
        </p:grpSpPr>
        <p:sp>
          <p:nvSpPr>
            <p:cNvPr id="1048627" name="object 17"/>
            <p:cNvSpPr/>
            <p:nvPr/>
          </p:nvSpPr>
          <p:spPr>
            <a:xfrm>
              <a:off x="5393435" y="2494787"/>
              <a:ext cx="3750564" cy="2575558"/>
            </a:xfrm>
            <a:prstGeom prst="rect"/>
            <a:blipFill>
              <a:blip xmlns:r="http://schemas.openxmlformats.org/officeDocument/2006/relationships" r:embed="rId6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8" name="object 18"/>
            <p:cNvSpPr/>
            <p:nvPr/>
          </p:nvSpPr>
          <p:spPr>
            <a:xfrm>
              <a:off x="5618987" y="559308"/>
              <a:ext cx="3299460" cy="1935480"/>
            </a:xfrm>
            <a:prstGeom prst="rect"/>
            <a:blipFill>
              <a:blip xmlns:r="http://schemas.openxmlformats.org/officeDocument/2006/relationships" r:embed="rId7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62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30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3" name="object 7"/>
          <p:cNvSpPr txBox="1">
            <a:spLocks noGrp="1"/>
          </p:cNvSpPr>
          <p:nvPr>
            <p:ph type="title"/>
          </p:nvPr>
        </p:nvSpPr>
        <p:spPr>
          <a:xfrm>
            <a:off x="1081836" y="661873"/>
            <a:ext cx="7282815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/>
              <a:t>Part </a:t>
            </a:r>
            <a:r>
              <a:rPr dirty="0" sz="1900" spc="-5"/>
              <a:t>1: Brand study, Competitor </a:t>
            </a:r>
            <a:r>
              <a:rPr dirty="0" sz="1900" spc="-10"/>
              <a:t>Analysis </a:t>
            </a:r>
            <a:r>
              <a:rPr dirty="0" sz="1900" spc="-5"/>
              <a:t>&amp;</a:t>
            </a:r>
            <a:r>
              <a:rPr dirty="0" sz="1900" spc="145"/>
              <a:t> </a:t>
            </a:r>
            <a:r>
              <a:rPr dirty="0" sz="1900" spc="-5"/>
              <a:t>Buyer’s/Audience’s</a:t>
            </a:r>
            <a:endParaRPr sz="1900"/>
          </a:p>
        </p:txBody>
      </p:sp>
      <p:sp>
        <p:nvSpPr>
          <p:cNvPr id="1048634" name="object 8"/>
          <p:cNvSpPr txBox="1"/>
          <p:nvPr/>
        </p:nvSpPr>
        <p:spPr>
          <a:xfrm>
            <a:off x="585622" y="994663"/>
            <a:ext cx="7896225" cy="365252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381635">
              <a:lnSpc>
                <a:spcPct val="100000"/>
              </a:lnSpc>
              <a:spcBef>
                <a:spcPts val="95"/>
              </a:spcBef>
            </a:pP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indent="-318135" marL="469900">
              <a:lnSpc>
                <a:spcPct val="100000"/>
              </a:lnSpc>
              <a:buFont typeface="Arial"/>
              <a:buChar char="●"/>
              <a:tabLst>
                <a:tab algn="l" pos="469900"/>
                <a:tab algn="l" pos="470534"/>
              </a:tabLst>
            </a:pPr>
            <a:r>
              <a:rPr b="1" dirty="0" sz="1400" spc="-15">
                <a:latin typeface="Arial"/>
                <a:cs typeface="Arial"/>
              </a:rPr>
              <a:t>Analyze </a:t>
            </a:r>
            <a:r>
              <a:rPr b="1" dirty="0" sz="1400" spc="-5">
                <a:latin typeface="Arial"/>
                <a:cs typeface="Arial"/>
              </a:rPr>
              <a:t>Brand</a:t>
            </a:r>
            <a:r>
              <a:rPr b="1" dirty="0" sz="1400" spc="40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Messaging: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indent="48260" marL="12700" marR="13144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Maruti Suzuki is a well-established automotive brand in India and is </a:t>
            </a:r>
            <a:r>
              <a:rPr dirty="0" sz="1400" spc="-5">
                <a:latin typeface="Arial"/>
                <a:cs typeface="Arial"/>
              </a:rPr>
              <a:t>known </a:t>
            </a:r>
            <a:r>
              <a:rPr dirty="0" sz="1400">
                <a:latin typeface="Arial"/>
                <a:cs typeface="Arial"/>
              </a:rPr>
              <a:t>for its </a:t>
            </a:r>
            <a:r>
              <a:rPr dirty="0" sz="1400" spc="-5">
                <a:latin typeface="Arial"/>
                <a:cs typeface="Arial"/>
              </a:rPr>
              <a:t>wide </a:t>
            </a:r>
            <a:r>
              <a:rPr dirty="0" sz="1400">
                <a:latin typeface="Arial"/>
                <a:cs typeface="Arial"/>
              </a:rPr>
              <a:t>range of  popular and affordable cars. </a:t>
            </a:r>
            <a:r>
              <a:rPr dirty="0" sz="1400" spc="-5">
                <a:latin typeface="Arial"/>
                <a:cs typeface="Arial"/>
              </a:rPr>
              <a:t>Their </a:t>
            </a:r>
            <a:r>
              <a:rPr dirty="0" sz="1400">
                <a:latin typeface="Arial"/>
                <a:cs typeface="Arial"/>
              </a:rPr>
              <a:t>brand messaging has traditionally </a:t>
            </a:r>
            <a:r>
              <a:rPr dirty="0" sz="1400" spc="-5">
                <a:latin typeface="Arial"/>
                <a:cs typeface="Arial"/>
              </a:rPr>
              <a:t>focused </a:t>
            </a:r>
            <a:r>
              <a:rPr dirty="0" sz="1400">
                <a:latin typeface="Arial"/>
                <a:cs typeface="Arial"/>
              </a:rPr>
              <a:t>on </a:t>
            </a:r>
            <a:r>
              <a:rPr dirty="0" sz="1400" spc="-5">
                <a:latin typeface="Arial"/>
                <a:cs typeface="Arial"/>
              </a:rPr>
              <a:t>several </a:t>
            </a:r>
            <a:r>
              <a:rPr dirty="0" sz="1400">
                <a:latin typeface="Arial"/>
                <a:cs typeface="Arial"/>
              </a:rPr>
              <a:t>key  </a:t>
            </a:r>
            <a:r>
              <a:rPr dirty="0" sz="1400" spc="-5">
                <a:latin typeface="Arial"/>
                <a:cs typeface="Arial"/>
              </a:rPr>
              <a:t>elements:Reliability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Trustworthiness: </a:t>
            </a:r>
            <a:r>
              <a:rPr dirty="0" sz="1400">
                <a:latin typeface="Arial"/>
                <a:cs typeface="Arial"/>
              </a:rPr>
              <a:t>Maruti Suzuki has built a reputation for producing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reliable  </a:t>
            </a:r>
            <a:r>
              <a:rPr dirty="0" sz="1400" spc="-5">
                <a:latin typeface="Arial"/>
                <a:cs typeface="Arial"/>
              </a:rPr>
              <a:t>and durable vehicles, which is often emphasized in their messaging. They highlight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brand’s  trustworthiness </a:t>
            </a:r>
            <a:r>
              <a:rPr dirty="0" sz="1400">
                <a:latin typeface="Arial"/>
                <a:cs typeface="Arial"/>
              </a:rPr>
              <a:t>and its </a:t>
            </a:r>
            <a:r>
              <a:rPr dirty="0" sz="1400" spc="-5">
                <a:latin typeface="Arial"/>
                <a:cs typeface="Arial"/>
              </a:rPr>
              <a:t>commitment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providing dependable transportation </a:t>
            </a:r>
            <a:r>
              <a:rPr dirty="0" sz="1400">
                <a:latin typeface="Arial"/>
                <a:cs typeface="Arial"/>
              </a:rPr>
              <a:t>options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customers.Affordability </a:t>
            </a:r>
            <a:r>
              <a:rPr dirty="0" sz="1400">
                <a:latin typeface="Arial"/>
                <a:cs typeface="Arial"/>
              </a:rPr>
              <a:t>and Value: One of </a:t>
            </a:r>
            <a:r>
              <a:rPr dirty="0" sz="1400" spc="-5">
                <a:latin typeface="Arial"/>
                <a:cs typeface="Arial"/>
              </a:rPr>
              <a:t>Maruti </a:t>
            </a:r>
            <a:r>
              <a:rPr dirty="0" sz="1400">
                <a:latin typeface="Arial"/>
                <a:cs typeface="Arial"/>
              </a:rPr>
              <a:t>Suzuki’s core </a:t>
            </a:r>
            <a:r>
              <a:rPr dirty="0" sz="1400" spc="-5">
                <a:latin typeface="Arial"/>
                <a:cs typeface="Arial"/>
              </a:rPr>
              <a:t>strengths is offering </a:t>
            </a:r>
            <a:r>
              <a:rPr dirty="0" sz="1400">
                <a:latin typeface="Arial"/>
                <a:cs typeface="Arial"/>
              </a:rPr>
              <a:t>cars that </a:t>
            </a:r>
            <a:r>
              <a:rPr dirty="0" sz="1400" spc="-5">
                <a:latin typeface="Arial"/>
                <a:cs typeface="Arial"/>
              </a:rPr>
              <a:t>are  </a:t>
            </a:r>
            <a:r>
              <a:rPr dirty="0" sz="1400">
                <a:latin typeface="Arial"/>
                <a:cs typeface="Arial"/>
              </a:rPr>
              <a:t>affordable and </a:t>
            </a:r>
            <a:r>
              <a:rPr dirty="0" sz="1400" spc="-5">
                <a:latin typeface="Arial"/>
                <a:cs typeface="Arial"/>
              </a:rPr>
              <a:t>provide </a:t>
            </a:r>
            <a:r>
              <a:rPr dirty="0" sz="1400">
                <a:latin typeface="Arial"/>
                <a:cs typeface="Arial"/>
              </a:rPr>
              <a:t>good </a:t>
            </a:r>
            <a:r>
              <a:rPr dirty="0" sz="1400" spc="-5">
                <a:latin typeface="Arial"/>
                <a:cs typeface="Arial"/>
              </a:rPr>
              <a:t>value </a:t>
            </a:r>
            <a:r>
              <a:rPr dirty="0" sz="1400">
                <a:latin typeface="Arial"/>
                <a:cs typeface="Arial"/>
              </a:rPr>
              <a:t>for </a:t>
            </a:r>
            <a:r>
              <a:rPr dirty="0" sz="1400" spc="-5">
                <a:latin typeface="Arial"/>
                <a:cs typeface="Arial"/>
              </a:rPr>
              <a:t>money. Their </a:t>
            </a:r>
            <a:r>
              <a:rPr dirty="0" sz="1400">
                <a:latin typeface="Arial"/>
                <a:cs typeface="Arial"/>
              </a:rPr>
              <a:t>marketing messages often highlight </a:t>
            </a:r>
            <a:r>
              <a:rPr dirty="0" sz="1400" spc="5">
                <a:latin typeface="Arial"/>
                <a:cs typeface="Arial"/>
              </a:rPr>
              <a:t>cost-  </a:t>
            </a:r>
            <a:r>
              <a:rPr dirty="0" sz="1400" spc="-5">
                <a:latin typeface="Arial"/>
                <a:cs typeface="Arial"/>
              </a:rPr>
              <a:t>effectiveness </a:t>
            </a:r>
            <a:r>
              <a:rPr dirty="0" sz="1400">
                <a:latin typeface="Arial"/>
                <a:cs typeface="Arial"/>
              </a:rPr>
              <a:t>and the range of </a:t>
            </a:r>
            <a:r>
              <a:rPr dirty="0" sz="1400" spc="-5">
                <a:latin typeface="Arial"/>
                <a:cs typeface="Arial"/>
              </a:rPr>
              <a:t>features available </a:t>
            </a:r>
            <a:r>
              <a:rPr dirty="0" sz="1400">
                <a:latin typeface="Arial"/>
                <a:cs typeface="Arial"/>
              </a:rPr>
              <a:t>at </a:t>
            </a:r>
            <a:r>
              <a:rPr dirty="0" sz="1400" spc="-5">
                <a:latin typeface="Arial"/>
                <a:cs typeface="Arial"/>
              </a:rPr>
              <a:t>competitive prices.Customer-Centric </a:t>
            </a:r>
            <a:r>
              <a:rPr dirty="0" sz="1400">
                <a:latin typeface="Arial"/>
                <a:cs typeface="Arial"/>
              </a:rPr>
              <a:t>Approach: 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brand messaging </a:t>
            </a:r>
            <a:r>
              <a:rPr dirty="0" sz="1400" spc="-5">
                <a:latin typeface="Arial"/>
                <a:cs typeface="Arial"/>
              </a:rPr>
              <a:t>aims </a:t>
            </a:r>
            <a:r>
              <a:rPr dirty="0" sz="1400">
                <a:latin typeface="Arial"/>
                <a:cs typeface="Arial"/>
              </a:rPr>
              <a:t>to connect </a:t>
            </a:r>
            <a:r>
              <a:rPr dirty="0" sz="1400" spc="-5">
                <a:latin typeface="Arial"/>
                <a:cs typeface="Arial"/>
              </a:rPr>
              <a:t>with customers </a:t>
            </a:r>
            <a:r>
              <a:rPr dirty="0" sz="1400">
                <a:latin typeface="Arial"/>
                <a:cs typeface="Arial"/>
              </a:rPr>
              <a:t>by </a:t>
            </a:r>
            <a:r>
              <a:rPr dirty="0" sz="1400" spc="-5">
                <a:latin typeface="Arial"/>
                <a:cs typeface="Arial"/>
              </a:rPr>
              <a:t>showcasing </a:t>
            </a:r>
            <a:r>
              <a:rPr dirty="0" sz="1400">
                <a:latin typeface="Arial"/>
                <a:cs typeface="Arial"/>
              </a:rPr>
              <a:t>how their cars </a:t>
            </a:r>
            <a:r>
              <a:rPr dirty="0" sz="1400" spc="-5">
                <a:latin typeface="Arial"/>
                <a:cs typeface="Arial"/>
              </a:rPr>
              <a:t>meet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  and </a:t>
            </a:r>
            <a:r>
              <a:rPr dirty="0" sz="1400" spc="-5">
                <a:latin typeface="Arial"/>
                <a:cs typeface="Arial"/>
              </a:rPr>
              <a:t>preferences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diverse </a:t>
            </a:r>
            <a:r>
              <a:rPr dirty="0" sz="1400">
                <a:latin typeface="Arial"/>
                <a:cs typeface="Arial"/>
              </a:rPr>
              <a:t>consumer </a:t>
            </a:r>
            <a:r>
              <a:rPr dirty="0" sz="1400" spc="-5">
                <a:latin typeface="Arial"/>
                <a:cs typeface="Arial"/>
              </a:rPr>
              <a:t>segments. They </a:t>
            </a:r>
            <a:r>
              <a:rPr dirty="0" sz="1400">
                <a:latin typeface="Arial"/>
                <a:cs typeface="Arial"/>
              </a:rPr>
              <a:t>often emphasize </a:t>
            </a:r>
            <a:r>
              <a:rPr dirty="0" sz="1400" spc="-5">
                <a:latin typeface="Arial"/>
                <a:cs typeface="Arial"/>
              </a:rPr>
              <a:t>customer satisfaction </a:t>
            </a:r>
            <a:r>
              <a:rPr dirty="0" sz="1400">
                <a:latin typeface="Arial"/>
                <a:cs typeface="Arial"/>
              </a:rPr>
              <a:t>and  focus on </a:t>
            </a:r>
            <a:r>
              <a:rPr dirty="0" sz="1400" spc="-5">
                <a:latin typeface="Arial"/>
                <a:cs typeface="Arial"/>
              </a:rPr>
              <a:t>understanding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Indian market’s requirements.Innovation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Technology: </a:t>
            </a:r>
            <a:r>
              <a:rPr dirty="0" sz="1400">
                <a:latin typeface="Arial"/>
                <a:cs typeface="Arial"/>
              </a:rPr>
              <a:t>While </a:t>
            </a:r>
            <a:r>
              <a:rPr dirty="0" sz="1400" spc="-5">
                <a:latin typeface="Arial"/>
                <a:cs typeface="Arial"/>
              </a:rPr>
              <a:t>Maruti  </a:t>
            </a:r>
            <a:r>
              <a:rPr dirty="0" sz="1400">
                <a:latin typeface="Arial"/>
                <a:cs typeface="Arial"/>
              </a:rPr>
              <a:t>Suzuki has been </a:t>
            </a:r>
            <a:r>
              <a:rPr dirty="0" sz="1400" spc="-5">
                <a:latin typeface="Arial"/>
                <a:cs typeface="Arial"/>
              </a:rPr>
              <a:t>known </a:t>
            </a:r>
            <a:r>
              <a:rPr dirty="0" sz="1400">
                <a:latin typeface="Arial"/>
                <a:cs typeface="Arial"/>
              </a:rPr>
              <a:t>for its budget-friendly offerings, they also </a:t>
            </a:r>
            <a:r>
              <a:rPr dirty="0" sz="1400" spc="-5">
                <a:latin typeface="Arial"/>
                <a:cs typeface="Arial"/>
              </a:rPr>
              <a:t>incorporate </a:t>
            </a:r>
            <a:r>
              <a:rPr dirty="0" sz="1400">
                <a:latin typeface="Arial"/>
                <a:cs typeface="Arial"/>
              </a:rPr>
              <a:t>messaging around  their </a:t>
            </a:r>
            <a:r>
              <a:rPr dirty="0" sz="1400" spc="-5">
                <a:latin typeface="Arial"/>
                <a:cs typeface="Arial"/>
              </a:rPr>
              <a:t>technological advancements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innovative features </a:t>
            </a:r>
            <a:r>
              <a:rPr dirty="0" sz="1400">
                <a:latin typeface="Arial"/>
                <a:cs typeface="Arial"/>
              </a:rPr>
              <a:t>in their higher-end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35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7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8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9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65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42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44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5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416496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Maruti </a:t>
            </a:r>
            <a:r>
              <a:rPr b="0" dirty="0" sz="2400" spc="-10">
                <a:solidFill>
                  <a:srgbClr val="EBEBEB"/>
                </a:solidFill>
                <a:latin typeface="URW Gothic"/>
                <a:cs typeface="URW Gothic"/>
              </a:rPr>
              <a:t>Suzuki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brand </a:t>
            </a: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tagline</a:t>
            </a:r>
            <a:r>
              <a:rPr b="0" dirty="0" sz="2400" spc="-6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: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646" name="object 15"/>
          <p:cNvSpPr txBox="1">
            <a:spLocks noGrp="1"/>
          </p:cNvSpPr>
          <p:nvPr>
            <p:ph type="body" idx="1"/>
          </p:nvPr>
        </p:nvSpPr>
        <p:spPr>
          <a:xfrm>
            <a:off x="504799" y="1164158"/>
            <a:ext cx="8134400" cy="1749983"/>
          </a:xfrm>
          <a:prstGeom prst="rect"/>
        </p:spPr>
        <p:txBody>
          <a:bodyPr bIns="0" lIns="0" rIns="0" rtlCol="0" tIns="73583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dirty="0" sz="2800" spc="-5">
                <a:latin typeface="Gothic Uralic"/>
                <a:cs typeface="Gothic Uralic"/>
              </a:rPr>
              <a:t>“Way of Life.” This tagline reflects the </a:t>
            </a:r>
            <a:r>
              <a:rPr b="1" dirty="0" sz="2800" spc="-10">
                <a:latin typeface="Gothic Uralic"/>
                <a:cs typeface="Gothic Uralic"/>
              </a:rPr>
              <a:t>brand’s  commitment </a:t>
            </a:r>
            <a:r>
              <a:rPr b="1" dirty="0" sz="2800" spc="-5">
                <a:latin typeface="Gothic Uralic"/>
                <a:cs typeface="Gothic Uralic"/>
              </a:rPr>
              <a:t>to </a:t>
            </a:r>
            <a:r>
              <a:rPr b="1" dirty="0" sz="2800" spc="-10">
                <a:latin typeface="Gothic Uralic"/>
                <a:cs typeface="Gothic Uralic"/>
              </a:rPr>
              <a:t>being </a:t>
            </a:r>
            <a:r>
              <a:rPr b="1" dirty="0" sz="2800" spc="-5">
                <a:latin typeface="Gothic Uralic"/>
                <a:cs typeface="Gothic Uralic"/>
              </a:rPr>
              <a:t>an integral part </a:t>
            </a:r>
            <a:r>
              <a:rPr b="1" dirty="0" sz="2800" spc="-10">
                <a:latin typeface="Gothic Uralic"/>
                <a:cs typeface="Gothic Uralic"/>
              </a:rPr>
              <a:t>of  people’s </a:t>
            </a:r>
            <a:r>
              <a:rPr b="1" dirty="0" sz="2800" spc="-5">
                <a:latin typeface="Gothic Uralic"/>
                <a:cs typeface="Gothic Uralic"/>
              </a:rPr>
              <a:t>lives by providing reliable, affordable,  </a:t>
            </a:r>
            <a:r>
              <a:rPr b="1" dirty="0" sz="2800" spc="-10">
                <a:latin typeface="Gothic Uralic"/>
                <a:cs typeface="Gothic Uralic"/>
              </a:rPr>
              <a:t>and </a:t>
            </a:r>
            <a:r>
              <a:rPr b="1" dirty="0" sz="2800" spc="-5">
                <a:latin typeface="Gothic Uralic"/>
                <a:cs typeface="Gothic Uralic"/>
              </a:rPr>
              <a:t>innovative transportation</a:t>
            </a:r>
            <a:r>
              <a:rPr b="1" dirty="0" sz="2800" spc="25">
                <a:latin typeface="Gothic Uralic"/>
                <a:cs typeface="Gothic Uralic"/>
              </a:rPr>
              <a:t> </a:t>
            </a:r>
            <a:r>
              <a:rPr b="1" dirty="0" sz="2800" spc="-5">
                <a:latin typeface="Gothic Uralic"/>
                <a:cs typeface="Gothic Uralic"/>
              </a:rPr>
              <a:t>solutions.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67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48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928522" y="441705"/>
            <a:ext cx="7280909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/>
              <a:t>Part 1: </a:t>
            </a:r>
            <a:r>
              <a:rPr dirty="0" sz="1900" spc="-10"/>
              <a:t>Brand study, </a:t>
            </a:r>
            <a:r>
              <a:rPr dirty="0" sz="1900" spc="-5"/>
              <a:t>Competitor </a:t>
            </a:r>
            <a:r>
              <a:rPr dirty="0" sz="1900" spc="-10"/>
              <a:t>Analysis </a:t>
            </a:r>
            <a:r>
              <a:rPr dirty="0" sz="1900" spc="-5"/>
              <a:t>&amp;</a:t>
            </a:r>
            <a:r>
              <a:rPr dirty="0" sz="1900" spc="220"/>
              <a:t> </a:t>
            </a:r>
            <a:r>
              <a:rPr dirty="0" sz="1900" spc="-10"/>
              <a:t>Buyer’s/Audience’s</a:t>
            </a:r>
            <a:endParaRPr sz="1900"/>
          </a:p>
        </p:txBody>
      </p:sp>
      <p:sp>
        <p:nvSpPr>
          <p:cNvPr id="1048652" name="object 8"/>
          <p:cNvSpPr txBox="1"/>
          <p:nvPr/>
        </p:nvSpPr>
        <p:spPr>
          <a:xfrm>
            <a:off x="264972" y="773937"/>
            <a:ext cx="6517005" cy="30035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3830954">
              <a:lnSpc>
                <a:spcPct val="100000"/>
              </a:lnSpc>
              <a:spcBef>
                <a:spcPts val="95"/>
              </a:spcBef>
            </a:pP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algn="just" indent="-317500" marL="469900" marR="541655">
              <a:lnSpc>
                <a:spcPct val="100000"/>
              </a:lnSpc>
              <a:spcBef>
                <a:spcPts val="1225"/>
              </a:spcBef>
              <a:buFont typeface="Arial"/>
              <a:buChar char="●"/>
              <a:tabLst>
                <a:tab algn="l" pos="469900"/>
              </a:tabLst>
            </a:pPr>
            <a:r>
              <a:rPr b="1" dirty="0" sz="1400" spc="-5">
                <a:latin typeface="Arial"/>
                <a:cs typeface="Arial"/>
              </a:rPr>
              <a:t>Competitor </a:t>
            </a:r>
            <a:r>
              <a:rPr b="1" dirty="0" sz="1400" spc="-10">
                <a:latin typeface="Arial"/>
                <a:cs typeface="Arial"/>
              </a:rPr>
              <a:t>Analysis: </a:t>
            </a:r>
            <a:r>
              <a:rPr dirty="0" sz="1400">
                <a:latin typeface="Arial"/>
                <a:cs typeface="Arial"/>
              </a:rPr>
              <a:t>Select three </a:t>
            </a:r>
            <a:r>
              <a:rPr dirty="0" sz="1400" spc="-5">
                <a:latin typeface="Arial"/>
                <a:cs typeface="Arial"/>
              </a:rPr>
              <a:t>competitors </a:t>
            </a:r>
            <a:r>
              <a:rPr dirty="0" sz="1400">
                <a:latin typeface="Arial"/>
                <a:cs typeface="Arial"/>
              </a:rPr>
              <a:t>operating in the </a:t>
            </a:r>
            <a:r>
              <a:rPr dirty="0" sz="1400" spc="-5">
                <a:latin typeface="Arial"/>
                <a:cs typeface="Arial"/>
              </a:rPr>
              <a:t>same  </a:t>
            </a:r>
            <a:r>
              <a:rPr dirty="0" sz="1400">
                <a:latin typeface="Arial"/>
                <a:cs typeface="Arial"/>
              </a:rPr>
              <a:t>industry or niche as the chosen brand, </a:t>
            </a:r>
            <a:r>
              <a:rPr dirty="0" sz="1400" spc="-5">
                <a:latin typeface="Arial"/>
                <a:cs typeface="Arial"/>
              </a:rPr>
              <a:t>examine </a:t>
            </a:r>
            <a:r>
              <a:rPr dirty="0" sz="1400">
                <a:latin typeface="Arial"/>
                <a:cs typeface="Arial"/>
              </a:rPr>
              <a:t>their USPs and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  </a:t>
            </a:r>
            <a:r>
              <a:rPr dirty="0" sz="1400" spc="-5">
                <a:latin typeface="Arial"/>
                <a:cs typeface="Arial"/>
              </a:rPr>
              <a:t>communication.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spc="-5">
                <a:latin typeface="Arial"/>
                <a:cs typeface="Arial"/>
              </a:rPr>
              <a:t>Competitor </a:t>
            </a:r>
            <a:r>
              <a:rPr b="1" dirty="0" sz="1400">
                <a:latin typeface="Arial"/>
                <a:cs typeface="Arial"/>
              </a:rPr>
              <a:t>1:</a:t>
            </a:r>
            <a:r>
              <a:rPr b="1" dirty="0" sz="1400" spc="-30">
                <a:latin typeface="Arial"/>
                <a:cs typeface="Arial"/>
              </a:rPr>
              <a:t> </a:t>
            </a:r>
            <a:r>
              <a:rPr b="1" dirty="0" sz="1400" spc="-15">
                <a:latin typeface="Arial"/>
                <a:cs typeface="Arial"/>
              </a:rPr>
              <a:t>Hyundai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1400" spc="-10">
                <a:latin typeface="Arial"/>
                <a:cs typeface="Arial"/>
              </a:rPr>
              <a:t>Hyundai: </a:t>
            </a:r>
            <a:r>
              <a:rPr b="1" dirty="0" sz="1400" spc="-15">
                <a:latin typeface="Arial"/>
                <a:cs typeface="Arial"/>
              </a:rPr>
              <a:t>Hyundai </a:t>
            </a:r>
            <a:r>
              <a:rPr b="1" dirty="0" sz="1400">
                <a:latin typeface="Arial"/>
                <a:cs typeface="Arial"/>
              </a:rPr>
              <a:t>is a </a:t>
            </a:r>
            <a:r>
              <a:rPr b="1" dirty="0" sz="1400" spc="-5">
                <a:latin typeface="Arial"/>
                <a:cs typeface="Arial"/>
              </a:rPr>
              <a:t>South Korean automotive manufacturer and </a:t>
            </a:r>
            <a:r>
              <a:rPr b="1" dirty="0" sz="1400">
                <a:latin typeface="Arial"/>
                <a:cs typeface="Arial"/>
              </a:rPr>
              <a:t>a </a:t>
            </a:r>
            <a:r>
              <a:rPr b="1" dirty="0" sz="1400" spc="-5">
                <a:latin typeface="Arial"/>
                <a:cs typeface="Arial"/>
              </a:rPr>
              <a:t>strong  competitor of </a:t>
            </a:r>
            <a:r>
              <a:rPr b="1" dirty="0" sz="1400">
                <a:latin typeface="Arial"/>
                <a:cs typeface="Arial"/>
              </a:rPr>
              <a:t>Maruti </a:t>
            </a:r>
            <a:r>
              <a:rPr b="1" dirty="0" sz="1400" spc="-5">
                <a:latin typeface="Arial"/>
                <a:cs typeface="Arial"/>
              </a:rPr>
              <a:t>Suzuki </a:t>
            </a:r>
            <a:r>
              <a:rPr b="1" dirty="0" sz="1400">
                <a:latin typeface="Arial"/>
                <a:cs typeface="Arial"/>
              </a:rPr>
              <a:t>in </a:t>
            </a:r>
            <a:r>
              <a:rPr b="1" dirty="0" sz="1400" spc="-5">
                <a:latin typeface="Arial"/>
                <a:cs typeface="Arial"/>
              </a:rPr>
              <a:t>India. They offer </a:t>
            </a:r>
            <a:r>
              <a:rPr b="1" dirty="0" sz="1400">
                <a:latin typeface="Arial"/>
                <a:cs typeface="Arial"/>
              </a:rPr>
              <a:t>a </a:t>
            </a:r>
            <a:r>
              <a:rPr b="1" dirty="0" sz="1400" spc="-5">
                <a:latin typeface="Arial"/>
                <a:cs typeface="Arial"/>
              </a:rPr>
              <a:t>diverse range of </a:t>
            </a:r>
            <a:r>
              <a:rPr b="1" dirty="0" sz="1400">
                <a:latin typeface="Arial"/>
                <a:cs typeface="Arial"/>
              </a:rPr>
              <a:t>cars  catering to </a:t>
            </a:r>
            <a:r>
              <a:rPr b="1" dirty="0" sz="1400" spc="-5">
                <a:latin typeface="Arial"/>
                <a:cs typeface="Arial"/>
              </a:rPr>
              <a:t>various segments </a:t>
            </a:r>
            <a:r>
              <a:rPr b="1" dirty="0" sz="1400">
                <a:latin typeface="Arial"/>
                <a:cs typeface="Arial"/>
              </a:rPr>
              <a:t>and </a:t>
            </a:r>
            <a:r>
              <a:rPr b="1" dirty="0" sz="1400" spc="-5">
                <a:latin typeface="Arial"/>
                <a:cs typeface="Arial"/>
              </a:rPr>
              <a:t>have </a:t>
            </a:r>
            <a:r>
              <a:rPr b="1" dirty="0" sz="1400">
                <a:latin typeface="Arial"/>
                <a:cs typeface="Arial"/>
              </a:rPr>
              <a:t>gained </a:t>
            </a:r>
            <a:r>
              <a:rPr b="1" dirty="0" sz="1400" spc="-5">
                <a:latin typeface="Arial"/>
                <a:cs typeface="Arial"/>
              </a:rPr>
              <a:t>popularity for </a:t>
            </a:r>
            <a:r>
              <a:rPr b="1" dirty="0" sz="1400">
                <a:latin typeface="Arial"/>
                <a:cs typeface="Arial"/>
              </a:rPr>
              <a:t>their </a:t>
            </a:r>
            <a:r>
              <a:rPr b="1" dirty="0" sz="1400" spc="-5">
                <a:latin typeface="Arial"/>
                <a:cs typeface="Arial"/>
              </a:rPr>
              <a:t>stylish  designs and feature-rich vehicles.USP </a:t>
            </a:r>
            <a:r>
              <a:rPr b="1" dirty="0" sz="1400">
                <a:latin typeface="Arial"/>
                <a:cs typeface="Arial"/>
              </a:rPr>
              <a:t>is </a:t>
            </a:r>
            <a:r>
              <a:rPr b="1" dirty="0" sz="1400" spc="-5">
                <a:latin typeface="Arial"/>
                <a:cs typeface="Arial"/>
              </a:rPr>
              <a:t>their </a:t>
            </a:r>
            <a:r>
              <a:rPr b="1" dirty="0" sz="1400">
                <a:latin typeface="Arial"/>
                <a:cs typeface="Arial"/>
              </a:rPr>
              <a:t>commitment to </a:t>
            </a:r>
            <a:r>
              <a:rPr b="1" dirty="0" sz="1400" spc="-5">
                <a:latin typeface="Arial"/>
                <a:cs typeface="Arial"/>
              </a:rPr>
              <a:t>offering </a:t>
            </a:r>
            <a:r>
              <a:rPr b="1" dirty="0" sz="1400">
                <a:latin typeface="Arial"/>
                <a:cs typeface="Arial"/>
              </a:rPr>
              <a:t>high-  </a:t>
            </a:r>
            <a:r>
              <a:rPr b="1" dirty="0" sz="1400" spc="-5">
                <a:latin typeface="Arial"/>
                <a:cs typeface="Arial"/>
              </a:rPr>
              <a:t>quality vehicles </a:t>
            </a:r>
            <a:r>
              <a:rPr b="1" dirty="0" sz="1400">
                <a:latin typeface="Arial"/>
                <a:cs typeface="Arial"/>
              </a:rPr>
              <a:t>with </a:t>
            </a:r>
            <a:r>
              <a:rPr b="1" dirty="0" sz="1400" spc="-5">
                <a:latin typeface="Arial"/>
                <a:cs typeface="Arial"/>
              </a:rPr>
              <a:t>innovative </a:t>
            </a:r>
            <a:r>
              <a:rPr b="1" dirty="0" sz="1400">
                <a:latin typeface="Arial"/>
                <a:cs typeface="Arial"/>
              </a:rPr>
              <a:t>features at </a:t>
            </a:r>
            <a:r>
              <a:rPr b="1" dirty="0" sz="1400" spc="-5">
                <a:latin typeface="Arial"/>
                <a:cs typeface="Arial"/>
              </a:rPr>
              <a:t>competitive </a:t>
            </a:r>
            <a:r>
              <a:rPr b="1" dirty="0" sz="1400">
                <a:latin typeface="Arial"/>
                <a:cs typeface="Arial"/>
              </a:rPr>
              <a:t>prices. </a:t>
            </a:r>
            <a:r>
              <a:rPr b="1" dirty="0" sz="1400" spc="-5">
                <a:latin typeface="Arial"/>
                <a:cs typeface="Arial"/>
              </a:rPr>
              <a:t>They focus</a:t>
            </a:r>
            <a:r>
              <a:rPr b="1" dirty="0" sz="1400" spc="-23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on  providing </a:t>
            </a:r>
            <a:r>
              <a:rPr b="1" dirty="0" sz="1400" spc="-10">
                <a:latin typeface="Arial"/>
                <a:cs typeface="Arial"/>
              </a:rPr>
              <a:t>reliability, </a:t>
            </a:r>
            <a:r>
              <a:rPr b="1" dirty="0" sz="1400" spc="-5">
                <a:latin typeface="Arial"/>
                <a:cs typeface="Arial"/>
              </a:rPr>
              <a:t>modern design, advanced </a:t>
            </a:r>
            <a:r>
              <a:rPr b="1" dirty="0" sz="1400" spc="-10">
                <a:latin typeface="Arial"/>
                <a:cs typeface="Arial"/>
              </a:rPr>
              <a:t>technology, </a:t>
            </a:r>
            <a:r>
              <a:rPr b="1" dirty="0" sz="1400" spc="-5">
                <a:latin typeface="Arial"/>
                <a:cs typeface="Arial"/>
              </a:rPr>
              <a:t>and exceptional  value </a:t>
            </a:r>
            <a:r>
              <a:rPr b="1" dirty="0" sz="1400">
                <a:latin typeface="Arial"/>
                <a:cs typeface="Arial"/>
              </a:rPr>
              <a:t>to</a:t>
            </a:r>
            <a:r>
              <a:rPr b="1" dirty="0" sz="1400" spc="-3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53" name="object 9"/>
          <p:cNvSpPr/>
          <p:nvPr/>
        </p:nvSpPr>
        <p:spPr>
          <a:xfrm>
            <a:off x="6505956" y="1167383"/>
            <a:ext cx="2452116" cy="1380744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54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70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61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63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8715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Competitor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2: </a:t>
            </a:r>
            <a:r>
              <a:rPr b="0" dirty="0" sz="2400" spc="-10">
                <a:solidFill>
                  <a:srgbClr val="EBEBEB"/>
                </a:solidFill>
                <a:latin typeface="URW Gothic"/>
                <a:cs typeface="URW Gothic"/>
              </a:rPr>
              <a:t>Tata</a:t>
            </a:r>
            <a:r>
              <a:rPr b="0" dirty="0" sz="2400" spc="-7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Motors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665" name="object 15"/>
          <p:cNvSpPr txBox="1"/>
          <p:nvPr/>
        </p:nvSpPr>
        <p:spPr>
          <a:xfrm>
            <a:off x="78739" y="1278712"/>
            <a:ext cx="4636135" cy="1612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Tata </a:t>
            </a:r>
            <a:r>
              <a:rPr dirty="0" sz="1800" spc="-5">
                <a:latin typeface="Arial"/>
                <a:cs typeface="Arial"/>
              </a:rPr>
              <a:t>Motors: </a:t>
            </a:r>
            <a:r>
              <a:rPr dirty="0" sz="1800">
                <a:latin typeface="Arial"/>
                <a:cs typeface="Arial"/>
              </a:rPr>
              <a:t>Tata </a:t>
            </a:r>
            <a:r>
              <a:rPr dirty="0" sz="1800" spc="-5">
                <a:latin typeface="Arial"/>
                <a:cs typeface="Arial"/>
              </a:rPr>
              <a:t>Motors </a:t>
            </a:r>
            <a:r>
              <a:rPr dirty="0" sz="1800" spc="-10">
                <a:latin typeface="Arial"/>
                <a:cs typeface="Arial"/>
              </a:rPr>
              <a:t>has been </a:t>
            </a:r>
            <a:r>
              <a:rPr dirty="0" sz="1800" spc="-5">
                <a:latin typeface="Arial"/>
                <a:cs typeface="Arial"/>
              </a:rPr>
              <a:t>making  significant strides in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Indian automotive  market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their new lineup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vehicles. They  focus on safety, design, and innovation, and  their cars have </a:t>
            </a:r>
            <a:r>
              <a:rPr dirty="0" sz="1800" spc="-10">
                <a:latin typeface="Arial"/>
                <a:cs typeface="Arial"/>
              </a:rPr>
              <a:t>gained </a:t>
            </a:r>
            <a:r>
              <a:rPr dirty="0" sz="1800" spc="-5">
                <a:latin typeface="Arial"/>
                <a:cs typeface="Arial"/>
              </a:rPr>
              <a:t>popularity among  Indian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consumers.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66" name="object 16"/>
          <p:cNvSpPr/>
          <p:nvPr/>
        </p:nvSpPr>
        <p:spPr>
          <a:xfrm>
            <a:off x="4811267" y="1018032"/>
            <a:ext cx="4120895" cy="2746248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F8F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CPH1803</dc:creator>
  <dcterms:created xsi:type="dcterms:W3CDTF">2023-07-31T04:49:58Z</dcterms:created>
  <dcterms:modified xsi:type="dcterms:W3CDTF">2023-08-01T03:24:43Z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2023-08-01T00:00:00Z</vt:filetime>
  </property>
  <property fmtid="{D5CDD505-2E9C-101B-9397-08002B2CF9AE}" pid="5" name="ICV">
    <vt:lpwstr>d64e52d496fe4c4fab3b6bfaef3e26f7</vt:lpwstr>
  </property>
</Properties>
</file>