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5050"/>
    <a:srgbClr val="CC3300"/>
    <a:srgbClr val="339933"/>
    <a:srgbClr val="6699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39AB3414-56BF-4D03-97CE-5A9355870D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A250E-D879-4D26-BD3C-8849A173C6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70ED0-24C4-464D-8109-C51FB34BB1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14114-1FDE-4E74-A6F9-4C6916A3BE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7F320-CEAE-4731-9262-99F5A0C718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72716-41EF-48F9-9DE0-B7CDFB53E5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4C51B-61A5-4DC4-B649-525EAE41D4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E3648B-B95D-45C4-B96C-BFE7EC29E4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EE7A1-4D0F-4300-8AE2-90965417FF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24610-FE86-47E0-A5ED-D316E7B002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x-none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8020B-CD23-42C8-B506-E81049AECF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062E2479-F3D6-4EFC-869A-53787B1F08B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2pPr>
      <a:lvl3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3pPr>
      <a:lvl4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4pPr>
      <a:lvl5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zh-CN" sz="4600" smtClean="0"/>
              <a:t>Easy Web Service on iOS with Pico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75" y="2924175"/>
            <a:ext cx="4979988" cy="18224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zh-CN" smtClean="0"/>
              <a:t>-by William</a:t>
            </a:r>
            <a:br>
              <a:rPr kumimoji="0" lang="en-US" altLang="zh-CN" smtClean="0"/>
            </a:br>
            <a:r>
              <a:rPr kumimoji="0" lang="en-US" altLang="zh-CN" smtClean="0"/>
              <a:t>http://bulldog2011.github.com/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Demo 1 </a:t>
            </a:r>
            <a:r>
              <a:rPr kumimoji="0" lang="en-US" altLang="zh-CN" smtClean="0">
                <a:latin typeface="Arial" charset="0"/>
              </a:rPr>
              <a:t>–</a:t>
            </a:r>
            <a:r>
              <a:rPr kumimoji="0" lang="en-US" altLang="zh-CN" smtClean="0"/>
              <a:t> Currency Converter</a:t>
            </a:r>
          </a:p>
        </p:txBody>
      </p:sp>
      <p:pic>
        <p:nvPicPr>
          <p:cNvPr id="11266" name="Picture 5" descr="screen_shot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1341438"/>
            <a:ext cx="27527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800" smtClean="0"/>
              <a:t>Demo 2 </a:t>
            </a:r>
            <a:r>
              <a:rPr kumimoji="0" lang="en-US" altLang="zh-CN" sz="3800" smtClean="0">
                <a:latin typeface="Arial" charset="0"/>
              </a:rPr>
              <a:t>–</a:t>
            </a:r>
            <a:r>
              <a:rPr kumimoji="0" lang="en-US" altLang="zh-CN" sz="3800" smtClean="0"/>
              <a:t> Amazon Book Finder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3743325" cy="2374900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en-US" altLang="zh-CN" sz="2100" smtClean="0"/>
              <a:t>Amazon Product Advertising </a:t>
            </a:r>
          </a:p>
          <a:p>
            <a:pPr marL="400050" indent="-40005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en-US" altLang="zh-CN" sz="2100" smtClean="0"/>
              <a:t>API used:</a:t>
            </a:r>
          </a:p>
          <a:p>
            <a:pPr marL="725488" lvl="1" indent="-381000">
              <a:lnSpc>
                <a:spcPct val="90000"/>
              </a:lnSpc>
              <a:buFont typeface="Wingdings" charset="0"/>
              <a:buAutoNum type="arabicPeriod"/>
              <a:defRPr/>
            </a:pPr>
            <a:r>
              <a:rPr kumimoji="0" lang="en-US" altLang="zh-CN" sz="2000" b="1" i="1" smtClean="0"/>
              <a:t>itemSearch</a:t>
            </a:r>
            <a:r>
              <a:rPr kumimoji="0" lang="en-US" altLang="zh-CN" sz="2000" smtClean="0"/>
              <a:t> for book search</a:t>
            </a:r>
          </a:p>
          <a:p>
            <a:pPr marL="725488" lvl="1" indent="-381000">
              <a:lnSpc>
                <a:spcPct val="90000"/>
              </a:lnSpc>
              <a:buFont typeface="Wingdings" charset="0"/>
              <a:buAutoNum type="arabicPeriod"/>
              <a:defRPr/>
            </a:pPr>
            <a:r>
              <a:rPr kumimoji="0" lang="en-US" altLang="zh-CN" sz="2000" b="1" i="1" smtClean="0"/>
              <a:t>cartCreate</a:t>
            </a:r>
            <a:r>
              <a:rPr kumimoji="0" lang="en-US" altLang="zh-CN" sz="2000" smtClean="0"/>
              <a:t> to add chosen book into shopping cart</a:t>
            </a:r>
          </a:p>
        </p:txBody>
      </p:sp>
      <p:pic>
        <p:nvPicPr>
          <p:cNvPr id="12292" name="Picture 5" descr="screen_shot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1196975"/>
            <a:ext cx="2809875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Demo 3 </a:t>
            </a:r>
            <a:r>
              <a:rPr kumimoji="0" lang="en-US" altLang="zh-CN" smtClean="0">
                <a:latin typeface="Arial" charset="0"/>
              </a:rPr>
              <a:t>–</a:t>
            </a:r>
            <a:r>
              <a:rPr kumimoji="0" lang="en-US" altLang="zh-CN" smtClean="0"/>
              <a:t> eBay Demo App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3743325" cy="3455988"/>
          </a:xfrm>
        </p:spPr>
        <p:txBody>
          <a:bodyPr/>
          <a:lstStyle/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100" smtClean="0"/>
              <a:t>eBay Finding API used:</a:t>
            </a:r>
          </a:p>
          <a:p>
            <a:pPr marL="725488" lvl="1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kumimoji="0" lang="en-US" altLang="zh-CN" sz="2000" b="1" i="1" smtClean="0"/>
              <a:t>findItemsByKeywords</a:t>
            </a:r>
            <a:r>
              <a:rPr kumimoji="0" lang="en-US" altLang="zh-CN" sz="2000" smtClean="0"/>
              <a:t> for item search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100" smtClean="0"/>
              <a:t>eBay Shopping API used:</a:t>
            </a:r>
          </a:p>
          <a:p>
            <a:pPr marL="725488" lvl="1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kumimoji="0" lang="en-US" altLang="zh-CN" sz="2000" b="1" i="1" smtClean="0"/>
              <a:t>getSingleItem</a:t>
            </a:r>
            <a:r>
              <a:rPr kumimoji="0" lang="en-US" altLang="zh-CN" sz="2000" smtClean="0"/>
              <a:t> for item details</a:t>
            </a:r>
          </a:p>
          <a:p>
            <a:pPr marL="400050" indent="-400050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100" smtClean="0"/>
              <a:t>eBay Trading API used:</a:t>
            </a:r>
          </a:p>
          <a:p>
            <a:pPr marL="725488" lvl="1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kumimoji="0" lang="en-US" altLang="zh-CN" sz="2000" b="1" i="1" smtClean="0"/>
              <a:t>addToWatchList</a:t>
            </a:r>
            <a:r>
              <a:rPr kumimoji="0" lang="en-US" altLang="zh-CN" sz="2000" smtClean="0"/>
              <a:t> for adding item to watch list</a:t>
            </a:r>
          </a:p>
          <a:p>
            <a:pPr marL="725488" lvl="1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kumimoji="0" lang="en-US" altLang="zh-CN" sz="2000" b="1" i="1" smtClean="0"/>
              <a:t>getMyeBayBuying</a:t>
            </a:r>
            <a:r>
              <a:rPr kumimoji="0" lang="en-US" altLang="zh-CN" sz="2000" smtClean="0"/>
              <a:t> for watch list view</a:t>
            </a:r>
          </a:p>
          <a:p>
            <a:pPr marL="725488" lvl="1" indent="-381000">
              <a:lnSpc>
                <a:spcPct val="80000"/>
              </a:lnSpc>
            </a:pPr>
            <a:endParaRPr kumimoji="0" lang="zh-CN" altLang="en-US" sz="2000" smtClean="0"/>
          </a:p>
        </p:txBody>
      </p:sp>
      <p:pic>
        <p:nvPicPr>
          <p:cNvPr id="13315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1196975"/>
            <a:ext cx="2832100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smtClean="0"/>
              <a:t>Source, Samples and Tutorials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65400"/>
            <a:ext cx="8229600" cy="1511300"/>
          </a:xfrm>
        </p:spPr>
        <p:txBody>
          <a:bodyPr/>
          <a:lstStyle/>
          <a:p>
            <a:pPr algn="ctr">
              <a:buFont typeface="Wingdings" charset="0"/>
              <a:buNone/>
              <a:defRPr/>
            </a:pPr>
            <a:r>
              <a:rPr kumimoji="0" lang="en-US" altLang="zh-CN" smtClean="0"/>
              <a:t>https://github.com/bulldog2011/pico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smtClean="0"/>
              <a:t>Problem Domain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693025" cy="1138237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kumimoji="0" lang="en-US" altLang="zh-CN" smtClean="0"/>
              <a:t>There is a gap between iOS device and traditional SOAP/XML based web service</a:t>
            </a:r>
          </a:p>
        </p:txBody>
      </p:sp>
      <p:sp>
        <p:nvSpPr>
          <p:cNvPr id="4099" name="AutoShape 5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AutoShape 7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01" name="Picture 9" descr="iphone5_large-2941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3429000"/>
            <a:ext cx="115252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084888" y="3716338"/>
            <a:ext cx="1728787" cy="10795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charset="0"/>
              </a:rPr>
              <a:t>SOAP/XML </a:t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>Web Service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2916238" y="3933825"/>
            <a:ext cx="2663825" cy="6477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3563938" y="3500438"/>
            <a:ext cx="1368425" cy="936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smtClean="0"/>
              <a:t>Pico to Fill the Gap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Char char="n"/>
              <a:defRPr/>
            </a:pPr>
            <a:r>
              <a:rPr kumimoji="0" lang="en-US" altLang="zh-CN" sz="2600" smtClean="0"/>
              <a:t>Pico is a light client-side web service framework tailored for iOS platform.</a:t>
            </a:r>
          </a:p>
          <a:p>
            <a:pPr>
              <a:lnSpc>
                <a:spcPct val="90000"/>
              </a:lnSpc>
              <a:buFont typeface="Wingdings" charset="0"/>
              <a:buChar char="n"/>
              <a:defRPr/>
            </a:pPr>
            <a:r>
              <a:rPr kumimoji="0" lang="en-US" altLang="zh-CN" sz="2600" smtClean="0"/>
              <a:t>Feature Highlight:</a:t>
            </a:r>
          </a:p>
          <a:p>
            <a:pPr lvl="1">
              <a:lnSpc>
                <a:spcPct val="90000"/>
              </a:lnSpc>
              <a:buFont typeface="Wingdings" charset="0"/>
              <a:buChar char="q"/>
              <a:defRPr/>
            </a:pPr>
            <a:r>
              <a:rPr kumimoji="0" lang="en-US" altLang="zh-CN" sz="2200" smtClean="0"/>
              <a:t>Support WSDL driven development, auto-generate proxy from WSDL,</a:t>
            </a:r>
          </a:p>
          <a:p>
            <a:pPr lvl="1">
              <a:lnSpc>
                <a:spcPct val="90000"/>
              </a:lnSpc>
              <a:buFont typeface="Wingdings" charset="0"/>
              <a:buChar char="q"/>
              <a:defRPr/>
            </a:pPr>
            <a:r>
              <a:rPr kumimoji="0" lang="en-US" altLang="zh-CN" sz="2200" smtClean="0"/>
              <a:t>Support SOAP 1.1/1.2 and XML based Web service,</a:t>
            </a:r>
          </a:p>
          <a:p>
            <a:pPr lvl="1">
              <a:lnSpc>
                <a:spcPct val="90000"/>
              </a:lnSpc>
              <a:buFont typeface="Wingdings" charset="0"/>
              <a:buChar char="q"/>
              <a:defRPr/>
            </a:pPr>
            <a:r>
              <a:rPr kumimoji="0" lang="en-US" altLang="zh-CN" sz="2200" smtClean="0"/>
              <a:t>Automatic XML to Objective-C binding,</a:t>
            </a:r>
          </a:p>
          <a:p>
            <a:pPr lvl="1">
              <a:lnSpc>
                <a:spcPct val="90000"/>
              </a:lnSpc>
              <a:buFont typeface="Wingdings" charset="0"/>
              <a:buChar char="q"/>
              <a:defRPr/>
            </a:pPr>
            <a:r>
              <a:rPr kumimoji="0" lang="en-US" altLang="zh-CN" sz="2200" smtClean="0"/>
              <a:t>Built on popular and mature AFNetworking library,</a:t>
            </a:r>
          </a:p>
          <a:p>
            <a:pPr lvl="1">
              <a:lnSpc>
                <a:spcPct val="90000"/>
              </a:lnSpc>
              <a:buFont typeface="Wingdings" charset="0"/>
              <a:buChar char="q"/>
              <a:defRPr/>
            </a:pPr>
            <a:r>
              <a:rPr kumimoji="0" lang="en-US" altLang="zh-CN" sz="2200" smtClean="0"/>
              <a:t>Verified with Industrial grade Web Services like Amazon and eBay Web Services,</a:t>
            </a:r>
          </a:p>
          <a:p>
            <a:pPr lvl="1">
              <a:lnSpc>
                <a:spcPct val="90000"/>
              </a:lnSpc>
              <a:buFont typeface="Wingdings" charset="0"/>
              <a:buChar char="q"/>
              <a:defRPr/>
            </a:pPr>
            <a:r>
              <a:rPr kumimoji="0" lang="en-US" altLang="zh-CN" sz="2200" smtClean="0"/>
              <a:t>Asynchronous service invocation, flexible HTTP/SOAP header, timeout, encoding setting, logging,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smtClean="0"/>
              <a:t>The Big Picture</a:t>
            </a:r>
          </a:p>
        </p:txBody>
      </p:sp>
      <p:pic>
        <p:nvPicPr>
          <p:cNvPr id="6146" name="Picture 5" descr="The Big Pi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268413"/>
            <a:ext cx="59817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smtClean="0"/>
              <a:t>Code Generation from WSDL</a:t>
            </a:r>
          </a:p>
        </p:txBody>
      </p:sp>
      <p:pic>
        <p:nvPicPr>
          <p:cNvPr id="7170" name="Picture 5" descr="codegen-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484313"/>
            <a:ext cx="5256213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smtClean="0"/>
              <a:t>Automatic XML&lt;&gt;Object Binding</a:t>
            </a:r>
          </a:p>
        </p:txBody>
      </p:sp>
      <p:pic>
        <p:nvPicPr>
          <p:cNvPr id="8194" name="Picture 5" descr="bin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700213"/>
            <a:ext cx="476250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smtClean="0"/>
              <a:t>WSDL Driven Dev Flow on iOS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charset="0"/>
              <a:buAutoNum type="arabicPeriod"/>
              <a:defRPr/>
            </a:pPr>
            <a:r>
              <a:rPr kumimoji="0" lang="en-US" altLang="zh-CN" smtClean="0"/>
              <a:t>Generate Objective-C proxy from WSDL,</a:t>
            </a:r>
          </a:p>
          <a:p>
            <a:pPr marL="571500" indent="-571500">
              <a:buFont typeface="Wingdings" charset="0"/>
              <a:buAutoNum type="arabicPeriod"/>
              <a:defRPr/>
            </a:pPr>
            <a:r>
              <a:rPr kumimoji="0" lang="en-US" altLang="zh-CN" smtClean="0"/>
              <a:t>Create new iOS project, add Pico runtime and generated proxy into the project,</a:t>
            </a:r>
          </a:p>
          <a:p>
            <a:pPr marL="571500" indent="-571500">
              <a:buFont typeface="Wingdings" charset="0"/>
              <a:buAutoNum type="arabicPeriod"/>
              <a:defRPr/>
            </a:pPr>
            <a:r>
              <a:rPr kumimoji="0" lang="en-US" altLang="zh-CN" smtClean="0"/>
              <a:t>Implement application logic and UI, call proxy to invoke web servie as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smtClean="0"/>
              <a:t>Simple Service Invocation Paradigm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1657350"/>
          </a:xfrm>
        </p:spPr>
        <p:txBody>
          <a:bodyPr/>
          <a:lstStyle/>
          <a:p>
            <a:pPr marL="361950" indent="-361950">
              <a:lnSpc>
                <a:spcPct val="80000"/>
              </a:lnSpc>
            </a:pPr>
            <a:r>
              <a:rPr kumimoji="0" lang="en-US" altLang="zh-CN" sz="2400" smtClean="0"/>
              <a:t>Invoke service with: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kumimoji="0" lang="en-US" altLang="zh-CN" sz="2000" smtClean="0"/>
              <a:t>Request object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kumimoji="0" lang="en-US" altLang="zh-CN" sz="2000" smtClean="0"/>
              <a:t>Success callback for success handling logic</a:t>
            </a:r>
          </a:p>
          <a:p>
            <a:pPr lvl="1">
              <a:lnSpc>
                <a:spcPct val="80000"/>
              </a:lnSpc>
              <a:buFont typeface="Wingdings" pitchFamily="2" charset="2"/>
              <a:buAutoNum type="arabicPeriod"/>
            </a:pPr>
            <a:r>
              <a:rPr kumimoji="0" lang="en-US" altLang="zh-CN" sz="2000" smtClean="0"/>
              <a:t>Failure callback for failure handling logic</a:t>
            </a:r>
          </a:p>
        </p:txBody>
      </p:sp>
      <p:pic>
        <p:nvPicPr>
          <p:cNvPr id="1024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429000"/>
            <a:ext cx="7561262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Service Call Sample</a:t>
            </a:r>
            <a:endParaRPr lang="zh-CN" altLang="en-US" smtClean="0"/>
          </a:p>
        </p:txBody>
      </p:sp>
      <p:pic>
        <p:nvPicPr>
          <p:cNvPr id="16386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196975"/>
            <a:ext cx="7848600" cy="456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</TotalTime>
  <Words>241</Words>
  <Application>Microsoft Macintosh PowerPoint</Application>
  <PresentationFormat>全屏显示(4:3)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Garamond</vt:lpstr>
      <vt:lpstr>Wingdings</vt:lpstr>
      <vt:lpstr>Calibri</vt:lpstr>
      <vt:lpstr>Times New Roman</vt:lpstr>
      <vt:lpstr>Edge</vt:lpstr>
      <vt:lpstr>1_Edge</vt:lpstr>
      <vt:lpstr>Easy Web Service on iOS with Pico</vt:lpstr>
      <vt:lpstr>Problem Domain</vt:lpstr>
      <vt:lpstr>Pico to Fill the Gap</vt:lpstr>
      <vt:lpstr>The Big Picture</vt:lpstr>
      <vt:lpstr>Code Generation from WSDL</vt:lpstr>
      <vt:lpstr>Automatic XML&lt;&gt;Object Binding</vt:lpstr>
      <vt:lpstr>WSDL Driven Dev Flow on iOS</vt:lpstr>
      <vt:lpstr>Simple Service Invocation Paradigm</vt:lpstr>
      <vt:lpstr>A Service Call Sample</vt:lpstr>
      <vt:lpstr>Demo 1 – Currency Converter</vt:lpstr>
      <vt:lpstr>Demo 2 – Amazon Book Finder</vt:lpstr>
      <vt:lpstr>Demo 3 – eBay Demo App</vt:lpstr>
      <vt:lpstr>Source, Samples and Tutorials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on IOS Made Easy by Pico</dc:title>
  <dc:creator>tclsevers</dc:creator>
  <cp:lastModifiedBy>tclsevers</cp:lastModifiedBy>
  <cp:revision>72</cp:revision>
  <dcterms:created xsi:type="dcterms:W3CDTF">2013-04-02T02:21:14Z</dcterms:created>
  <dcterms:modified xsi:type="dcterms:W3CDTF">2013-04-02T03:59:25Z</dcterms:modified>
</cp:coreProperties>
</file>