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d8721208a64ab68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d8721208a64ab68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3d8721208a64ab68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50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4.jpg"/><Relationship Id="rId6" Type="http://schemas.openxmlformats.org/officeDocument/2006/relationships/image" Target="../media/image13.jpg"/><Relationship Id="rId7"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1285305" y="3435638"/>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ALFRED.H</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312211839, 04CEFFEA0CDE7B4ABB34CA03F99A3576</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COMMERCE (GENERAL)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THIRUTHANGAL NADAR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5" name="Google Shape;195;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6" name="Google Shape;196;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6"/>
          <p:cNvSpPr txBox="1"/>
          <p:nvPr/>
        </p:nvSpPr>
        <p:spPr>
          <a:xfrm>
            <a:off x="739775" y="1761275"/>
            <a:ext cx="8230200" cy="42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Types of Attrition</a:t>
            </a:r>
            <a:endParaRPr b="1"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Voluntary</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Retirement</a:t>
            </a: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An expected form of voluntary attrition, retirement occurs when employees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Internal attrition</a:t>
            </a: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This type of voluntary attrition occurs when employees leave their current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positions for other roles within the same organization, thus not affecting the overall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headcount but potentially impacting team dynamics and departmental continuity.</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225" name="Google Shape;225;p1"/>
          <p:cNvPicPr preferRelativeResize="0"/>
          <p:nvPr/>
        </p:nvPicPr>
        <p:blipFill>
          <a:blip r:embed="rId3">
            <a:alphaModFix/>
          </a:blip>
          <a:stretch>
            <a:fillRect/>
          </a:stretch>
        </p:blipFill>
        <p:spPr>
          <a:xfrm>
            <a:off x="755325" y="2267084"/>
            <a:ext cx="8953500" cy="289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1" name="Google Shape;211;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2" name="Google Shape;212;p18"/>
          <p:cNvSpPr txBox="1"/>
          <p:nvPr>
            <p:ph type="title"/>
          </p:nvPr>
        </p:nvSpPr>
        <p:spPr>
          <a:xfrm>
            <a:off x="755325" y="385450"/>
            <a:ext cx="30159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13" name="Google Shape;213;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4" name="Google Shape;214;p18"/>
          <p:cNvSpPr txBox="1"/>
          <p:nvPr/>
        </p:nvSpPr>
        <p:spPr>
          <a:xfrm>
            <a:off x="755325" y="1277250"/>
            <a:ext cx="97536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5" name="Google Shape;215;p18"/>
          <p:cNvPicPr preferRelativeResize="0"/>
          <p:nvPr/>
        </p:nvPicPr>
        <p:blipFill rotWithShape="1">
          <a:blip r:embed="rId4">
            <a:alphaModFix/>
          </a:blip>
          <a:srcRect b="0" l="0" r="0" t="0"/>
          <a:stretch/>
        </p:blipFill>
        <p:spPr>
          <a:xfrm>
            <a:off x="755325" y="1695450"/>
            <a:ext cx="8275775" cy="50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1" name="Google Shape;221;p19"/>
          <p:cNvSpPr txBox="1"/>
          <p:nvPr/>
        </p:nvSpPr>
        <p:spPr>
          <a:xfrm>
            <a:off x="1119276" y="1478400"/>
            <a:ext cx="78798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50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00" cy="14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attrition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50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1225300" y="2866525"/>
            <a:ext cx="6567300" cy="370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a:t>
            </a:r>
            <a:r>
              <a:rPr b="0" i="0" lang="en-US" sz="2700" u="none" cap="none" strike="noStrik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676275" y="2019300"/>
            <a:ext cx="7924800" cy="504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latin typeface="Times New Roman"/>
                <a:ea typeface="Times New Roman"/>
                <a:cs typeface="Times New Roman"/>
                <a:sym typeface="Times New Roman"/>
              </a:rPr>
              <a:t>.•</a:t>
            </a:r>
            <a:r>
              <a:rPr b="1" i="0" lang="en-US" sz="3300" u="none" cap="none" strike="noStrike">
                <a:solidFill>
                  <a:srgbClr val="0D0D0D"/>
                </a:solidFill>
                <a:latin typeface="Times New Roman"/>
                <a:ea typeface="Times New Roman"/>
                <a:cs typeface="Times New Roman"/>
                <a:sym typeface="Times New Roman"/>
              </a:rPr>
              <a:t>Employee attrition</a:t>
            </a:r>
            <a:endParaRPr b="1"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      unpredictable Employee attrition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happens when an employee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leaves an organization for any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reason and is not replaced for a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long time, or not ever. It often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results in a decrease in the size of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an organization’s or department’s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workforce</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flipH="1">
            <a:off x="6909941" y="996753"/>
            <a:ext cx="180737" cy="181356"/>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txBox="1"/>
          <p:nvPr>
            <p:ph type="title"/>
          </p:nvPr>
        </p:nvSpPr>
        <p:spPr>
          <a:xfrm>
            <a:off x="699450" y="891802"/>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id="154" name="Google Shape;154;p12"/>
          <p:cNvPicPr preferRelativeResize="0"/>
          <p:nvPr/>
        </p:nvPicPr>
        <p:blipFill rotWithShape="1">
          <a:blip r:embed="rId4">
            <a:alphaModFix/>
          </a:blip>
          <a:srcRect b="0" l="0" r="0" t="0"/>
          <a:stretch/>
        </p:blipFill>
        <p:spPr>
          <a:xfrm>
            <a:off x="2294750" y="2011250"/>
            <a:ext cx="2478000" cy="18363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pic>
        <p:nvPicPr>
          <p:cNvPr id="155" name="Google Shape;155;p12"/>
          <p:cNvPicPr preferRelativeResize="0"/>
          <p:nvPr/>
        </p:nvPicPr>
        <p:blipFill rotWithShape="1">
          <a:blip r:embed="rId5">
            <a:alphaModFix/>
          </a:blip>
          <a:srcRect b="0" l="0" r="0" t="0"/>
          <a:stretch/>
        </p:blipFill>
        <p:spPr>
          <a:xfrm>
            <a:off x="6553200" y="1763590"/>
            <a:ext cx="2209800" cy="2209800"/>
          </a:xfrm>
          <a:prstGeom prst="rect">
            <a:avLst/>
          </a:prstGeom>
          <a:noFill/>
          <a:ln>
            <a:noFill/>
          </a:ln>
        </p:spPr>
      </p:pic>
      <p:pic>
        <p:nvPicPr>
          <p:cNvPr id="156" name="Google Shape;156;p12"/>
          <p:cNvPicPr preferRelativeResize="0"/>
          <p:nvPr/>
        </p:nvPicPr>
        <p:blipFill rotWithShape="1">
          <a:blip r:embed="rId6">
            <a:alphaModFix/>
          </a:blip>
          <a:srcRect b="0" l="0" r="0" t="0"/>
          <a:stretch/>
        </p:blipFill>
        <p:spPr>
          <a:xfrm>
            <a:off x="819326" y="4792247"/>
            <a:ext cx="3248025" cy="1409700"/>
          </a:xfrm>
          <a:prstGeom prst="rect">
            <a:avLst/>
          </a:prstGeom>
          <a:noFill/>
          <a:ln>
            <a:noFill/>
          </a:ln>
        </p:spPr>
      </p:pic>
      <p:pic>
        <p:nvPicPr>
          <p:cNvPr id="157" name="Google Shape;157;p12"/>
          <p:cNvPicPr preferRelativeResize="0"/>
          <p:nvPr/>
        </p:nvPicPr>
        <p:blipFill rotWithShape="1">
          <a:blip r:embed="rId7">
            <a:alphaModFix/>
          </a:blip>
          <a:srcRect b="0" l="0" r="0" t="0"/>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7" name="Google Shape;167;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9" name="Google Shape;169;p13"/>
          <p:cNvSpPr txBox="1"/>
          <p:nvPr/>
        </p:nvSpPr>
        <p:spPr>
          <a:xfrm>
            <a:off x="2782999" y="2333600"/>
            <a:ext cx="7538400" cy="32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Conditional formatting -Highlight blanks </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Filter -Remove blanks </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Formula -Attrition analysis</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Pivot table -Summarize information</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Graph –Data visualization</a:t>
            </a:r>
            <a:endParaRPr b="0" i="0" sz="39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5" name="Google Shape;175;p14"/>
          <p:cNvSpPr txBox="1"/>
          <p:nvPr/>
        </p:nvSpPr>
        <p:spPr>
          <a:xfrm>
            <a:off x="755325" y="1739346"/>
            <a:ext cx="9753600" cy="486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Employee Dataset  - From Edunet Dashboard</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Available Features - 26</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Necessary Features- 9</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Employee Id          - In Number</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Name                    - In text</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DOB.                       – numerical value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Gender                  - Male, Female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Start &amp;exit date.   - Date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1" name="Google Shape;181;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4" name="Google Shape;184;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5" name="Google Shape;185;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6" name="Google Shape;186;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7" name="Google Shape;187;p15"/>
          <p:cNvSpPr txBox="1"/>
          <p:nvPr/>
        </p:nvSpPr>
        <p:spPr>
          <a:xfrm>
            <a:off x="2743200" y="1695450"/>
            <a:ext cx="7067700" cy="407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Times New Roman"/>
                <a:ea typeface="Times New Roman"/>
                <a:cs typeface="Times New Roman"/>
                <a:sym typeface="Times New Roman"/>
              </a:rPr>
              <a:t>Attrition rate = (Number of employees who left / Average number of employees in the period) x 100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Times New Roman"/>
                <a:ea typeface="Times New Roman"/>
                <a:cs typeface="Times New Roman"/>
                <a:sym typeface="Times New Roman"/>
              </a:rPr>
              <a:t>For example, if 15 employees left during the year, the formula would be: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Times New Roman"/>
                <a:ea typeface="Times New Roman"/>
                <a:cs typeface="Times New Roman"/>
                <a:sym typeface="Times New Roman"/>
              </a:rPr>
              <a:t>Attrition Rate = (15 / ((100 + 85) / 2)) x 100 = 8.57%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