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59"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34" autoAdjust="0"/>
    <p:restoredTop sz="94660"/>
  </p:normalViewPr>
  <p:slideViewPr>
    <p:cSldViewPr snapToGrid="0">
      <p:cViewPr varScale="1">
        <p:scale>
          <a:sx n="106" d="100"/>
          <a:sy n="106" d="100"/>
        </p:scale>
        <p:origin x="72"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3E5EAE-EAEF-49FF-8038-DBB60EE99236}"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C28918-16F8-4D15-93C4-24A87A34F3EA}" type="slidenum">
              <a:rPr lang="en-IN" smtClean="0"/>
              <a:t>‹#›</a:t>
            </a:fld>
            <a:endParaRPr lang="en-IN"/>
          </a:p>
        </p:txBody>
      </p:sp>
    </p:spTree>
    <p:extLst>
      <p:ext uri="{BB962C8B-B14F-4D97-AF65-F5344CB8AC3E}">
        <p14:creationId xmlns:p14="http://schemas.microsoft.com/office/powerpoint/2010/main" val="2908055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3E5EAE-EAEF-49FF-8038-DBB60EE99236}" type="datetimeFigureOut">
              <a:rPr lang="en-IN" smtClean="0"/>
              <a:t>12-12-2022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C28918-16F8-4D15-93C4-24A87A34F3EA}" type="slidenum">
              <a:rPr lang="en-IN" smtClean="0"/>
              <a:t>‹#›</a:t>
            </a:fld>
            <a:endParaRPr lang="en-IN"/>
          </a:p>
        </p:txBody>
      </p:sp>
    </p:spTree>
    <p:extLst>
      <p:ext uri="{BB962C8B-B14F-4D97-AF65-F5344CB8AC3E}">
        <p14:creationId xmlns:p14="http://schemas.microsoft.com/office/powerpoint/2010/main" val="2372033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E3E5EAE-EAEF-49FF-8038-DBB60EE99236}"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C28918-16F8-4D15-93C4-24A87A34F3EA}" type="slidenum">
              <a:rPr lang="en-IN" smtClean="0"/>
              <a:t>‹#›</a:t>
            </a:fld>
            <a:endParaRPr lang="en-IN"/>
          </a:p>
        </p:txBody>
      </p:sp>
    </p:spTree>
    <p:extLst>
      <p:ext uri="{BB962C8B-B14F-4D97-AF65-F5344CB8AC3E}">
        <p14:creationId xmlns:p14="http://schemas.microsoft.com/office/powerpoint/2010/main" val="3061192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E3E5EAE-EAEF-49FF-8038-DBB60EE99236}"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C28918-16F8-4D15-93C4-24A87A34F3E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77484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3E5EAE-EAEF-49FF-8038-DBB60EE99236}"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C28918-16F8-4D15-93C4-24A87A34F3EA}" type="slidenum">
              <a:rPr lang="en-IN" smtClean="0"/>
              <a:t>‹#›</a:t>
            </a:fld>
            <a:endParaRPr lang="en-IN"/>
          </a:p>
        </p:txBody>
      </p:sp>
    </p:spTree>
    <p:extLst>
      <p:ext uri="{BB962C8B-B14F-4D97-AF65-F5344CB8AC3E}">
        <p14:creationId xmlns:p14="http://schemas.microsoft.com/office/powerpoint/2010/main" val="3324461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E3E5EAE-EAEF-49FF-8038-DBB60EE99236}" type="datetimeFigureOut">
              <a:rPr lang="en-IN" smtClean="0"/>
              <a:t>12-12-2022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C28918-16F8-4D15-93C4-24A87A34F3EA}" type="slidenum">
              <a:rPr lang="en-IN" smtClean="0"/>
              <a:t>‹#›</a:t>
            </a:fld>
            <a:endParaRPr lang="en-IN"/>
          </a:p>
        </p:txBody>
      </p:sp>
    </p:spTree>
    <p:extLst>
      <p:ext uri="{BB962C8B-B14F-4D97-AF65-F5344CB8AC3E}">
        <p14:creationId xmlns:p14="http://schemas.microsoft.com/office/powerpoint/2010/main" val="2035304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E3E5EAE-EAEF-49FF-8038-DBB60EE99236}" type="datetimeFigureOut">
              <a:rPr lang="en-IN" smtClean="0"/>
              <a:t>12-12-2022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C28918-16F8-4D15-93C4-24A87A34F3EA}" type="slidenum">
              <a:rPr lang="en-IN" smtClean="0"/>
              <a:t>‹#›</a:t>
            </a:fld>
            <a:endParaRPr lang="en-IN"/>
          </a:p>
        </p:txBody>
      </p:sp>
    </p:spTree>
    <p:extLst>
      <p:ext uri="{BB962C8B-B14F-4D97-AF65-F5344CB8AC3E}">
        <p14:creationId xmlns:p14="http://schemas.microsoft.com/office/powerpoint/2010/main" val="96685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3E5EAE-EAEF-49FF-8038-DBB60EE99236}"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C28918-16F8-4D15-93C4-24A87A34F3EA}" type="slidenum">
              <a:rPr lang="en-IN" smtClean="0"/>
              <a:t>‹#›</a:t>
            </a:fld>
            <a:endParaRPr lang="en-IN"/>
          </a:p>
        </p:txBody>
      </p:sp>
    </p:spTree>
    <p:extLst>
      <p:ext uri="{BB962C8B-B14F-4D97-AF65-F5344CB8AC3E}">
        <p14:creationId xmlns:p14="http://schemas.microsoft.com/office/powerpoint/2010/main" val="3361041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3E5EAE-EAEF-49FF-8038-DBB60EE99236}"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C28918-16F8-4D15-93C4-24A87A34F3EA}" type="slidenum">
              <a:rPr lang="en-IN" smtClean="0"/>
              <a:t>‹#›</a:t>
            </a:fld>
            <a:endParaRPr lang="en-IN"/>
          </a:p>
        </p:txBody>
      </p:sp>
    </p:spTree>
    <p:extLst>
      <p:ext uri="{BB962C8B-B14F-4D97-AF65-F5344CB8AC3E}">
        <p14:creationId xmlns:p14="http://schemas.microsoft.com/office/powerpoint/2010/main" val="3968057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E3E5EAE-EAEF-49FF-8038-DBB60EE99236}"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C28918-16F8-4D15-93C4-24A87A34F3EA}" type="slidenum">
              <a:rPr lang="en-IN" smtClean="0"/>
              <a:t>‹#›</a:t>
            </a:fld>
            <a:endParaRPr lang="en-IN"/>
          </a:p>
        </p:txBody>
      </p:sp>
    </p:spTree>
    <p:extLst>
      <p:ext uri="{BB962C8B-B14F-4D97-AF65-F5344CB8AC3E}">
        <p14:creationId xmlns:p14="http://schemas.microsoft.com/office/powerpoint/2010/main" val="869870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3E5EAE-EAEF-49FF-8038-DBB60EE99236}"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C28918-16F8-4D15-93C4-24A87A34F3EA}" type="slidenum">
              <a:rPr lang="en-IN" smtClean="0"/>
              <a:t>‹#›</a:t>
            </a:fld>
            <a:endParaRPr lang="en-IN"/>
          </a:p>
        </p:txBody>
      </p:sp>
    </p:spTree>
    <p:extLst>
      <p:ext uri="{BB962C8B-B14F-4D97-AF65-F5344CB8AC3E}">
        <p14:creationId xmlns:p14="http://schemas.microsoft.com/office/powerpoint/2010/main" val="3764889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3E5EAE-EAEF-49FF-8038-DBB60EE99236}" type="datetimeFigureOut">
              <a:rPr lang="en-IN" smtClean="0"/>
              <a:t>12-12-2022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C28918-16F8-4D15-93C4-24A87A34F3EA}" type="slidenum">
              <a:rPr lang="en-IN" smtClean="0"/>
              <a:t>‹#›</a:t>
            </a:fld>
            <a:endParaRPr lang="en-IN"/>
          </a:p>
        </p:txBody>
      </p:sp>
    </p:spTree>
    <p:extLst>
      <p:ext uri="{BB962C8B-B14F-4D97-AF65-F5344CB8AC3E}">
        <p14:creationId xmlns:p14="http://schemas.microsoft.com/office/powerpoint/2010/main" val="123464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3E5EAE-EAEF-49FF-8038-DBB60EE99236}" type="datetimeFigureOut">
              <a:rPr lang="en-IN" smtClean="0"/>
              <a:t>12-12-2022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C28918-16F8-4D15-93C4-24A87A34F3EA}" type="slidenum">
              <a:rPr lang="en-IN" smtClean="0"/>
              <a:t>‹#›</a:t>
            </a:fld>
            <a:endParaRPr lang="en-IN"/>
          </a:p>
        </p:txBody>
      </p:sp>
    </p:spTree>
    <p:extLst>
      <p:ext uri="{BB962C8B-B14F-4D97-AF65-F5344CB8AC3E}">
        <p14:creationId xmlns:p14="http://schemas.microsoft.com/office/powerpoint/2010/main" val="697849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E3E5EAE-EAEF-49FF-8038-DBB60EE99236}" type="datetimeFigureOut">
              <a:rPr lang="en-IN" smtClean="0"/>
              <a:t>12-12-2022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3C28918-16F8-4D15-93C4-24A87A34F3EA}" type="slidenum">
              <a:rPr lang="en-IN" smtClean="0"/>
              <a:t>‹#›</a:t>
            </a:fld>
            <a:endParaRPr lang="en-IN"/>
          </a:p>
        </p:txBody>
      </p:sp>
    </p:spTree>
    <p:extLst>
      <p:ext uri="{BB962C8B-B14F-4D97-AF65-F5344CB8AC3E}">
        <p14:creationId xmlns:p14="http://schemas.microsoft.com/office/powerpoint/2010/main" val="1521686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E3E5EAE-EAEF-49FF-8038-DBB60EE99236}" type="datetimeFigureOut">
              <a:rPr lang="en-IN" smtClean="0"/>
              <a:t>12-12-2022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3C28918-16F8-4D15-93C4-24A87A34F3EA}" type="slidenum">
              <a:rPr lang="en-IN" smtClean="0"/>
              <a:t>‹#›</a:t>
            </a:fld>
            <a:endParaRPr lang="en-IN"/>
          </a:p>
        </p:txBody>
      </p:sp>
    </p:spTree>
    <p:extLst>
      <p:ext uri="{BB962C8B-B14F-4D97-AF65-F5344CB8AC3E}">
        <p14:creationId xmlns:p14="http://schemas.microsoft.com/office/powerpoint/2010/main" val="1639361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E3E5EAE-EAEF-49FF-8038-DBB60EE99236}" type="datetimeFigureOut">
              <a:rPr lang="en-IN" smtClean="0"/>
              <a:t>12-12-2022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3C28918-16F8-4D15-93C4-24A87A34F3EA}" type="slidenum">
              <a:rPr lang="en-IN" smtClean="0"/>
              <a:t>‹#›</a:t>
            </a:fld>
            <a:endParaRPr lang="en-IN"/>
          </a:p>
        </p:txBody>
      </p:sp>
    </p:spTree>
    <p:extLst>
      <p:ext uri="{BB962C8B-B14F-4D97-AF65-F5344CB8AC3E}">
        <p14:creationId xmlns:p14="http://schemas.microsoft.com/office/powerpoint/2010/main" val="1728252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3E5EAE-EAEF-49FF-8038-DBB60EE99236}" type="datetimeFigureOut">
              <a:rPr lang="en-IN" smtClean="0"/>
              <a:t>12-12-2022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C28918-16F8-4D15-93C4-24A87A34F3EA}" type="slidenum">
              <a:rPr lang="en-IN" smtClean="0"/>
              <a:t>‹#›</a:t>
            </a:fld>
            <a:endParaRPr lang="en-IN"/>
          </a:p>
        </p:txBody>
      </p:sp>
    </p:spTree>
    <p:extLst>
      <p:ext uri="{BB962C8B-B14F-4D97-AF65-F5344CB8AC3E}">
        <p14:creationId xmlns:p14="http://schemas.microsoft.com/office/powerpoint/2010/main" val="2370389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E3E5EAE-EAEF-49FF-8038-DBB60EE99236}" type="datetimeFigureOut">
              <a:rPr lang="en-IN" smtClean="0"/>
              <a:t>12-12-2022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3C28918-16F8-4D15-93C4-24A87A34F3EA}" type="slidenum">
              <a:rPr lang="en-IN" smtClean="0"/>
              <a:t>‹#›</a:t>
            </a:fld>
            <a:endParaRPr lang="en-IN"/>
          </a:p>
        </p:txBody>
      </p:sp>
    </p:spTree>
    <p:extLst>
      <p:ext uri="{BB962C8B-B14F-4D97-AF65-F5344CB8AC3E}">
        <p14:creationId xmlns:p14="http://schemas.microsoft.com/office/powerpoint/2010/main" val="38779172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C9213-B40E-7B92-F29D-71FC5CDF857C}"/>
              </a:ext>
            </a:extLst>
          </p:cNvPr>
          <p:cNvSpPr>
            <a:spLocks noGrp="1"/>
          </p:cNvSpPr>
          <p:nvPr>
            <p:ph type="ctrTitle"/>
          </p:nvPr>
        </p:nvSpPr>
        <p:spPr>
          <a:xfrm>
            <a:off x="669471" y="1126671"/>
            <a:ext cx="10711543" cy="1185096"/>
          </a:xfrm>
        </p:spPr>
        <p:txBody>
          <a:bodyPr/>
          <a:lstStyle/>
          <a:p>
            <a:pPr algn="ctr"/>
            <a:r>
              <a:rPr lang="en-US" sz="5400" b="1" dirty="0">
                <a:latin typeface="Times New Roman" panose="02020603050405020304" pitchFamily="18" charset="0"/>
                <a:cs typeface="Times New Roman" panose="02020603050405020304" pitchFamily="18" charset="0"/>
              </a:rPr>
              <a:t>Machine Learning - 64060</a:t>
            </a:r>
            <a:endParaRPr lang="en-IN" sz="5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C6099FD-03E7-AE26-0880-E7650354C636}"/>
              </a:ext>
            </a:extLst>
          </p:cNvPr>
          <p:cNvSpPr>
            <a:spLocks noGrp="1"/>
          </p:cNvSpPr>
          <p:nvPr>
            <p:ph type="subTitle" idx="1"/>
          </p:nvPr>
        </p:nvSpPr>
        <p:spPr>
          <a:xfrm>
            <a:off x="166800" y="2779200"/>
            <a:ext cx="11858399" cy="3794850"/>
          </a:xfrm>
        </p:spPr>
        <p:txBody>
          <a:bodyPr>
            <a:normAutofit/>
          </a:bodyPr>
          <a:lstStyle/>
          <a:p>
            <a:pPr algn="ctr"/>
            <a:r>
              <a:rPr lang="en-US" sz="5400" b="1" dirty="0">
                <a:solidFill>
                  <a:schemeClr val="bg2">
                    <a:lumMod val="20000"/>
                    <a:lumOff val="80000"/>
                  </a:schemeClr>
                </a:solidFill>
                <a:latin typeface="Times New Roman" panose="02020603050405020304" pitchFamily="18" charset="0"/>
                <a:cs typeface="Times New Roman" panose="02020603050405020304" pitchFamily="18" charset="0"/>
              </a:rPr>
              <a:t>Power generation in the US</a:t>
            </a:r>
          </a:p>
          <a:p>
            <a:endParaRPr lang="en-US" dirty="0"/>
          </a:p>
          <a:p>
            <a:endParaRPr lang="en-US" dirty="0"/>
          </a:p>
          <a:p>
            <a:endParaRPr lang="en-US" dirty="0"/>
          </a:p>
          <a:p>
            <a:endParaRPr lang="en-US" dirty="0"/>
          </a:p>
          <a:p>
            <a:r>
              <a:rPr lang="en-US" dirty="0"/>
              <a:t>																						</a:t>
            </a:r>
            <a:r>
              <a:rPr lang="en-US" b="1" i="1" dirty="0">
                <a:latin typeface="Times New Roman" panose="02020603050405020304" pitchFamily="18" charset="0"/>
                <a:cs typeface="Times New Roman" panose="02020603050405020304" pitchFamily="18" charset="0"/>
              </a:rPr>
              <a:t>   By </a:t>
            </a:r>
          </a:p>
          <a:p>
            <a:r>
              <a:rPr lang="en-US" b="1" i="1" dirty="0">
                <a:latin typeface="Times New Roman" panose="02020603050405020304" pitchFamily="18" charset="0"/>
                <a:cs typeface="Times New Roman" panose="02020603050405020304" pitchFamily="18" charset="0"/>
              </a:rPr>
              <a:t>																					Venu Dodda</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608367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D65B8-EF79-8EDB-8F28-A7D4F444A54C}"/>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AGENDA</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C560FA-B941-5DAA-68C3-4851A181B0CB}"/>
              </a:ext>
            </a:extLst>
          </p:cNvPr>
          <p:cNvSpPr>
            <a:spLocks noGrp="1"/>
          </p:cNvSpPr>
          <p:nvPr>
            <p:ph idx="1"/>
          </p:nvPr>
        </p:nvSpPr>
        <p:spPr>
          <a:xfrm>
            <a:off x="645132" y="1641022"/>
            <a:ext cx="9404722" cy="4607378"/>
          </a:xfrm>
        </p:spPr>
        <p:txBody>
          <a:bodyPr/>
          <a:lstStyle/>
          <a:p>
            <a:pPr>
              <a:buFont typeface="Wingdings" panose="05000000000000000000" pitchFamily="2" charset="2"/>
              <a:buChar char="ü"/>
            </a:pPr>
            <a:r>
              <a:rPr lang="en-US" sz="3600" dirty="0">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ü"/>
            </a:pPr>
            <a:r>
              <a:rPr lang="en-US" sz="3600" dirty="0">
                <a:latin typeface="Times New Roman" panose="02020603050405020304" pitchFamily="18" charset="0"/>
                <a:cs typeface="Times New Roman" panose="02020603050405020304" pitchFamily="18" charset="0"/>
              </a:rPr>
              <a:t>Data Description</a:t>
            </a:r>
          </a:p>
          <a:p>
            <a:pPr>
              <a:buFont typeface="Wingdings" panose="05000000000000000000" pitchFamily="2" charset="2"/>
              <a:buChar char="ü"/>
            </a:pPr>
            <a:r>
              <a:rPr lang="en-US" sz="3600" dirty="0">
                <a:latin typeface="Times New Roman" panose="02020603050405020304" pitchFamily="18" charset="0"/>
                <a:cs typeface="Times New Roman" panose="02020603050405020304" pitchFamily="18" charset="0"/>
              </a:rPr>
              <a:t>Analysis</a:t>
            </a:r>
          </a:p>
          <a:p>
            <a:pPr>
              <a:buFont typeface="Wingdings" panose="05000000000000000000" pitchFamily="2" charset="2"/>
              <a:buChar char="ü"/>
            </a:pPr>
            <a:r>
              <a:rPr lang="en-US" sz="3600"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ü"/>
            </a:pPr>
            <a:r>
              <a:rPr lang="en-US" sz="3600" dirty="0">
                <a:latin typeface="Times New Roman" panose="02020603050405020304" pitchFamily="18" charset="0"/>
                <a:cs typeface="Times New Roman" panose="02020603050405020304" pitchFamily="18" charset="0"/>
              </a:rPr>
              <a:t>Summary</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7134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320B6-B24C-1BCB-BBC6-F9F8492B06D8}"/>
              </a:ext>
            </a:extLst>
          </p:cNvPr>
          <p:cNvSpPr>
            <a:spLocks noGrp="1"/>
          </p:cNvSpPr>
          <p:nvPr>
            <p:ph type="title"/>
          </p:nvPr>
        </p:nvSpPr>
        <p:spPr>
          <a:xfrm>
            <a:off x="646111" y="452718"/>
            <a:ext cx="9404723" cy="1114825"/>
          </a:xfrm>
        </p:spPr>
        <p:txBody>
          <a:bodyPr/>
          <a:lstStyle/>
          <a:p>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874509-9A01-AC29-0742-2D38175F55EA}"/>
              </a:ext>
            </a:extLst>
          </p:cNvPr>
          <p:cNvSpPr>
            <a:spLocks noGrp="1"/>
          </p:cNvSpPr>
          <p:nvPr>
            <p:ph idx="1"/>
          </p:nvPr>
        </p:nvSpPr>
        <p:spPr>
          <a:xfrm>
            <a:off x="759280" y="1673680"/>
            <a:ext cx="9133520" cy="4057520"/>
          </a:xfrm>
        </p:spPr>
        <p:txBody>
          <a:bodyPr>
            <a:normAutofit/>
          </a:bodyPr>
          <a:lstStyle/>
          <a:p>
            <a:pPr marL="0" indent="0">
              <a:buNone/>
            </a:pPr>
            <a:endParaRPr lang="en-US" dirty="0">
              <a:solidFill>
                <a:srgbClr val="000000"/>
              </a:solidFill>
              <a:latin typeface="Source Sans Pro" panose="020B0503030403020204" pitchFamily="34" charset="0"/>
            </a:endParaRPr>
          </a:p>
          <a:p>
            <a:pPr algn="jus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operating costs of power plants mainly depend on the amount of fuel used for generating power. The power plants used fuel, not only for power generation they also used for refining emissions of pollutants in the plants to reduce environmental hazards.</a:t>
            </a:r>
          </a:p>
          <a:p>
            <a:pPr algn="jus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project’s main theme is how effectively we can comprehend and suggest solutions to generate power with lower operating costs in the US by performing some analysis and segmentation of the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7476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C2F9B-D3D9-05BF-7DEF-4F79B0FBDCD1}"/>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DATA DESCRIPTION</a:t>
            </a:r>
            <a:br>
              <a:rPr lang="en-US" sz="44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97953BB-2FC3-0D2C-01DD-5901EA716BDE}"/>
              </a:ext>
            </a:extLst>
          </p:cNvPr>
          <p:cNvSpPr>
            <a:spLocks noGrp="1"/>
          </p:cNvSpPr>
          <p:nvPr>
            <p:ph idx="1"/>
          </p:nvPr>
        </p:nvSpPr>
        <p:spPr>
          <a:xfrm>
            <a:off x="646111" y="1526400"/>
            <a:ext cx="9693089" cy="4514399"/>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I</a:t>
            </a:r>
            <a:r>
              <a:rPr lang="en-IN" sz="2800" dirty="0">
                <a:latin typeface="Times New Roman" panose="02020603050405020304" pitchFamily="18" charset="0"/>
                <a:cs typeface="Times New Roman" panose="02020603050405020304" pitchFamily="18" charset="0"/>
              </a:rPr>
              <a:t>n the database, there are 20 variables in that</a:t>
            </a:r>
          </a:p>
          <a:p>
            <a:pPr marL="0" indent="0">
              <a:buNone/>
            </a:pPr>
            <a:r>
              <a:rPr lang="en-IN" sz="2800" dirty="0">
                <a:latin typeface="Times New Roman" panose="02020603050405020304" pitchFamily="18" charset="0"/>
                <a:cs typeface="Times New Roman" panose="02020603050405020304" pitchFamily="18" charset="0"/>
              </a:rPr>
              <a:t>			Categorical variables			</a:t>
            </a:r>
          </a:p>
          <a:p>
            <a:pPr marL="0" indent="0">
              <a:buNone/>
            </a:pPr>
            <a:r>
              <a:rPr lang="en-IN" sz="2800" dirty="0">
                <a:latin typeface="Times New Roman" panose="02020603050405020304" pitchFamily="18" charset="0"/>
                <a:cs typeface="Times New Roman" panose="02020603050405020304" pitchFamily="18" charset="0"/>
              </a:rPr>
              <a:t>			Numerical  variables</a:t>
            </a:r>
          </a:p>
          <a:p>
            <a:pPr marL="0" indent="0">
              <a:buNone/>
            </a:pPr>
            <a:endParaRPr lang="en-IN" dirty="0"/>
          </a:p>
          <a:p>
            <a:pPr marL="0" indent="0">
              <a:buNone/>
            </a:pPr>
            <a:r>
              <a:rPr lang="en-IN" sz="2800" b="1" dirty="0">
                <a:latin typeface="Times New Roman" panose="02020603050405020304" pitchFamily="18" charset="0"/>
                <a:cs typeface="Times New Roman" panose="02020603050405020304" pitchFamily="18" charset="0"/>
              </a:rPr>
              <a:t>Data Preparation for analysis:</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Dropping unwanted categorical variables and numerical variables i.e. date and labels.</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Dropping </a:t>
            </a:r>
            <a:r>
              <a:rPr lang="en-IN" sz="2800" dirty="0" err="1">
                <a:latin typeface="Times New Roman" panose="02020603050405020304" pitchFamily="18" charset="0"/>
                <a:cs typeface="Times New Roman" panose="02020603050405020304" pitchFamily="18" charset="0"/>
              </a:rPr>
              <a:t>NaN</a:t>
            </a:r>
            <a:r>
              <a:rPr lang="en-IN" sz="2800" dirty="0">
                <a:latin typeface="Times New Roman" panose="02020603050405020304" pitchFamily="18" charset="0"/>
                <a:cs typeface="Times New Roman" panose="02020603050405020304" pitchFamily="18" charset="0"/>
              </a:rPr>
              <a:t> values in the dataset.</a:t>
            </a:r>
          </a:p>
          <a:p>
            <a:pPr marL="0" indent="0">
              <a:buNone/>
            </a:pPr>
            <a:endParaRPr lang="en-IN" dirty="0"/>
          </a:p>
          <a:p>
            <a:pPr marL="0" indent="0">
              <a:buNone/>
            </a:pPr>
            <a:endParaRPr lang="en-US" dirty="0"/>
          </a:p>
        </p:txBody>
      </p:sp>
    </p:spTree>
    <p:extLst>
      <p:ext uri="{BB962C8B-B14F-4D97-AF65-F5344CB8AC3E}">
        <p14:creationId xmlns:p14="http://schemas.microsoft.com/office/powerpoint/2010/main" val="1447449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E743E-2785-8AAE-26F1-0673F18B92A1}"/>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ANALYSIS</a:t>
            </a:r>
            <a:endParaRPr lang="en-IN" b="1" dirty="0"/>
          </a:p>
        </p:txBody>
      </p:sp>
      <p:sp>
        <p:nvSpPr>
          <p:cNvPr id="3" name="Content Placeholder 2">
            <a:extLst>
              <a:ext uri="{FF2B5EF4-FFF2-40B4-BE49-F238E27FC236}">
                <a16:creationId xmlns:a16="http://schemas.microsoft.com/office/drawing/2014/main" id="{945FD7C9-3E32-61F7-9662-AAD5738E822C}"/>
              </a:ext>
            </a:extLst>
          </p:cNvPr>
          <p:cNvSpPr>
            <a:spLocks noGrp="1"/>
          </p:cNvSpPr>
          <p:nvPr>
            <p:ph idx="1"/>
          </p:nvPr>
        </p:nvSpPr>
        <p:spPr>
          <a:xfrm>
            <a:off x="496800" y="1461407"/>
            <a:ext cx="9892800" cy="499699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I Used K-means clustering to examine the data.</a:t>
            </a:r>
          </a:p>
          <a:p>
            <a:pPr marL="0" indent="0">
              <a:buNone/>
            </a:pPr>
            <a:r>
              <a:rPr lang="en-US" sz="2400" dirty="0">
                <a:latin typeface="Times New Roman" panose="02020603050405020304" pitchFamily="18" charset="0"/>
                <a:cs typeface="Times New Roman" panose="02020603050405020304" pitchFamily="18" charset="0"/>
              </a:rPr>
              <a:t>I have divided power plants into 3 clusters and here is each one behavior based on fuel cost over environmental Hazards.</a:t>
            </a:r>
          </a:p>
          <a:p>
            <a:pPr marL="0" marR="0" algn="just">
              <a:lnSpc>
                <a:spcPct val="107000"/>
              </a:lnSpc>
              <a:spcBef>
                <a:spcPts val="0"/>
              </a:spcBef>
              <a:spcAft>
                <a:spcPts val="8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Cluster 2 powerplants generate power with lower emission of pollutants but they are spending more money on fuel costs than other powerplants in clusters 0 and 1.</a:t>
            </a:r>
          </a:p>
          <a:p>
            <a:pPr marL="0" marR="0" algn="just">
              <a:lnSpc>
                <a:spcPct val="107000"/>
              </a:lnSpc>
              <a:spcBef>
                <a:spcPts val="0"/>
              </a:spcBef>
              <a:spcAft>
                <a:spcPts val="800"/>
              </a:spcAft>
              <a:buFont typeface="Wingdings" panose="05000000000000000000" pitchFamily="2" charset="2"/>
              <a:buChar char="Ø"/>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Cluster 0 power plants generate power with moderate emission of pollutants but they are spending money on fuel costs moderately.</a:t>
            </a:r>
          </a:p>
          <a:p>
            <a:pPr marL="0" marR="0" algn="just">
              <a:lnSpc>
                <a:spcPct val="107000"/>
              </a:lnSpc>
              <a:spcBef>
                <a:spcPts val="0"/>
              </a:spcBef>
              <a:spcAft>
                <a:spcPts val="800"/>
              </a:spcAft>
              <a:buFont typeface="Wingdings" panose="05000000000000000000" pitchFamily="2" charset="2"/>
              <a:buChar char="Ø"/>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Cluster 1 power plants generate power with High emissions of pollutants but they are spending less money on fuel costs than cluster 0 and cluster 2.</a:t>
            </a:r>
          </a:p>
        </p:txBody>
      </p:sp>
    </p:spTree>
    <p:extLst>
      <p:ext uri="{BB962C8B-B14F-4D97-AF65-F5344CB8AC3E}">
        <p14:creationId xmlns:p14="http://schemas.microsoft.com/office/powerpoint/2010/main" val="4133258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9CFA4-555B-3AB9-C38F-763EC979DD1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2299B2-821A-8C63-FBD8-720CBE22D152}"/>
              </a:ext>
            </a:extLst>
          </p:cNvPr>
          <p:cNvSpPr>
            <a:spLocks noGrp="1"/>
          </p:cNvSpPr>
          <p:nvPr>
            <p:ph idx="1"/>
          </p:nvPr>
        </p:nvSpPr>
        <p:spPr>
          <a:xfrm>
            <a:off x="719590" y="1755322"/>
            <a:ext cx="9004074" cy="4293408"/>
          </a:xfrm>
        </p:spPr>
        <p:txBody>
          <a:bodyPr/>
          <a:lstStyle/>
          <a:p>
            <a:pPr marL="0" marR="0" indent="0" algn="just">
              <a:lnSpc>
                <a:spcPct val="107000"/>
              </a:lnSpc>
              <a:spcBef>
                <a:spcPts val="0"/>
              </a:spcBef>
              <a:spcAft>
                <a:spcPts val="800"/>
              </a:spcAft>
              <a:buNone/>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power plants in Cluster 2 produce power with reduced pollution emissions, but they also incur higher fuel costs than the power plants in Clusters 0 and 1. Cluster 0 power plants produce power with moderate pollution emissions, but they incur moderate fuel costs. Compared to clusters 0 and 2, cluster 1 power plants produce power with higher pollution outputs but lower fuel prices.</a:t>
            </a:r>
            <a:r>
              <a:rPr lang="en-IN" sz="2400" dirty="0">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 concluded that power plants use extra fuel to reduce the amount of pollution they emit into the atmosphere. By using additional fuel to purify the pollutants. </a:t>
            </a:r>
          </a:p>
          <a:p>
            <a:endParaRPr lang="en-IN" dirty="0"/>
          </a:p>
        </p:txBody>
      </p:sp>
    </p:spTree>
    <p:extLst>
      <p:ext uri="{BB962C8B-B14F-4D97-AF65-F5344CB8AC3E}">
        <p14:creationId xmlns:p14="http://schemas.microsoft.com/office/powerpoint/2010/main" val="253469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BEAEC-0CF1-E519-0330-53C7366F272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SUMMARY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7AA940-0DE0-F8B5-BF1E-646AE1AE9788}"/>
              </a:ext>
            </a:extLst>
          </p:cNvPr>
          <p:cNvSpPr>
            <a:spLocks noGrp="1"/>
          </p:cNvSpPr>
          <p:nvPr>
            <p:ph idx="1"/>
          </p:nvPr>
        </p:nvSpPr>
        <p:spPr>
          <a:xfrm>
            <a:off x="645130" y="1708880"/>
            <a:ext cx="9550070" cy="3979119"/>
          </a:xfrm>
        </p:spPr>
        <p:txBody>
          <a:bodyPr/>
          <a:lstStyle/>
          <a:p>
            <a:pPr marL="0" indent="0" algn="just">
              <a:lnSpc>
                <a:spcPct val="107000"/>
              </a:lnSpc>
              <a:spcBef>
                <a:spcPts val="0"/>
              </a:spcBef>
              <a:spcAft>
                <a:spcPts val="800"/>
              </a:spcAft>
              <a:buNone/>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From the above observations, I can say that power plants use additional fuel to refine the pollutants while processing the power generation. From the K means clustering, Cluster 2 produces better outcomes than the others since the power plants in Cluster 2 emit less pollution, but they also have higher fuel costs than the power plants in Clusters 0 and 1. Cluster 0 power plants emit low levels of pollution while incurring modest fuel expenditures. In comparison to clusters 0 and 2, cluster 1 power plants produce more pollution but at cheaper fuel prices. I came to the conclusion that power plants use more fuel in order to limit the quantity of pollution they emit into the environment. By utilizing more fuel to clean up the pollutants.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73564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A4E6-106B-52B3-C57E-BEB10949247C}"/>
              </a:ext>
            </a:extLst>
          </p:cNvPr>
          <p:cNvSpPr>
            <a:spLocks noGrp="1"/>
          </p:cNvSpPr>
          <p:nvPr>
            <p:ph type="title"/>
          </p:nvPr>
        </p:nvSpPr>
        <p:spPr>
          <a:xfrm>
            <a:off x="2587756" y="2156133"/>
            <a:ext cx="8825657" cy="1915647"/>
          </a:xfrm>
        </p:spPr>
        <p:txBody>
          <a:bodyPr/>
          <a:lstStyle/>
          <a:p>
            <a:r>
              <a:rPr lang="en-US" sz="8000" i="1" dirty="0">
                <a:solidFill>
                  <a:schemeClr val="bg2">
                    <a:lumMod val="20000"/>
                    <a:lumOff val="80000"/>
                  </a:schemeClr>
                </a:solidFill>
                <a:latin typeface="Times New Roman" panose="02020603050405020304" pitchFamily="18" charset="0"/>
                <a:cs typeface="Times New Roman" panose="02020603050405020304" pitchFamily="18" charset="0"/>
              </a:rPr>
              <a:t>  THANK YOU</a:t>
            </a:r>
            <a:endParaRPr lang="en-IN" sz="8000" i="1" dirty="0">
              <a:solidFill>
                <a:schemeClr val="bg2">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19939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352</TotalTime>
  <Words>548</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Century Gothic</vt:lpstr>
      <vt:lpstr>Source Sans Pro</vt:lpstr>
      <vt:lpstr>Times New Roman</vt:lpstr>
      <vt:lpstr>Wingdings</vt:lpstr>
      <vt:lpstr>Wingdings 3</vt:lpstr>
      <vt:lpstr>Ion</vt:lpstr>
      <vt:lpstr>Machine Learning - 64060</vt:lpstr>
      <vt:lpstr>AGENDA</vt:lpstr>
      <vt:lpstr>PROBLEM STATEMENT</vt:lpstr>
      <vt:lpstr>DATA DESCRIPTION </vt:lpstr>
      <vt:lpstr>ANALYSIS</vt:lpstr>
      <vt:lpstr>CONCLUSION</vt:lpstr>
      <vt:lpstr>SUMMARY</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venu dodda</dc:creator>
  <cp:lastModifiedBy>venu dodda</cp:lastModifiedBy>
  <cp:revision>53</cp:revision>
  <dcterms:created xsi:type="dcterms:W3CDTF">2022-12-08T16:19:50Z</dcterms:created>
  <dcterms:modified xsi:type="dcterms:W3CDTF">2022-12-12T21:47:52Z</dcterms:modified>
</cp:coreProperties>
</file>