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7" r:id="rId4"/>
    <p:sldId id="260" r:id="rId5"/>
    <p:sldId id="268" r:id="rId6"/>
    <p:sldId id="273" r:id="rId7"/>
    <p:sldId id="264" r:id="rId8"/>
    <p:sldId id="269" r:id="rId9"/>
    <p:sldId id="265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66684A-2212-42D3-AC97-570BA8738B4C}">
          <p14:sldIdLst>
            <p14:sldId id="257"/>
            <p14:sldId id="266"/>
            <p14:sldId id="267"/>
            <p14:sldId id="260"/>
            <p14:sldId id="268"/>
            <p14:sldId id="273"/>
            <p14:sldId id="264"/>
            <p14:sldId id="269"/>
            <p14:sldId id="265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8" d="100"/>
          <a:sy n="88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     </a:t>
            </a:r>
            <a:r>
              <a:rPr lang="en-US" sz="2400" dirty="0"/>
              <a:t>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Minitab File : </a:t>
            </a:r>
            <a:r>
              <a:rPr lang="en-US" sz="2400" b="1" dirty="0" smtClean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4700"/>
            <a:ext cx="8229600" cy="6310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smtClean="0"/>
              <a:t>Step 1: Convert data Error </a:t>
            </a:r>
            <a:r>
              <a:rPr lang="en-IN" sz="1600" dirty="0"/>
              <a:t>Free  and </a:t>
            </a:r>
            <a:r>
              <a:rPr lang="en-IN" sz="1600" dirty="0" smtClean="0"/>
              <a:t>Defective to </a:t>
            </a:r>
            <a:r>
              <a:rPr lang="en-IN" sz="1600" dirty="0" smtClean="0"/>
              <a:t>0 </a:t>
            </a:r>
            <a:r>
              <a:rPr lang="en-IN" sz="1600" dirty="0" smtClean="0"/>
              <a:t>and </a:t>
            </a:r>
            <a:r>
              <a:rPr lang="en-IN" sz="1600" dirty="0" smtClean="0"/>
              <a:t>1 </a:t>
            </a:r>
            <a:r>
              <a:rPr lang="en-IN" sz="1600" dirty="0" smtClean="0"/>
              <a:t>respectively.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solidFill>
                  <a:srgbClr val="00B0F0"/>
                </a:solidFill>
              </a:rPr>
              <a:t>Note : Stack </a:t>
            </a:r>
            <a:r>
              <a:rPr lang="en-US" sz="1600" dirty="0">
                <a:solidFill>
                  <a:srgbClr val="00B0F0"/>
                </a:solidFill>
              </a:rPr>
              <a:t>Function is Only Working For The Data Frames</a:t>
            </a:r>
            <a:r>
              <a:rPr lang="en-US" sz="1600" dirty="0" smtClean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endParaRPr lang="en-IN" sz="1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sz="1600" dirty="0" smtClean="0"/>
              <a:t>Step 2. stack the data.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Step 3. Make the table.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Step 4. Perform chisq.test</a:t>
            </a:r>
            <a:r>
              <a:rPr lang="en-IN" sz="1600" dirty="0" smtClean="0"/>
              <a:t>()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r>
              <a:rPr lang="en-US" sz="1600" dirty="0"/>
              <a:t>Pearson's Chi-squared test data: table(scof$values, scof$ind) X-squared = 3.859, df = 3, p-value = 0.2771 </a:t>
            </a:r>
            <a:br>
              <a:rPr lang="en-US" sz="1600" dirty="0"/>
            </a:b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P-value&gt;0.05.Hence </a:t>
            </a:r>
            <a:r>
              <a:rPr lang="en-IN" sz="1800" dirty="0"/>
              <a:t>we fail to reject Null.</a:t>
            </a:r>
          </a:p>
          <a:p>
            <a:pPr marL="0" indent="0">
              <a:buNone/>
            </a:pPr>
            <a:r>
              <a:rPr lang="en-IN" sz="2000" b="1" dirty="0"/>
              <a:t>Conclusion: No action, Defective % does not </a:t>
            </a:r>
            <a:r>
              <a:rPr lang="en-IN" sz="2000" b="1" dirty="0" smtClean="0"/>
              <a:t>vary </a:t>
            </a:r>
            <a:r>
              <a:rPr lang="en-IN" sz="2000" b="1" dirty="0"/>
              <a:t>by </a:t>
            </a:r>
            <a:r>
              <a:rPr lang="en-IN" sz="2000" b="1" dirty="0" smtClean="0"/>
              <a:t>centre.</a:t>
            </a:r>
            <a:endParaRPr lang="en-IN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23024" y="517584"/>
            <a:ext cx="414068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Dcof &lt;- ifelse(cof=="Error Free",0,1)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23025" y="1739660"/>
            <a:ext cx="414068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scof &lt;- stack(df)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3023" y="1170315"/>
            <a:ext cx="414068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df &lt;- data.frame(Dcof)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923022" y="2314754"/>
            <a:ext cx="414068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table(scof$values,scof$ind)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3025" y="2950233"/>
            <a:ext cx="4140681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chisq.test(table(scof$values,scof$ind</a:t>
            </a:r>
            <a:r>
              <a:rPr lang="en-US" sz="1400" dirty="0" smtClean="0"/>
              <a:t>)))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55383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6" y="334852"/>
            <a:ext cx="8229600" cy="5791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Fantaloons Sales managers commented that % of males versus females walking in to the store differ based on day of the week. Analyze the data and determine whether there is evidence at 5 % significance level to support this hypothesis.</a:t>
            </a:r>
          </a:p>
          <a:p>
            <a:pPr marL="0" indent="0">
              <a:buNone/>
            </a:pPr>
            <a:r>
              <a:rPr lang="en-IN" sz="1800" dirty="0"/>
              <a:t>Minitab File: </a:t>
            </a:r>
            <a:r>
              <a:rPr lang="en-IN" sz="1800" dirty="0" smtClean="0"/>
              <a:t>Fantaloons.mtw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600" dirty="0"/>
              <a:t>Business Problem</a:t>
            </a:r>
            <a:r>
              <a:rPr lang="en-IN" sz="1600" dirty="0" smtClean="0"/>
              <a:t>:</a:t>
            </a:r>
            <a:r>
              <a:rPr lang="en-IN" sz="1600" dirty="0"/>
              <a:t> </a:t>
            </a:r>
            <a:r>
              <a:rPr lang="en-IN" sz="1600" dirty="0" smtClean="0"/>
              <a:t>determine whether % </a:t>
            </a:r>
            <a:r>
              <a:rPr lang="en-IN" sz="1600" dirty="0"/>
              <a:t>of males versus females walking in to the store differ based on day of the week. </a:t>
            </a:r>
            <a:endParaRPr lang="en-IN" sz="1600" dirty="0" smtClean="0"/>
          </a:p>
          <a:p>
            <a:pPr>
              <a:buNone/>
            </a:pPr>
            <a:r>
              <a:rPr lang="en-IN" sz="1600" dirty="0"/>
              <a:t>Inputs </a:t>
            </a:r>
            <a:r>
              <a:rPr lang="en-IN" sz="1600" dirty="0" smtClean="0"/>
              <a:t>are 2 </a:t>
            </a:r>
            <a:r>
              <a:rPr lang="en-IN" sz="1600" dirty="0"/>
              <a:t>discrete </a:t>
            </a:r>
            <a:r>
              <a:rPr lang="en-IN" sz="1600" dirty="0" smtClean="0"/>
              <a:t>variables(</a:t>
            </a:r>
            <a:r>
              <a:rPr lang="en-IN" sz="1600" dirty="0"/>
              <a:t>M</a:t>
            </a:r>
            <a:r>
              <a:rPr lang="en-IN" sz="1600" dirty="0" smtClean="0"/>
              <a:t>ales </a:t>
            </a:r>
            <a:r>
              <a:rPr lang="en-IN" sz="1600" dirty="0"/>
              <a:t>Females</a:t>
            </a:r>
            <a:r>
              <a:rPr lang="en-IN" sz="1600" dirty="0" smtClean="0"/>
              <a:t>).</a:t>
            </a:r>
            <a:endParaRPr lang="en-IN" sz="1600" dirty="0"/>
          </a:p>
          <a:p>
            <a:pPr>
              <a:buNone/>
            </a:pPr>
            <a:r>
              <a:rPr lang="en-IN" sz="1600" dirty="0"/>
              <a:t>Output is also </a:t>
            </a:r>
            <a:r>
              <a:rPr lang="en-IN" sz="1600" dirty="0" smtClean="0"/>
              <a:t>discrete. </a:t>
            </a:r>
            <a:endParaRPr lang="en-IN" sz="1600" dirty="0"/>
          </a:p>
          <a:p>
            <a:pPr>
              <a:buNone/>
            </a:pPr>
            <a:r>
              <a:rPr lang="en-IN" sz="1600" dirty="0"/>
              <a:t>We proceed with </a:t>
            </a:r>
            <a:r>
              <a:rPr lang="en-IN" sz="1600" dirty="0" smtClean="0"/>
              <a:t>2 Proportion test.</a:t>
            </a:r>
          </a:p>
          <a:p>
            <a:pPr>
              <a:buNone/>
            </a:pPr>
            <a:r>
              <a:rPr lang="en-IN" sz="1600" dirty="0"/>
              <a:t>Hypothesis </a:t>
            </a:r>
            <a:r>
              <a:rPr lang="en-IN" sz="1600" dirty="0" smtClean="0"/>
              <a:t>Test</a:t>
            </a:r>
          </a:p>
          <a:p>
            <a:pPr>
              <a:buNone/>
            </a:pPr>
            <a:r>
              <a:rPr lang="en-IN" sz="1600" dirty="0" smtClean="0"/>
              <a:t>Case1:</a:t>
            </a:r>
            <a:endParaRPr lang="en-IN" sz="1600" dirty="0"/>
          </a:p>
          <a:p>
            <a:pPr>
              <a:buNone/>
            </a:pPr>
            <a:r>
              <a:rPr lang="en-IN" sz="1600" dirty="0" smtClean="0"/>
              <a:t>Ho : Proportion Females = proportion Males</a:t>
            </a:r>
          </a:p>
          <a:p>
            <a:pPr>
              <a:buNone/>
            </a:pPr>
            <a:r>
              <a:rPr lang="en-IN" sz="1600" dirty="0" smtClean="0"/>
              <a:t>Ha : </a:t>
            </a:r>
            <a:r>
              <a:rPr lang="en-IN" sz="1600" dirty="0"/>
              <a:t>Proportion </a:t>
            </a:r>
            <a:r>
              <a:rPr lang="en-IN" sz="1600" dirty="0" smtClean="0"/>
              <a:t>Females  != </a:t>
            </a:r>
            <a:r>
              <a:rPr lang="en-IN" sz="1600" dirty="0"/>
              <a:t>proportion </a:t>
            </a:r>
            <a:r>
              <a:rPr lang="en-IN" sz="1600" dirty="0" smtClean="0"/>
              <a:t>Males </a:t>
            </a:r>
            <a:endParaRPr lang="en-IN" sz="1600" dirty="0"/>
          </a:p>
          <a:p>
            <a:pPr>
              <a:buNone/>
            </a:pPr>
            <a:endParaRPr lang="en-IN" sz="1600" dirty="0"/>
          </a:p>
          <a:p>
            <a:pPr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4439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45" y="360608"/>
            <a:ext cx="8229600" cy="57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IN" sz="1600" dirty="0"/>
              <a:t>p-value = 1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Since </a:t>
            </a:r>
            <a:r>
              <a:rPr lang="en-IN" sz="1600" dirty="0"/>
              <a:t>P-value&gt;0.05.Hence we fail to reject Null.</a:t>
            </a:r>
          </a:p>
          <a:p>
            <a:pPr marL="0" indent="0">
              <a:buNone/>
            </a:pPr>
            <a:r>
              <a:rPr lang="en-IN" sz="1600" b="1" dirty="0"/>
              <a:t>Conclusion</a:t>
            </a:r>
            <a:r>
              <a:rPr lang="en-IN" sz="1600" b="1" dirty="0" smtClean="0"/>
              <a:t>: The </a:t>
            </a:r>
            <a:r>
              <a:rPr lang="en-IN" sz="1600" b="1" dirty="0"/>
              <a:t>% of males versus females walking in to the store </a:t>
            </a:r>
            <a:r>
              <a:rPr lang="en-IN" sz="1600" b="1" dirty="0" smtClean="0"/>
              <a:t>are same </a:t>
            </a:r>
            <a:r>
              <a:rPr lang="en-IN" sz="1600" b="1" dirty="0"/>
              <a:t>based on day of the week.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5219" y="428774"/>
            <a:ext cx="6788992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faltoons </a:t>
            </a:r>
            <a:r>
              <a:rPr lang="en-IN" sz="1400" dirty="0"/>
              <a:t>&lt;- read.csv('faltoons.csv')</a:t>
            </a:r>
          </a:p>
          <a:p>
            <a:r>
              <a:rPr lang="en-IN" sz="1400" dirty="0" smtClean="0"/>
              <a:t>table(faltoons$Weekdays,faltoons$Weekend</a:t>
            </a:r>
            <a:r>
              <a:rPr lang="en-IN" sz="1400" dirty="0"/>
              <a:t>)</a:t>
            </a:r>
          </a:p>
          <a:p>
            <a:r>
              <a:rPr lang="en-IN" sz="1400" dirty="0" smtClean="0"/>
              <a:t>prop.test(x=c(120,47</a:t>
            </a:r>
            <a:r>
              <a:rPr lang="en-IN" sz="1400" dirty="0"/>
              <a:t>), n=c(287,113),conf.level = 0.95, correct = T , alternative = 'two.sided') </a:t>
            </a:r>
          </a:p>
        </p:txBody>
      </p:sp>
    </p:spTree>
    <p:extLst>
      <p:ext uri="{BB962C8B-B14F-4D97-AF65-F5344CB8AC3E}">
        <p14:creationId xmlns:p14="http://schemas.microsoft.com/office/powerpoint/2010/main" val="162172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154" y="148836"/>
            <a:ext cx="8764438" cy="6217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/>
              <a:t>A. Normality </a:t>
            </a:r>
            <a:r>
              <a:rPr lang="en-IN" sz="1800" dirty="0"/>
              <a:t>Test:</a:t>
            </a:r>
          </a:p>
          <a:p>
            <a:pPr marL="0" indent="0">
              <a:buNone/>
            </a:pPr>
            <a:r>
              <a:rPr lang="en-IN" sz="1800" dirty="0"/>
              <a:t>Ho: No action, if Y1 &amp; Y2 are normal</a:t>
            </a:r>
          </a:p>
          <a:p>
            <a:pPr marL="0" indent="0">
              <a:buNone/>
            </a:pPr>
            <a:r>
              <a:rPr lang="en-IN" sz="1800" dirty="0"/>
              <a:t>Ha: Take action, if Y1 or  Y2 are not </a:t>
            </a:r>
            <a:r>
              <a:rPr lang="en-IN" sz="1800" dirty="0" smtClean="0"/>
              <a:t>normal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US" sz="1800" dirty="0" smtClean="0"/>
              <a:t>p </a:t>
            </a:r>
            <a:r>
              <a:rPr lang="en-US" sz="1800" dirty="0"/>
              <a:t>high Null Fly -&gt; accept Null Hypothesis.</a:t>
            </a:r>
          </a:p>
          <a:p>
            <a:pPr marL="0" indent="0">
              <a:buNone/>
            </a:pPr>
            <a:r>
              <a:rPr lang="en-US" sz="1800" dirty="0" smtClean="0"/>
              <a:t>So </a:t>
            </a:r>
            <a:r>
              <a:rPr lang="en-US" sz="1800" dirty="0"/>
              <a:t>data Is Normally </a:t>
            </a:r>
            <a:r>
              <a:rPr lang="en-US" sz="1800" dirty="0" smtClean="0"/>
              <a:t>Distributed.</a:t>
            </a:r>
            <a:endParaRPr lang="en-IN" sz="1800" dirty="0" smtClean="0"/>
          </a:p>
          <a:p>
            <a:pPr marL="0" lvl="0" indent="0">
              <a:buNone/>
            </a:pPr>
            <a:r>
              <a:rPr lang="en-IN" sz="1800" dirty="0" smtClean="0"/>
              <a:t>B. External </a:t>
            </a:r>
            <a:r>
              <a:rPr lang="en-IN" sz="1800" dirty="0"/>
              <a:t>conditions: As external conditions are different, we will go with Variance Test </a:t>
            </a:r>
            <a:r>
              <a:rPr lang="en-IN" sz="1800" dirty="0" smtClean="0"/>
              <a:t>(2 different divisions</a:t>
            </a:r>
            <a:r>
              <a:rPr lang="en-IN" sz="1800" dirty="0" smtClean="0"/>
              <a:t>)</a:t>
            </a:r>
            <a:endParaRPr lang="en-IN" sz="1800" dirty="0" smtClean="0"/>
          </a:p>
          <a:p>
            <a:pPr marL="0" lvl="0" indent="0">
              <a:buNone/>
            </a:pPr>
            <a:r>
              <a:rPr lang="en-IN" sz="1800" dirty="0" smtClean="0"/>
              <a:t>C. Variance </a:t>
            </a:r>
            <a:r>
              <a:rPr lang="en-IN" sz="1800" dirty="0"/>
              <a:t>Test:</a:t>
            </a:r>
          </a:p>
          <a:p>
            <a:pPr marL="0" indent="0">
              <a:buNone/>
            </a:pPr>
            <a:r>
              <a:rPr lang="en-IN" sz="1800" dirty="0"/>
              <a:t>Ho -&gt; Variances are </a:t>
            </a:r>
            <a:r>
              <a:rPr lang="en-IN" sz="1800" dirty="0" smtClean="0"/>
              <a:t>equal.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Ha -&gt; Variances are not </a:t>
            </a:r>
            <a:r>
              <a:rPr lang="en-IN" sz="1800" dirty="0" smtClean="0"/>
              <a:t>equal.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US" sz="1800" dirty="0" smtClean="0"/>
              <a:t>p </a:t>
            </a:r>
            <a:r>
              <a:rPr lang="en-US" sz="1800" dirty="0"/>
              <a:t>high Null Fly -&gt; accept Null Hypothesis.</a:t>
            </a:r>
          </a:p>
          <a:p>
            <a:pPr marL="0" indent="0">
              <a:buNone/>
            </a:pPr>
            <a:r>
              <a:rPr lang="en-US" sz="1800" dirty="0" smtClean="0"/>
              <a:t>So Variance </a:t>
            </a:r>
            <a:r>
              <a:rPr lang="en-US" sz="1800" dirty="0"/>
              <a:t>Are Equal.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491706" y="1147313"/>
            <a:ext cx="5193102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a:rPr>
              <a:t>ad.test</a:t>
            </a:r>
            <a:r>
              <a:rPr lang="en-IN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a:rPr>
              <a:t>(</a:t>
            </a:r>
            <a:r>
              <a:rPr lang="en-IN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a:rPr>
              <a:t>Cl$Unit.A</a:t>
            </a:r>
            <a:r>
              <a:rPr lang="en-IN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a:rPr>
              <a:t>) #p-value = </a:t>
            </a:r>
            <a:r>
              <a:rPr lang="en-IN" dirty="0" smtClean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a:rPr>
              <a:t>0.286</a:t>
            </a:r>
          </a:p>
          <a:p>
            <a:r>
              <a:rPr lang="en-IN" dirty="0" smtClean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a:rPr>
              <a:t>ad.test</a:t>
            </a:r>
            <a:r>
              <a:rPr lang="en-IN" dirty="0" smtClean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a:rPr>
              <a:t>(</a:t>
            </a:r>
            <a:r>
              <a:rPr lang="en-IN" dirty="0" smtClean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a:rPr>
              <a:t>Cl$Unit.B</a:t>
            </a:r>
            <a:r>
              <a:rPr lang="en-IN" dirty="0" smtClean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a:rPr>
              <a:t>) </a:t>
            </a:r>
            <a:r>
              <a:rPr lang="en-IN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a:rPr>
              <a:t>#p-value = </a:t>
            </a:r>
            <a:r>
              <a:rPr lang="en-IN" dirty="0" smtClean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a:rPr>
              <a:t>0.6869</a:t>
            </a:r>
            <a:endParaRPr lang="en-IN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5093" y="4681267"/>
            <a:ext cx="7128295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a:rPr>
              <a:t>var.test</a:t>
            </a:r>
            <a:r>
              <a:rPr lang="en-IN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a:rPr>
              <a:t>(Unit.A,Unit.B,alternative = "two.sided",conf.level = </a:t>
            </a:r>
            <a:r>
              <a:rPr lang="en-IN" dirty="0" smtClean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a:rPr>
              <a:t>0.95)</a:t>
            </a:r>
          </a:p>
          <a:p>
            <a:r>
              <a:rPr lang="en-IN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a:rPr>
              <a:t>#p-value = 0.3136</a:t>
            </a:r>
          </a:p>
        </p:txBody>
      </p:sp>
    </p:spTree>
    <p:extLst>
      <p:ext uri="{BB962C8B-B14F-4D97-AF65-F5344CB8AC3E}">
        <p14:creationId xmlns:p14="http://schemas.microsoft.com/office/powerpoint/2010/main" val="373723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6366"/>
            <a:ext cx="8229600" cy="5739797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/>
              <a:t>Two sample T test for equal variances:</a:t>
            </a:r>
          </a:p>
          <a:p>
            <a:pPr marL="0" indent="0">
              <a:buNone/>
            </a:pPr>
            <a:r>
              <a:rPr lang="en-IN" sz="1800" dirty="0"/>
              <a:t>Ho -&gt; </a:t>
            </a:r>
            <a:r>
              <a:rPr lang="en-IN" sz="1800" dirty="0" smtClean="0"/>
              <a:t>Diameter of cutlet from unit A = </a:t>
            </a:r>
            <a:r>
              <a:rPr lang="en-IN" sz="1800" dirty="0"/>
              <a:t>Diameter of cutlet from unit B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Ha -&gt; </a:t>
            </a:r>
            <a:r>
              <a:rPr lang="en-IN" sz="1800" dirty="0"/>
              <a:t>Diameter of cutlet from unit A </a:t>
            </a:r>
            <a:r>
              <a:rPr lang="en-IN" sz="1800" dirty="0" smtClean="0"/>
              <a:t>!= </a:t>
            </a:r>
            <a:r>
              <a:rPr lang="en-IN" sz="1800" dirty="0"/>
              <a:t>Diameter of cutlet from unit B</a:t>
            </a:r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p </a:t>
            </a:r>
            <a:r>
              <a:rPr lang="en-US" sz="1800" dirty="0"/>
              <a:t>high Null Fly -&gt; accept Null Hypothesis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Diameter of A = Diameter of B</a:t>
            </a:r>
            <a:endParaRPr lang="en-IN" sz="1800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dirty="0" smtClean="0">
                <a:latin typeface="+mj-lt"/>
              </a:rPr>
              <a:t>Conclusion</a:t>
            </a:r>
            <a:r>
              <a:rPr lang="en-IN" sz="1800" dirty="0"/>
              <a:t>: </a:t>
            </a:r>
            <a:r>
              <a:rPr lang="en-IN" sz="1800" dirty="0" smtClean="0"/>
              <a:t>There </a:t>
            </a:r>
            <a:r>
              <a:rPr lang="en-IN" sz="1800" dirty="0"/>
              <a:t>is </a:t>
            </a:r>
            <a:r>
              <a:rPr lang="en-IN" sz="1800" dirty="0" smtClean="0"/>
              <a:t>no </a:t>
            </a:r>
            <a:r>
              <a:rPr lang="en-IN" sz="1800" dirty="0"/>
              <a:t>significant difference in the diameter of the cutlet between two units</a:t>
            </a:r>
            <a:r>
              <a:rPr lang="en-IN" sz="1800" dirty="0" smtClean="0"/>
              <a:t>.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552754"/>
            <a:ext cx="7513607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a:rPr>
              <a:t>t.test(Unit.A,Unit.B,alternative </a:t>
            </a:r>
            <a:r>
              <a:rPr lang="en-IN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a:rPr>
              <a:t>= "two.sided",var.equal = TRUE, conf.level=0.95)</a:t>
            </a:r>
          </a:p>
          <a:p>
            <a:r>
              <a:rPr lang="en-IN" dirty="0" smtClean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a:rPr>
              <a:t>#p-value </a:t>
            </a:r>
            <a:r>
              <a:rPr lang="en-IN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a:rPr>
              <a:t>= 0.4722</a:t>
            </a:r>
          </a:p>
        </p:txBody>
      </p:sp>
    </p:spTree>
    <p:extLst>
      <p:ext uri="{BB962C8B-B14F-4D97-AF65-F5344CB8AC3E}">
        <p14:creationId xmlns:p14="http://schemas.microsoft.com/office/powerpoint/2010/main" val="242309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    Minitab File: </a:t>
            </a:r>
            <a:r>
              <a:rPr lang="en-US" b="1" dirty="0" smtClean="0"/>
              <a:t>LabTAT.mtw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958" y="399246"/>
            <a:ext cx="8229600" cy="5726918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IN" sz="1600" dirty="0"/>
              <a:t>Business Problem</a:t>
            </a:r>
            <a:r>
              <a:rPr lang="en-IN" sz="1600" dirty="0" smtClean="0"/>
              <a:t>: </a:t>
            </a:r>
            <a:r>
              <a:rPr lang="en-US" sz="1600" dirty="0" smtClean="0"/>
              <a:t>Whether </a:t>
            </a:r>
            <a:r>
              <a:rPr lang="en-US" sz="1600" dirty="0"/>
              <a:t>there is any difference in the average Turn Around Time (TAT) of reports of the laboratories on their preferred list</a:t>
            </a:r>
            <a:r>
              <a:rPr lang="en-IN" sz="1600" dirty="0" smtClean="0"/>
              <a:t>?</a:t>
            </a:r>
            <a:endParaRPr lang="en-IN" sz="1600" dirty="0"/>
          </a:p>
          <a:p>
            <a:pPr lvl="0">
              <a:buNone/>
            </a:pPr>
            <a:r>
              <a:rPr lang="en-IN" sz="1600" dirty="0"/>
              <a:t>tat &lt;- read.csv(file.choose</a:t>
            </a:r>
            <a:r>
              <a:rPr lang="en-IN" sz="1600" dirty="0" smtClean="0"/>
              <a:t>())</a:t>
            </a:r>
          </a:p>
          <a:p>
            <a:pPr lvl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A. Normality Test:</a:t>
            </a:r>
          </a:p>
          <a:p>
            <a:pPr marL="0" indent="0">
              <a:buNone/>
            </a:pPr>
            <a:r>
              <a:rPr lang="en-IN" sz="1600" dirty="0" smtClean="0"/>
              <a:t>Ho=Data </a:t>
            </a:r>
            <a:r>
              <a:rPr lang="en-IN" sz="1600" dirty="0"/>
              <a:t>Is </a:t>
            </a:r>
            <a:r>
              <a:rPr lang="en-IN" sz="1600" dirty="0" smtClean="0"/>
              <a:t>Normal.</a:t>
            </a: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Ha=Data </a:t>
            </a:r>
            <a:r>
              <a:rPr lang="en-IN" sz="1600" dirty="0"/>
              <a:t>is Not </a:t>
            </a:r>
            <a:r>
              <a:rPr lang="en-IN" sz="1600" dirty="0" smtClean="0"/>
              <a:t>Normal.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All </a:t>
            </a:r>
            <a:r>
              <a:rPr lang="en-US" sz="1600" dirty="0"/>
              <a:t>P Values are Greater Than 0.05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p high Null Fly -&gt; accept Null Hypothesis.</a:t>
            </a:r>
          </a:p>
          <a:p>
            <a:pPr marL="0" indent="0">
              <a:buNone/>
            </a:pPr>
            <a:r>
              <a:rPr lang="en-US" sz="1600" dirty="0" smtClean="0"/>
              <a:t>So </a:t>
            </a:r>
            <a:r>
              <a:rPr lang="en-US" sz="1600" dirty="0"/>
              <a:t>data Is Normally </a:t>
            </a:r>
            <a:r>
              <a:rPr lang="en-US" sz="1600" dirty="0" smtClean="0"/>
              <a:t>Distributed.</a:t>
            </a:r>
          </a:p>
          <a:p>
            <a:pPr marL="0" indent="0">
              <a:buNone/>
            </a:pPr>
            <a:r>
              <a:rPr lang="en-US" sz="1600" b="1" dirty="0" smtClean="0"/>
              <a:t>B. Variance Test:</a:t>
            </a:r>
            <a:endParaRPr lang="en-IN" sz="1600" b="1" dirty="0" smtClean="0"/>
          </a:p>
          <a:p>
            <a:pPr marL="0" indent="0">
              <a:buNone/>
            </a:pPr>
            <a:r>
              <a:rPr lang="en-US" sz="1600" dirty="0" smtClean="0"/>
              <a:t>Ho=Variences </a:t>
            </a:r>
            <a:r>
              <a:rPr lang="en-US" sz="1600" dirty="0"/>
              <a:t>Are Equal.</a:t>
            </a:r>
          </a:p>
          <a:p>
            <a:pPr marL="0" indent="0">
              <a:buNone/>
            </a:pPr>
            <a:r>
              <a:rPr lang="en-US" sz="1600" dirty="0" smtClean="0"/>
              <a:t>Ha=Variances </a:t>
            </a:r>
            <a:r>
              <a:rPr lang="en-US" sz="1600" dirty="0"/>
              <a:t>Are Not </a:t>
            </a:r>
            <a:r>
              <a:rPr lang="en-US" sz="1600" dirty="0" smtClean="0"/>
              <a:t>Equal.</a:t>
            </a:r>
            <a:endParaRPr lang="en-IN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 smtClean="0"/>
              <a:t>p </a:t>
            </a:r>
            <a:r>
              <a:rPr lang="en-US" sz="1600" dirty="0"/>
              <a:t>high Null Fly.</a:t>
            </a:r>
          </a:p>
          <a:p>
            <a:pPr marL="0" indent="0">
              <a:buNone/>
            </a:pPr>
            <a:r>
              <a:rPr lang="en-US" sz="1600" dirty="0" smtClean="0"/>
              <a:t>failed </a:t>
            </a:r>
            <a:r>
              <a:rPr lang="en-US" sz="1600" dirty="0"/>
              <a:t>To reject Null Hypothesis.</a:t>
            </a:r>
          </a:p>
          <a:p>
            <a:pPr marL="0" indent="0">
              <a:buNone/>
            </a:pPr>
            <a:r>
              <a:rPr lang="en-US" sz="1600" dirty="0" smtClean="0"/>
              <a:t>So Variances </a:t>
            </a:r>
            <a:r>
              <a:rPr lang="en-US" sz="1600" dirty="0"/>
              <a:t>Are Equal.</a:t>
            </a:r>
            <a:endParaRPr lang="en-IN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217652" y="1800320"/>
            <a:ext cx="5193102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noFill/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shapiro.test(tat$Laboratory.1) # p-value = 0.5508</a:t>
            </a:r>
          </a:p>
          <a:p>
            <a:r>
              <a:rPr lang="en-IN" sz="1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noFill/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shapiro.test(tat$Laboratory.2) # p-value = 0.8637</a:t>
            </a:r>
          </a:p>
          <a:p>
            <a:r>
              <a:rPr lang="en-IN" sz="1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noFill/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shapiro.test(tat$Laboratory.3) # p-value = 0.4205</a:t>
            </a:r>
          </a:p>
          <a:p>
            <a:r>
              <a:rPr lang="en-IN" sz="1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noFill/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shapiro.test(tat$Laboratory.4) # p-value = 0.6619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7652" y="3902290"/>
            <a:ext cx="5193102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noFill/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stat &lt;- stack(tat)</a:t>
            </a:r>
          </a:p>
          <a:p>
            <a:r>
              <a:rPr lang="en-IN" sz="1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noFill/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attach(stat)</a:t>
            </a:r>
          </a:p>
          <a:p>
            <a:r>
              <a:rPr lang="en-IN" sz="1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noFill/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leveneTest(values~ind,data </a:t>
            </a:r>
            <a:r>
              <a:rPr lang="en-IN" sz="1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noFill/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= stat</a:t>
            </a:r>
            <a:r>
              <a:rPr lang="en-IN" sz="1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noFill/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  <a:p>
            <a:r>
              <a:rPr lang="en-IN" sz="14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noFill/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 </a:t>
            </a:r>
            <a:r>
              <a:rPr lang="en-IN" sz="1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noFill/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value=0.5161</a:t>
            </a:r>
          </a:p>
        </p:txBody>
      </p:sp>
    </p:spTree>
    <p:extLst>
      <p:ext uri="{BB962C8B-B14F-4D97-AF65-F5344CB8AC3E}">
        <p14:creationId xmlns:p14="http://schemas.microsoft.com/office/powerpoint/2010/main" val="128048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660" y="319177"/>
            <a:ext cx="8635042" cy="494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C. One </a:t>
            </a:r>
            <a:r>
              <a:rPr lang="en-US" b="1" dirty="0"/>
              <a:t>Way Anova </a:t>
            </a:r>
            <a:r>
              <a:rPr lang="en-US" b="1" dirty="0" smtClean="0"/>
              <a:t>Test: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sz="1600" dirty="0" smtClean="0"/>
              <a:t>Ho=Avg </a:t>
            </a:r>
            <a:r>
              <a:rPr lang="en-US" sz="1600" dirty="0"/>
              <a:t>TAT Are Equal.</a:t>
            </a:r>
          </a:p>
          <a:p>
            <a:r>
              <a:rPr lang="en-US" sz="1600" dirty="0" smtClean="0"/>
              <a:t>Ha=Avg </a:t>
            </a:r>
            <a:r>
              <a:rPr lang="en-US" sz="1600" dirty="0"/>
              <a:t>TAT Are Not Equal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/>
              <a:t>p value =&lt;2e-16=0.0000000000000002</a:t>
            </a:r>
          </a:p>
          <a:p>
            <a:r>
              <a:rPr lang="en-US" sz="1600" dirty="0" smtClean="0"/>
              <a:t>p </a:t>
            </a:r>
            <a:r>
              <a:rPr lang="en-US" sz="1600" dirty="0"/>
              <a:t>low Null Go =&gt; reject Null hypothesis</a:t>
            </a:r>
          </a:p>
          <a:p>
            <a:endParaRPr lang="en-US" sz="1600" dirty="0"/>
          </a:p>
          <a:p>
            <a:r>
              <a:rPr lang="en-US" sz="1600" dirty="0" smtClean="0"/>
              <a:t>Avg </a:t>
            </a:r>
            <a:r>
              <a:rPr lang="en-US" sz="1600" dirty="0"/>
              <a:t>TAT are not Equal.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pPr lvl="0">
              <a:spcBef>
                <a:spcPct val="20000"/>
              </a:spcBef>
            </a:pPr>
            <a:r>
              <a:rPr lang="en-IN" b="1" dirty="0">
                <a:solidFill>
                  <a:prstClr val="black"/>
                </a:solidFill>
              </a:rPr>
              <a:t>Conclusion</a:t>
            </a:r>
            <a:r>
              <a:rPr lang="en-IN" dirty="0">
                <a:solidFill>
                  <a:prstClr val="black"/>
                </a:solidFill>
              </a:rPr>
              <a:t> : </a:t>
            </a:r>
            <a:r>
              <a:rPr lang="en-US" dirty="0">
                <a:solidFill>
                  <a:prstClr val="black"/>
                </a:solidFill>
              </a:rPr>
              <a:t>There is Difference in the average Turn Around Time (TAT) of reports</a:t>
            </a:r>
            <a:endParaRPr lang="en-IN" dirty="0">
              <a:solidFill>
                <a:prstClr val="black"/>
              </a:solidFill>
            </a:endParaRP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545455" y="843612"/>
            <a:ext cx="519310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anova_results &lt;- aov(values~ind,data = stat)</a:t>
            </a:r>
          </a:p>
          <a:p>
            <a:r>
              <a:rPr lang="en-US" sz="1400" dirty="0"/>
              <a:t>summary(anova_results)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893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Sales of products in four different regions is tabulated for males and females. Find if male-female buyer rations are similar across regions.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North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South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Females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</a:t>
            </a:r>
            <a:r>
              <a:rPr lang="en-US" dirty="0" smtClean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All proportions are equal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 smtClean="0"/>
              <a:t> Not all Proportions are equal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 smtClean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p-Value &lt; alpha, we reject Null Hypothesis</a:t>
            </a:r>
            <a:endParaRPr lang="en-US" sz="2000" dirty="0"/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Buyer Ratio.mtw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386366"/>
            <a:ext cx="8229600" cy="5739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 smtClean="0"/>
              <a:t>Business </a:t>
            </a:r>
            <a:r>
              <a:rPr lang="en-IN" sz="1800" dirty="0"/>
              <a:t>Problem</a:t>
            </a:r>
            <a:r>
              <a:rPr lang="en-IN" sz="1800" dirty="0" smtClean="0"/>
              <a:t>: To </a:t>
            </a:r>
            <a:r>
              <a:rPr lang="en-US" sz="1800" dirty="0" smtClean="0"/>
              <a:t>Find </a:t>
            </a:r>
            <a:r>
              <a:rPr lang="en-US" sz="1800" dirty="0"/>
              <a:t>if male-female buyer rations are similar across </a:t>
            </a:r>
            <a:r>
              <a:rPr lang="en-US" sz="1800" dirty="0" smtClean="0"/>
              <a:t>regions.</a:t>
            </a:r>
          </a:p>
          <a:p>
            <a:pPr marL="0" indent="0">
              <a:buNone/>
            </a:pPr>
            <a:r>
              <a:rPr lang="en-IN" sz="1800" dirty="0"/>
              <a:t>Inputs are 4 discrete variables(east,west,north,south).</a:t>
            </a:r>
          </a:p>
          <a:p>
            <a:pPr marL="0" indent="0">
              <a:buNone/>
            </a:pPr>
            <a:r>
              <a:rPr lang="en-IN" sz="1800" dirty="0"/>
              <a:t>Output is also discrete. We are trying to find out if proportions of male and female are similar or not across the regions</a:t>
            </a:r>
          </a:p>
          <a:p>
            <a:pPr marL="0" indent="0">
              <a:buNone/>
            </a:pPr>
            <a:r>
              <a:rPr lang="en-IN" sz="1800" dirty="0"/>
              <a:t>We proceed with chi-square </a:t>
            </a:r>
            <a:r>
              <a:rPr lang="en-IN" sz="1800" dirty="0" smtClean="0"/>
              <a:t>test.</a:t>
            </a: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Hypothesis Test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Ho= Proportions of Male and Female are same</a:t>
            </a:r>
          </a:p>
          <a:p>
            <a:pPr marL="0" indent="0">
              <a:buNone/>
            </a:pPr>
            <a:r>
              <a:rPr lang="en-IN" sz="1800" dirty="0"/>
              <a:t>Ha= Proportions of Male and Female are not same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/>
              <a:t>P-value&gt;0.05.Hence we fail to reject Null.</a:t>
            </a:r>
          </a:p>
          <a:p>
            <a:pPr marL="0" indent="0">
              <a:buNone/>
            </a:pPr>
            <a:r>
              <a:rPr lang="en-IN" sz="1800" b="1" dirty="0" smtClean="0"/>
              <a:t>Conclusion:</a:t>
            </a:r>
            <a:r>
              <a:rPr lang="en-IN" sz="1800" dirty="0" smtClean="0"/>
              <a:t> Proportion </a:t>
            </a:r>
            <a:r>
              <a:rPr lang="en-IN" sz="1800" dirty="0"/>
              <a:t>of male and female across regions is same.</a:t>
            </a:r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293961" y="3362525"/>
            <a:ext cx="5193102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br &lt;- read.csv(file.choose())</a:t>
            </a:r>
          </a:p>
          <a:p>
            <a:r>
              <a:rPr lang="en-US" sz="1400" dirty="0"/>
              <a:t>attach(br)</a:t>
            </a:r>
          </a:p>
          <a:p>
            <a:r>
              <a:rPr lang="en-US" sz="1400" dirty="0"/>
              <a:t>tbr &lt;- data.frame(t(br[-1]))</a:t>
            </a:r>
          </a:p>
          <a:p>
            <a:r>
              <a:rPr lang="en-US" sz="1400" dirty="0"/>
              <a:t>colnames(tbr) &lt;- c("Males","Females")</a:t>
            </a:r>
          </a:p>
          <a:p>
            <a:r>
              <a:rPr lang="en-US" sz="1400" dirty="0"/>
              <a:t>attach(tbr)</a:t>
            </a:r>
          </a:p>
          <a:p>
            <a:r>
              <a:rPr lang="en-US" sz="1400" dirty="0"/>
              <a:t>table(Males,Females)</a:t>
            </a:r>
          </a:p>
          <a:p>
            <a:r>
              <a:rPr lang="en-US" sz="1400" dirty="0"/>
              <a:t>chisq.test(tbr)</a:t>
            </a:r>
          </a:p>
          <a:p>
            <a:r>
              <a:rPr lang="en-US" sz="1400" dirty="0" smtClean="0"/>
              <a:t>p-value </a:t>
            </a:r>
            <a:r>
              <a:rPr lang="en-US" sz="1400" dirty="0"/>
              <a:t>= 0.6603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410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    TeleCall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 smtClean="0"/>
              <a:t>5% </a:t>
            </a:r>
            <a:r>
              <a:rPr lang="en-US" dirty="0" smtClean="0"/>
              <a:t>significance level and help the manager draw appropriate inferences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Minitab File: </a:t>
            </a:r>
            <a:r>
              <a:rPr lang="en-US" b="1" dirty="0" smtClean="0"/>
              <a:t>CustomerOrderForm.mtw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>
              <a:buNone/>
            </a:pPr>
            <a:r>
              <a:rPr lang="en-IN" sz="2600" dirty="0">
                <a:solidFill>
                  <a:prstClr val="black"/>
                </a:solidFill>
              </a:rPr>
              <a:t>Business Problem: </a:t>
            </a:r>
            <a:r>
              <a:rPr lang="en-US" sz="2600" dirty="0">
                <a:solidFill>
                  <a:prstClr val="black"/>
                </a:solidFill>
              </a:rPr>
              <a:t>to check whether the defective %  varies by </a:t>
            </a:r>
            <a:r>
              <a:rPr lang="en-US" sz="2600" dirty="0" smtClean="0">
                <a:solidFill>
                  <a:prstClr val="black"/>
                </a:solidFill>
              </a:rPr>
              <a:t>center.</a:t>
            </a:r>
            <a:endParaRPr lang="en-IN" sz="2600" dirty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IN" sz="2600" dirty="0">
                <a:solidFill>
                  <a:prstClr val="black"/>
                </a:solidFill>
              </a:rPr>
              <a:t>Inputs are 4 discrete variables(Phillippines Indonesia Malta India).</a:t>
            </a:r>
          </a:p>
          <a:p>
            <a:pPr lvl="0">
              <a:buNone/>
            </a:pPr>
            <a:r>
              <a:rPr lang="en-IN" sz="2600" dirty="0">
                <a:solidFill>
                  <a:prstClr val="black"/>
                </a:solidFill>
              </a:rPr>
              <a:t>Output is also discrete. We are trying to find out if proportions of Error Free  and Defective are similar or not across the regions</a:t>
            </a:r>
          </a:p>
          <a:p>
            <a:pPr lvl="0">
              <a:buNone/>
            </a:pPr>
            <a:r>
              <a:rPr lang="en-IN" sz="2600" dirty="0">
                <a:solidFill>
                  <a:prstClr val="black"/>
                </a:solidFill>
              </a:rPr>
              <a:t>We proceed with chi-square test</a:t>
            </a:r>
          </a:p>
          <a:p>
            <a:pPr lvl="0">
              <a:buNone/>
            </a:pPr>
            <a:endParaRPr lang="en-US" sz="23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IN" sz="2500" dirty="0">
                <a:solidFill>
                  <a:prstClr val="black"/>
                </a:solidFill>
              </a:rPr>
              <a:t>Hypothesis Test</a:t>
            </a:r>
          </a:p>
          <a:p>
            <a:pPr marL="0" lvl="0" indent="0">
              <a:buNone/>
            </a:pPr>
            <a:r>
              <a:rPr lang="en-IN" sz="2500" dirty="0">
                <a:solidFill>
                  <a:prstClr val="black"/>
                </a:solidFill>
              </a:rPr>
              <a:t>Ho= No action, Defective % does not varies by centre</a:t>
            </a:r>
          </a:p>
          <a:p>
            <a:pPr marL="0" lvl="0" indent="0">
              <a:buNone/>
            </a:pPr>
            <a:r>
              <a:rPr lang="en-IN" sz="2500" dirty="0">
                <a:solidFill>
                  <a:prstClr val="black"/>
                </a:solidFill>
              </a:rPr>
              <a:t>Ha= Take action, Defective % varies by centre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964</Words>
  <Application>Microsoft Office PowerPoint</Application>
  <PresentationFormat>On-screen Show (4:3)</PresentationFormat>
  <Paragraphs>200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Hypothesis Testing Exercise</vt:lpstr>
      <vt:lpstr>PowerPoint Presentation</vt:lpstr>
      <vt:lpstr>PowerPoint Presentation</vt:lpstr>
      <vt:lpstr>Hypothesis Testing Exercise</vt:lpstr>
      <vt:lpstr>PowerPoint Presentation</vt:lpstr>
      <vt:lpstr>PowerPoint Presentation</vt:lpstr>
      <vt:lpstr>Hypothesis Testing Exercise</vt:lpstr>
      <vt:lpstr>PowerPoint Presentation</vt:lpstr>
      <vt:lpstr>Hypothesis Testing Exercise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Suraj</cp:lastModifiedBy>
  <cp:revision>11</cp:revision>
  <dcterms:created xsi:type="dcterms:W3CDTF">2015-11-14T12:07:48Z</dcterms:created>
  <dcterms:modified xsi:type="dcterms:W3CDTF">2020-03-18T10:36:14Z</dcterms:modified>
</cp:coreProperties>
</file>