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6" roundtripDataSignature="AMtx7mgCatVIcj3vRuuX3nnslx6qFmeQ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BFEC60-E9CA-412D-888B-6D9EEFAD6188}">
  <a:tblStyle styleId="{97BFEC60-E9CA-412D-888B-6D9EEFAD6188}" styleName="Table_0">
    <a:wholeTbl>
      <a:tcTxStyle b="off" i="off">
        <a:font>
          <a:latin typeface="Century Gothic"/>
          <a:ea typeface="Century Gothic"/>
          <a:cs typeface="Century Gothic"/>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bold.fntdata"/><Relationship Id="rId10" Type="http://schemas.openxmlformats.org/officeDocument/2006/relationships/slide" Target="slides/slide4.xml"/><Relationship Id="rId32" Type="http://schemas.openxmlformats.org/officeDocument/2006/relationships/font" Target="fonts/CenturyGothic-regular.fntdata"/><Relationship Id="rId13" Type="http://schemas.openxmlformats.org/officeDocument/2006/relationships/slide" Target="slides/slide7.xml"/><Relationship Id="rId35" Type="http://schemas.openxmlformats.org/officeDocument/2006/relationships/font" Target="fonts/CenturyGothic-boldItalic.fntdata"/><Relationship Id="rId12" Type="http://schemas.openxmlformats.org/officeDocument/2006/relationships/slide" Target="slides/slide6.xml"/><Relationship Id="rId34" Type="http://schemas.openxmlformats.org/officeDocument/2006/relationships/font" Target="fonts/CenturyGothic-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7"/>
          <p:cNvGrpSpPr/>
          <p:nvPr/>
        </p:nvGrpSpPr>
        <p:grpSpPr>
          <a:xfrm>
            <a:off x="0" y="0"/>
            <a:ext cx="12192000" cy="6858000"/>
            <a:chOff x="0" y="0"/>
            <a:chExt cx="12192000" cy="6858000"/>
          </a:xfrm>
        </p:grpSpPr>
        <p:sp>
          <p:nvSpPr>
            <p:cNvPr id="24" name="Google Shape;24;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7"/>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7"/>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8" name="Shape 118"/>
        <p:cNvGrpSpPr/>
        <p:nvPr/>
      </p:nvGrpSpPr>
      <p:grpSpPr>
        <a:xfrm>
          <a:off x="0" y="0"/>
          <a:ext cx="0" cy="0"/>
          <a:chOff x="0" y="0"/>
          <a:chExt cx="0" cy="0"/>
        </a:xfrm>
      </p:grpSpPr>
      <p:grpSp>
        <p:nvGrpSpPr>
          <p:cNvPr id="119" name="Google Shape;119;p36"/>
          <p:cNvGrpSpPr/>
          <p:nvPr/>
        </p:nvGrpSpPr>
        <p:grpSpPr>
          <a:xfrm>
            <a:off x="0" y="0"/>
            <a:ext cx="12192000" cy="6858000"/>
            <a:chOff x="0" y="0"/>
            <a:chExt cx="12192000" cy="6858000"/>
          </a:xfrm>
        </p:grpSpPr>
        <p:sp>
          <p:nvSpPr>
            <p:cNvPr id="120" name="Google Shape;120;p3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6"/>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6"/>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6"/>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9" name="Google Shape;129;p3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0" name="Google Shape;130;p36"/>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2" name="Google Shape;132;p36"/>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3" name="Google Shape;133;p3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7" name="Shape 137"/>
        <p:cNvGrpSpPr/>
        <p:nvPr/>
      </p:nvGrpSpPr>
      <p:grpSpPr>
        <a:xfrm>
          <a:off x="0" y="0"/>
          <a:ext cx="0" cy="0"/>
          <a:chOff x="0" y="0"/>
          <a:chExt cx="0" cy="0"/>
        </a:xfrm>
      </p:grpSpPr>
      <p:grpSp>
        <p:nvGrpSpPr>
          <p:cNvPr id="138" name="Google Shape;138;p37"/>
          <p:cNvGrpSpPr/>
          <p:nvPr/>
        </p:nvGrpSpPr>
        <p:grpSpPr>
          <a:xfrm>
            <a:off x="0" y="0"/>
            <a:ext cx="12192000" cy="6858000"/>
            <a:chOff x="0" y="0"/>
            <a:chExt cx="12192000" cy="6858000"/>
          </a:xfrm>
        </p:grpSpPr>
        <p:sp>
          <p:nvSpPr>
            <p:cNvPr id="139" name="Google Shape;139;p3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7"/>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7"/>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47" name="Google Shape;147;p3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8" name="Google Shape;148;p37"/>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7"/>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50" name="Google Shape;150;p37"/>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3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55" name="Shape 155"/>
        <p:cNvGrpSpPr/>
        <p:nvPr/>
      </p:nvGrpSpPr>
      <p:grpSpPr>
        <a:xfrm>
          <a:off x="0" y="0"/>
          <a:ext cx="0" cy="0"/>
          <a:chOff x="0" y="0"/>
          <a:chExt cx="0" cy="0"/>
        </a:xfrm>
      </p:grpSpPr>
      <p:grpSp>
        <p:nvGrpSpPr>
          <p:cNvPr id="156" name="Google Shape;156;p38"/>
          <p:cNvGrpSpPr/>
          <p:nvPr/>
        </p:nvGrpSpPr>
        <p:grpSpPr>
          <a:xfrm>
            <a:off x="0" y="0"/>
            <a:ext cx="12192000" cy="6858000"/>
            <a:chOff x="0" y="0"/>
            <a:chExt cx="12192000" cy="6858000"/>
          </a:xfrm>
        </p:grpSpPr>
        <p:sp>
          <p:nvSpPr>
            <p:cNvPr id="157" name="Google Shape;157;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8"/>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8"/>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65" name="Google Shape;165;p3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38"/>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8"/>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68" name="Google Shape;168;p3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72" name="Shape 172"/>
        <p:cNvGrpSpPr/>
        <p:nvPr/>
      </p:nvGrpSpPr>
      <p:grpSpPr>
        <a:xfrm>
          <a:off x="0" y="0"/>
          <a:ext cx="0" cy="0"/>
          <a:chOff x="0" y="0"/>
          <a:chExt cx="0" cy="0"/>
        </a:xfrm>
      </p:grpSpPr>
      <p:grpSp>
        <p:nvGrpSpPr>
          <p:cNvPr id="173" name="Google Shape;173;p39"/>
          <p:cNvGrpSpPr/>
          <p:nvPr/>
        </p:nvGrpSpPr>
        <p:grpSpPr>
          <a:xfrm>
            <a:off x="0" y="0"/>
            <a:ext cx="12192000" cy="6858000"/>
            <a:chOff x="0" y="0"/>
            <a:chExt cx="12192000" cy="6858000"/>
          </a:xfrm>
        </p:grpSpPr>
        <p:sp>
          <p:nvSpPr>
            <p:cNvPr id="174" name="Google Shape;174;p3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9"/>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2" name="Google Shape;182;p3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3" name="Google Shape;183;p39"/>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84" name="Google Shape;184;p39"/>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85" name="Google Shape;185;p39"/>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9"/>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7" name="Google Shape;187;p39"/>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8" name="Google Shape;188;p3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4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0"/>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40"/>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40"/>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40"/>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40"/>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40"/>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4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40"/>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4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4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1"/>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41"/>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41"/>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41"/>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4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41"/>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41"/>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41"/>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41"/>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41"/>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41"/>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4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1"/>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42"/>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2"/>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42"/>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43"/>
          <p:cNvGrpSpPr/>
          <p:nvPr/>
        </p:nvGrpSpPr>
        <p:grpSpPr>
          <a:xfrm>
            <a:off x="0" y="0"/>
            <a:ext cx="12192000" cy="6858000"/>
            <a:chOff x="0" y="0"/>
            <a:chExt cx="12192000" cy="6858000"/>
          </a:xfrm>
        </p:grpSpPr>
        <p:sp>
          <p:nvSpPr>
            <p:cNvPr id="229" name="Google Shape;229;p4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3"/>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3"/>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3"/>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4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43"/>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3"/>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43"/>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8" name="Shape 38"/>
        <p:cNvGrpSpPr/>
        <p:nvPr/>
      </p:nvGrpSpPr>
      <p:grpSpPr>
        <a:xfrm>
          <a:off x="0" y="0"/>
          <a:ext cx="0" cy="0"/>
          <a:chOff x="0" y="0"/>
          <a:chExt cx="0" cy="0"/>
        </a:xfrm>
      </p:grpSpPr>
      <p:sp>
        <p:nvSpPr>
          <p:cNvPr id="39" name="Google Shape;39;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3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0"/>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7" name="Google Shape;47;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3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3" name="Google Shape;53;p31"/>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1"/>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31"/>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3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59" name="Shape 59"/>
        <p:cNvGrpSpPr/>
        <p:nvPr/>
      </p:nvGrpSpPr>
      <p:grpSpPr>
        <a:xfrm>
          <a:off x="0" y="0"/>
          <a:ext cx="0" cy="0"/>
          <a:chOff x="0" y="0"/>
          <a:chExt cx="0" cy="0"/>
        </a:xfrm>
      </p:grpSpPr>
      <p:grpSp>
        <p:nvGrpSpPr>
          <p:cNvPr id="60" name="Google Shape;60;p32"/>
          <p:cNvGrpSpPr/>
          <p:nvPr/>
        </p:nvGrpSpPr>
        <p:grpSpPr>
          <a:xfrm>
            <a:off x="0" y="0"/>
            <a:ext cx="12192000" cy="6858000"/>
            <a:chOff x="0" y="0"/>
            <a:chExt cx="12192000" cy="6858000"/>
          </a:xfrm>
        </p:grpSpPr>
        <p:sp>
          <p:nvSpPr>
            <p:cNvPr id="61" name="Google Shape;61;p3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2"/>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2"/>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69" name="Google Shape;69;p3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0" name="Google Shape;70;p32"/>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2" name="Google Shape;72;p3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6" name="Shape 76"/>
        <p:cNvGrpSpPr/>
        <p:nvPr/>
      </p:nvGrpSpPr>
      <p:grpSpPr>
        <a:xfrm>
          <a:off x="0" y="0"/>
          <a:ext cx="0" cy="0"/>
          <a:chOff x="0" y="0"/>
          <a:chExt cx="0" cy="0"/>
        </a:xfrm>
      </p:grpSpPr>
      <p:grpSp>
        <p:nvGrpSpPr>
          <p:cNvPr id="77" name="Google Shape;77;p33"/>
          <p:cNvGrpSpPr/>
          <p:nvPr/>
        </p:nvGrpSpPr>
        <p:grpSpPr>
          <a:xfrm>
            <a:off x="0" y="0"/>
            <a:ext cx="12192000" cy="6858000"/>
            <a:chOff x="0" y="0"/>
            <a:chExt cx="12192000" cy="6858000"/>
          </a:xfrm>
        </p:grpSpPr>
        <p:sp>
          <p:nvSpPr>
            <p:cNvPr id="78" name="Google Shape;78;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3"/>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3"/>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6" name="Google Shape;86;p33"/>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8" name="Google Shape;88;p33"/>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3"/>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0" name="Google Shape;90;p3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3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9" name="Shape 99"/>
        <p:cNvGrpSpPr/>
        <p:nvPr/>
      </p:nvGrpSpPr>
      <p:grpSpPr>
        <a:xfrm>
          <a:off x="0" y="0"/>
          <a:ext cx="0" cy="0"/>
          <a:chOff x="0" y="0"/>
          <a:chExt cx="0" cy="0"/>
        </a:xfrm>
      </p:grpSpPr>
      <p:grpSp>
        <p:nvGrpSpPr>
          <p:cNvPr id="100" name="Google Shape;100;p35"/>
          <p:cNvGrpSpPr/>
          <p:nvPr/>
        </p:nvGrpSpPr>
        <p:grpSpPr>
          <a:xfrm>
            <a:off x="0" y="0"/>
            <a:ext cx="12192000" cy="6858000"/>
            <a:chOff x="0" y="0"/>
            <a:chExt cx="12192000" cy="6858000"/>
          </a:xfrm>
        </p:grpSpPr>
        <p:sp>
          <p:nvSpPr>
            <p:cNvPr id="101" name="Google Shape;101;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5"/>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5"/>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5"/>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0" name="Google Shape;110;p3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1" name="Google Shape;111;p35"/>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35"/>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4" name="Google Shape;114;p3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6"/>
          <p:cNvGrpSpPr/>
          <p:nvPr/>
        </p:nvGrpSpPr>
        <p:grpSpPr>
          <a:xfrm>
            <a:off x="0" y="0"/>
            <a:ext cx="12192000" cy="6858000"/>
            <a:chOff x="0" y="0"/>
            <a:chExt cx="12192000" cy="6858000"/>
          </a:xfrm>
        </p:grpSpPr>
        <p:sp>
          <p:nvSpPr>
            <p:cNvPr id="7" name="Google Shape;7;p26"/>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6"/>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26"/>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524000" y="425003"/>
            <a:ext cx="9144000" cy="1983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92D050"/>
              </a:buClr>
              <a:buSzPts val="5400"/>
              <a:buFont typeface="Century Gothic"/>
              <a:buNone/>
            </a:pPr>
            <a:r>
              <a:rPr b="1" lang="en-US">
                <a:solidFill>
                  <a:srgbClr val="92D050"/>
                </a:solidFill>
              </a:rPr>
              <a:t>FOREGIAN CURRENCY PREDICTION</a:t>
            </a:r>
            <a:endParaRPr b="1">
              <a:solidFill>
                <a:srgbClr val="92D050"/>
              </a:solidFill>
            </a:endParaRPr>
          </a:p>
        </p:txBody>
      </p:sp>
      <p:sp>
        <p:nvSpPr>
          <p:cNvPr id="250" name="Google Shape;250;p1"/>
          <p:cNvSpPr txBox="1"/>
          <p:nvPr>
            <p:ph idx="1" type="subTitle"/>
          </p:nvPr>
        </p:nvSpPr>
        <p:spPr>
          <a:xfrm>
            <a:off x="1524000" y="2524259"/>
            <a:ext cx="9144000" cy="342578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sz="2800">
                <a:solidFill>
                  <a:schemeClr val="lt1"/>
                </a:solidFill>
              </a:rPr>
              <a:t>P-63(TEAM 4)</a:t>
            </a:r>
            <a:endParaRPr/>
          </a:p>
          <a:p>
            <a:pPr indent="0" lvl="0" marL="0" rtl="0" algn="l">
              <a:spcBef>
                <a:spcPts val="1000"/>
              </a:spcBef>
              <a:spcAft>
                <a:spcPts val="0"/>
              </a:spcAft>
              <a:buSzPts val="1760"/>
              <a:buNone/>
            </a:pPr>
            <a:r>
              <a:rPr lang="en-US" sz="2200">
                <a:solidFill>
                  <a:schemeClr val="lt1"/>
                </a:solidFill>
              </a:rPr>
              <a:t>AVINASH SONAWANE</a:t>
            </a:r>
            <a:endParaRPr sz="2200">
              <a:solidFill>
                <a:schemeClr val="lt1"/>
              </a:solidFill>
            </a:endParaRPr>
          </a:p>
          <a:p>
            <a:pPr indent="0" lvl="0" marL="0" rtl="0" algn="l">
              <a:spcBef>
                <a:spcPts val="1000"/>
              </a:spcBef>
              <a:spcAft>
                <a:spcPts val="0"/>
              </a:spcAft>
              <a:buSzPts val="1760"/>
              <a:buNone/>
            </a:pPr>
            <a:r>
              <a:rPr lang="en-US" sz="2200">
                <a:solidFill>
                  <a:schemeClr val="lt1"/>
                </a:solidFill>
              </a:rPr>
              <a:t>GAURI SONAWANE</a:t>
            </a:r>
            <a:endParaRPr sz="2200">
              <a:solidFill>
                <a:schemeClr val="lt1"/>
              </a:solidFill>
            </a:endParaRPr>
          </a:p>
          <a:p>
            <a:pPr indent="0" lvl="0" marL="0" rtl="0" algn="l">
              <a:spcBef>
                <a:spcPts val="1000"/>
              </a:spcBef>
              <a:spcAft>
                <a:spcPts val="0"/>
              </a:spcAft>
              <a:buSzPts val="1760"/>
              <a:buNone/>
            </a:pPr>
            <a:r>
              <a:rPr lang="en-US" sz="2200">
                <a:solidFill>
                  <a:schemeClr val="lt1"/>
                </a:solidFill>
              </a:rPr>
              <a:t>KANCHAN KACHOT</a:t>
            </a:r>
            <a:endParaRPr sz="2200">
              <a:solidFill>
                <a:schemeClr val="lt1"/>
              </a:solidFill>
            </a:endParaRPr>
          </a:p>
          <a:p>
            <a:pPr indent="0" lvl="0" marL="0" rtl="0" algn="l">
              <a:spcBef>
                <a:spcPts val="1000"/>
              </a:spcBef>
              <a:spcAft>
                <a:spcPts val="0"/>
              </a:spcAft>
              <a:buSzPts val="1760"/>
              <a:buNone/>
            </a:pPr>
            <a:r>
              <a:rPr lang="en-US" sz="2200">
                <a:solidFill>
                  <a:schemeClr val="lt1"/>
                </a:solidFill>
              </a:rPr>
              <a:t>NIRMAL SHAJI</a:t>
            </a:r>
            <a:endParaRPr sz="2200">
              <a:solidFill>
                <a:schemeClr val="lt1"/>
              </a:solidFill>
            </a:endParaRPr>
          </a:p>
          <a:p>
            <a:pPr indent="0" lvl="0" marL="0" rtl="0" algn="l">
              <a:spcBef>
                <a:spcPts val="1000"/>
              </a:spcBef>
              <a:spcAft>
                <a:spcPts val="0"/>
              </a:spcAft>
              <a:buSzPts val="1760"/>
              <a:buNone/>
            </a:pPr>
            <a:r>
              <a:rPr lang="en-US" sz="2200">
                <a:solidFill>
                  <a:schemeClr val="lt1"/>
                </a:solidFill>
              </a:rPr>
              <a:t>SAMEER SINGH</a:t>
            </a:r>
            <a:endParaRPr/>
          </a:p>
          <a:p>
            <a:pPr indent="0" lvl="0" marL="0" rtl="0" algn="l">
              <a:spcBef>
                <a:spcPts val="1000"/>
              </a:spcBef>
              <a:spcAft>
                <a:spcPts val="0"/>
              </a:spcAft>
              <a:buSzPts val="1760"/>
              <a:buNone/>
            </a:pPr>
            <a:r>
              <a:rPr lang="en-US" sz="2200">
                <a:solidFill>
                  <a:schemeClr val="lt1"/>
                </a:solidFill>
              </a:rPr>
              <a:t>VIVEK KUMAR VERMA</a:t>
            </a:r>
            <a:endParaRPr sz="2200">
              <a:solidFill>
                <a:schemeClr val="lt1"/>
              </a:solidFill>
            </a:endParaRPr>
          </a:p>
          <a:p>
            <a:pPr indent="0" lvl="0" marL="0" rtl="0" algn="l">
              <a:spcBef>
                <a:spcPts val="1000"/>
              </a:spcBef>
              <a:spcAft>
                <a:spcPts val="0"/>
              </a:spcAft>
              <a:buSzPts val="1760"/>
              <a:buNone/>
            </a:pPr>
            <a:r>
              <a:t/>
            </a:r>
            <a:endParaRPr sz="2200">
              <a:solidFill>
                <a:schemeClr val="lt1"/>
              </a:solidFill>
            </a:endParaRPr>
          </a:p>
          <a:p>
            <a:pPr indent="0" lvl="0" marL="0" rtl="0" algn="l">
              <a:spcBef>
                <a:spcPts val="1000"/>
              </a:spcBef>
              <a:spcAft>
                <a:spcPts val="0"/>
              </a:spcAft>
              <a:buSzPts val="1440"/>
              <a:buNone/>
            </a:pPr>
            <a:r>
              <a:t/>
            </a:r>
            <a:endParaRPr>
              <a:solidFill>
                <a:schemeClr val="lt1"/>
              </a:solidFill>
            </a:endParaRPr>
          </a:p>
          <a:p>
            <a:pPr indent="0" lvl="0" marL="0" rtl="0" algn="l">
              <a:spcBef>
                <a:spcPts val="1000"/>
              </a:spcBef>
              <a:spcAft>
                <a:spcPts val="0"/>
              </a:spcAft>
              <a:buSzPts val="1440"/>
              <a:buNone/>
            </a:pPr>
            <a:r>
              <a:t/>
            </a:r>
            <a:endParaRPr>
              <a:solidFill>
                <a:schemeClr val="lt1"/>
              </a:solidFill>
            </a:endParaRPr>
          </a:p>
          <a:p>
            <a:pPr indent="0" lvl="0" marL="0" rtl="0" algn="l">
              <a:spcBef>
                <a:spcPts val="1000"/>
              </a:spcBef>
              <a:spcAft>
                <a:spcPts val="0"/>
              </a:spcAft>
              <a:buSzPts val="1440"/>
              <a:buNone/>
            </a:pPr>
            <a:r>
              <a:t/>
            </a:r>
            <a:endParaRPr>
              <a:solidFill>
                <a:schemeClr val="lt1"/>
              </a:solidFill>
            </a:endParaRPr>
          </a:p>
          <a:p>
            <a:pPr indent="0" lvl="0" marL="0" rtl="0" algn="l">
              <a:spcBef>
                <a:spcPts val="1000"/>
              </a:spcBef>
              <a:spcAft>
                <a:spcPts val="0"/>
              </a:spcAft>
              <a:buSzPts val="1440"/>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1332375"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Histogram &amp; KDE Plot</a:t>
            </a:r>
            <a:endParaRPr b="1" sz="4000">
              <a:solidFill>
                <a:srgbClr val="92D050"/>
              </a:solidFill>
            </a:endParaRPr>
          </a:p>
        </p:txBody>
      </p:sp>
      <p:pic>
        <p:nvPicPr>
          <p:cNvPr descr="C:\Users\Admin\Desktop\Project\1.png" id="304" name="Google Shape;304;p10"/>
          <p:cNvPicPr preferRelativeResize="0"/>
          <p:nvPr>
            <p:ph idx="1" type="body"/>
          </p:nvPr>
        </p:nvPicPr>
        <p:blipFill rotWithShape="1">
          <a:blip r:embed="rId3">
            <a:alphaModFix/>
          </a:blip>
          <a:srcRect b="0" l="0" r="0" t="0"/>
          <a:stretch/>
        </p:blipFill>
        <p:spPr>
          <a:xfrm>
            <a:off x="0" y="2574397"/>
            <a:ext cx="6373504" cy="3717222"/>
          </a:xfrm>
          <a:prstGeom prst="rect">
            <a:avLst/>
          </a:prstGeom>
          <a:noFill/>
          <a:ln>
            <a:noFill/>
          </a:ln>
        </p:spPr>
      </p:pic>
      <p:pic>
        <p:nvPicPr>
          <p:cNvPr descr="C:\Users\Admin\Desktop\Project\Screenshot 2021-08-06 115019.png" id="305" name="Google Shape;305;p10"/>
          <p:cNvPicPr preferRelativeResize="0"/>
          <p:nvPr>
            <p:ph idx="2" type="body"/>
          </p:nvPr>
        </p:nvPicPr>
        <p:blipFill rotWithShape="1">
          <a:blip r:embed="rId4">
            <a:alphaModFix/>
          </a:blip>
          <a:srcRect b="0" l="0" r="0" t="0"/>
          <a:stretch/>
        </p:blipFill>
        <p:spPr>
          <a:xfrm>
            <a:off x="6035493" y="2633019"/>
            <a:ext cx="5934352" cy="3494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Decomposition Plot</a:t>
            </a:r>
            <a:endParaRPr b="1" sz="4000">
              <a:solidFill>
                <a:srgbClr val="92D050"/>
              </a:solidFill>
            </a:endParaRPr>
          </a:p>
        </p:txBody>
      </p:sp>
      <p:pic>
        <p:nvPicPr>
          <p:cNvPr descr="C:\Users\Admin\Desktop\Project\Screenshot 2021-08-06 115840.png" id="311" name="Google Shape;311;p11"/>
          <p:cNvPicPr preferRelativeResize="0"/>
          <p:nvPr>
            <p:ph idx="1" type="body"/>
          </p:nvPr>
        </p:nvPicPr>
        <p:blipFill rotWithShape="1">
          <a:blip r:embed="rId3">
            <a:alphaModFix/>
          </a:blip>
          <a:srcRect b="0" l="0" r="0" t="0"/>
          <a:stretch/>
        </p:blipFill>
        <p:spPr>
          <a:xfrm>
            <a:off x="2388358" y="2290712"/>
            <a:ext cx="6423974" cy="4082792"/>
          </a:xfrm>
          <a:prstGeom prst="rect">
            <a:avLst/>
          </a:prstGeom>
          <a:noFill/>
          <a:ln>
            <a:noFill/>
          </a:ln>
        </p:spPr>
      </p:pic>
      <p:sp>
        <p:nvSpPr>
          <p:cNvPr id="312" name="Google Shape;312;p11"/>
          <p:cNvSpPr txBox="1"/>
          <p:nvPr/>
        </p:nvSpPr>
        <p:spPr>
          <a:xfrm>
            <a:off x="504967" y="6399056"/>
            <a:ext cx="1116386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2"/>
                </a:solidFill>
                <a:latin typeface="Century Gothic"/>
                <a:ea typeface="Century Gothic"/>
                <a:cs typeface="Century Gothic"/>
                <a:sym typeface="Century Gothic"/>
              </a:rPr>
              <a:t>From above decomposition plot, we can see the trend in the data. There is no seasonality in the data.</a:t>
            </a:r>
            <a:endParaRPr sz="1600">
              <a:solidFill>
                <a:schemeClr val="dk2"/>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descr="C:\Users\Admin\Desktop\Project\Screenshot 2021-08-06 120057.png" id="317" name="Google Shape;317;p12"/>
          <p:cNvPicPr preferRelativeResize="0"/>
          <p:nvPr>
            <p:ph idx="2" type="body"/>
          </p:nvPr>
        </p:nvPicPr>
        <p:blipFill rotWithShape="1">
          <a:blip r:embed="rId3">
            <a:alphaModFix/>
          </a:blip>
          <a:srcRect b="0" l="0" r="0" t="0"/>
          <a:stretch/>
        </p:blipFill>
        <p:spPr>
          <a:xfrm>
            <a:off x="325705" y="2103703"/>
            <a:ext cx="5349463" cy="3778482"/>
          </a:xfrm>
          <a:prstGeom prst="rect">
            <a:avLst/>
          </a:prstGeom>
          <a:noFill/>
          <a:ln>
            <a:noFill/>
          </a:ln>
        </p:spPr>
      </p:pic>
      <p:sp>
        <p:nvSpPr>
          <p:cNvPr id="318" name="Google Shape;318;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ACF &amp; PACF Plot</a:t>
            </a:r>
            <a:endParaRPr b="1" sz="4000">
              <a:solidFill>
                <a:srgbClr val="92D050"/>
              </a:solidFill>
            </a:endParaRPr>
          </a:p>
        </p:txBody>
      </p:sp>
      <p:sp>
        <p:nvSpPr>
          <p:cNvPr id="319" name="Google Shape;319;p12"/>
          <p:cNvSpPr/>
          <p:nvPr/>
        </p:nvSpPr>
        <p:spPr>
          <a:xfrm>
            <a:off x="5009882" y="2613392"/>
            <a:ext cx="413411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1200"/>
              </a:spcBef>
              <a:spcAft>
                <a:spcPts val="0"/>
              </a:spcAft>
              <a:buNone/>
            </a:pPr>
            <a:br>
              <a:rPr lang="en-US"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
        <p:nvSpPr>
          <p:cNvPr id="320" name="Google Shape;320;p12"/>
          <p:cNvSpPr txBox="1"/>
          <p:nvPr>
            <p:ph idx="1" type="body"/>
          </p:nvPr>
        </p:nvSpPr>
        <p:spPr>
          <a:xfrm>
            <a:off x="499861" y="6207737"/>
            <a:ext cx="11168975" cy="584775"/>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SzPts val="1280"/>
              <a:buNone/>
            </a:pPr>
            <a:r>
              <a:rPr lang="en-US" sz="1600">
                <a:solidFill>
                  <a:schemeClr val="dk2"/>
                </a:solidFill>
              </a:rPr>
              <a:t> Dataset having non-zero ACF lags in ACF plot whereas in PACF plot only first two PACF lags are non-zero, the rest are zero. Hence,series is autoregressive(AR).order of differencing is 2,so series is AR(2) series.</a:t>
            </a:r>
            <a:endParaRPr sz="1600">
              <a:solidFill>
                <a:schemeClr val="dk2"/>
              </a:solidFill>
            </a:endParaRPr>
          </a:p>
        </p:txBody>
      </p:sp>
      <p:pic>
        <p:nvPicPr>
          <p:cNvPr descr="C:\Users\Admin\Desktop\Project\Screenshot 2021-08-06 120123.png" id="321" name="Google Shape;321;p12"/>
          <p:cNvPicPr preferRelativeResize="0"/>
          <p:nvPr>
            <p:ph idx="4" type="body"/>
          </p:nvPr>
        </p:nvPicPr>
        <p:blipFill rotWithShape="1">
          <a:blip r:embed="rId4">
            <a:alphaModFix/>
          </a:blip>
          <a:srcRect b="0" l="0" r="0" t="0"/>
          <a:stretch/>
        </p:blipFill>
        <p:spPr>
          <a:xfrm>
            <a:off x="5736791" y="2115404"/>
            <a:ext cx="5632131" cy="37681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3"/>
          <p:cNvSpPr txBox="1"/>
          <p:nvPr>
            <p:ph type="title"/>
          </p:nvPr>
        </p:nvSpPr>
        <p:spPr>
          <a:xfrm>
            <a:off x="1050878" y="777922"/>
            <a:ext cx="10317707" cy="103723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Stationary and Non – stationary series</a:t>
            </a:r>
            <a:br>
              <a:rPr b="1" lang="en-US" sz="4000">
                <a:solidFill>
                  <a:srgbClr val="92D050"/>
                </a:solidFill>
              </a:rPr>
            </a:br>
            <a:endParaRPr b="1" sz="4000">
              <a:solidFill>
                <a:srgbClr val="92D050"/>
              </a:solidFill>
            </a:endParaRPr>
          </a:p>
        </p:txBody>
      </p:sp>
      <p:sp>
        <p:nvSpPr>
          <p:cNvPr id="327" name="Google Shape;327;p13"/>
          <p:cNvSpPr txBox="1"/>
          <p:nvPr>
            <p:ph idx="1" type="body"/>
          </p:nvPr>
        </p:nvSpPr>
        <p:spPr>
          <a:xfrm>
            <a:off x="838200" y="2369713"/>
            <a:ext cx="10515600" cy="38072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Data points are often non-stationary or have means and change over time. Non-stationary behaviors can be trends, cycles, random walk, or combinations of the three.</a:t>
            </a:r>
            <a:endParaRPr/>
          </a:p>
          <a:p>
            <a:pPr indent="0" lvl="0" marL="0" rtl="0" algn="l">
              <a:spcBef>
                <a:spcPts val="1000"/>
              </a:spcBef>
              <a:spcAft>
                <a:spcPts val="0"/>
              </a:spcAft>
              <a:buSzPts val="1440"/>
              <a:buNone/>
            </a:pPr>
            <a:r>
              <a:rPr lang="en-US"/>
              <a:t>Non-stationary data, as a rule, are unpredictable and cannot be modeled or forecasted. The results obtained by using non-stationary time series may be spurious in that they may indicate a relationship between two variables where one does not exist. In order to receive consistent, reliable results, the non-stationary data needs to be transformed into stationary data. In contrast to the non-stationary process that has a variable variance and a mean that does not remain near, or returns to a long-run mean over time, the stationary process reverts around a constant long-term mean and has a constant variance independent of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Making dataset stationary</a:t>
            </a:r>
            <a:endParaRPr b="1" sz="4000">
              <a:solidFill>
                <a:srgbClr val="92D050"/>
              </a:solidFill>
            </a:endParaRPr>
          </a:p>
        </p:txBody>
      </p:sp>
      <p:sp>
        <p:nvSpPr>
          <p:cNvPr id="333" name="Google Shape;333;p14"/>
          <p:cNvSpPr txBox="1"/>
          <p:nvPr>
            <p:ph idx="1" type="body"/>
          </p:nvPr>
        </p:nvSpPr>
        <p:spPr>
          <a:xfrm>
            <a:off x="791570" y="2868504"/>
            <a:ext cx="4176215" cy="338554"/>
          </a:xfrm>
          <a:prstGeom prst="rect">
            <a:avLst/>
          </a:prstGeom>
          <a:noFill/>
          <a:ln>
            <a:noFill/>
          </a:ln>
        </p:spPr>
        <p:txBody>
          <a:bodyPr anchorCtr="0" anchor="b" bIns="45700" lIns="91425" spcFirstLastPara="1" rIns="91425" wrap="square" tIns="45700">
            <a:spAutoFit/>
          </a:bodyPr>
          <a:lstStyle/>
          <a:p>
            <a:pPr indent="0" lvl="0" marL="0" rtl="0" algn="ctr">
              <a:spcBef>
                <a:spcPts val="0"/>
              </a:spcBef>
              <a:spcAft>
                <a:spcPts val="0"/>
              </a:spcAft>
              <a:buSzPts val="1280"/>
              <a:buNone/>
            </a:pPr>
            <a:r>
              <a:rPr b="1" lang="en-US" sz="1600">
                <a:solidFill>
                  <a:schemeClr val="dk2"/>
                </a:solidFill>
              </a:rPr>
              <a:t>  Differencing Method</a:t>
            </a:r>
            <a:endParaRPr/>
          </a:p>
        </p:txBody>
      </p:sp>
      <p:sp>
        <p:nvSpPr>
          <p:cNvPr id="334" name="Google Shape;334;p14"/>
          <p:cNvSpPr txBox="1"/>
          <p:nvPr>
            <p:ph idx="3" type="body"/>
          </p:nvPr>
        </p:nvSpPr>
        <p:spPr>
          <a:xfrm>
            <a:off x="6660107" y="2868505"/>
            <a:ext cx="4121624" cy="338554"/>
          </a:xfrm>
          <a:prstGeom prst="rect">
            <a:avLst/>
          </a:prstGeom>
          <a:noFill/>
          <a:ln>
            <a:noFill/>
          </a:ln>
        </p:spPr>
        <p:txBody>
          <a:bodyPr anchorCtr="0" anchor="b" bIns="45700" lIns="91425" spcFirstLastPara="1" rIns="91425" wrap="square" tIns="45700">
            <a:spAutoFit/>
          </a:bodyPr>
          <a:lstStyle/>
          <a:p>
            <a:pPr indent="0" lvl="0" marL="0" rtl="0" algn="ctr">
              <a:spcBef>
                <a:spcPts val="0"/>
              </a:spcBef>
              <a:spcAft>
                <a:spcPts val="0"/>
              </a:spcAft>
              <a:buSzPts val="1280"/>
              <a:buNone/>
            </a:pPr>
            <a:r>
              <a:rPr b="1" lang="en-US" sz="1600">
                <a:solidFill>
                  <a:schemeClr val="dk2"/>
                </a:solidFill>
              </a:rPr>
              <a:t>     Transformation method</a:t>
            </a:r>
            <a:endParaRPr/>
          </a:p>
        </p:txBody>
      </p:sp>
      <p:pic>
        <p:nvPicPr>
          <p:cNvPr descr="C:\Users\Admin\Desktop\Project\Screenshot 2021-08-06 121438.png" id="335" name="Google Shape;335;p14"/>
          <p:cNvPicPr preferRelativeResize="0"/>
          <p:nvPr>
            <p:ph idx="2" type="body"/>
          </p:nvPr>
        </p:nvPicPr>
        <p:blipFill rotWithShape="1">
          <a:blip r:embed="rId3">
            <a:alphaModFix/>
          </a:blip>
          <a:srcRect b="0" l="0" r="0" t="0"/>
          <a:stretch/>
        </p:blipFill>
        <p:spPr>
          <a:xfrm>
            <a:off x="382138" y="3390303"/>
            <a:ext cx="4829160" cy="3285820"/>
          </a:xfrm>
          <a:prstGeom prst="rect">
            <a:avLst/>
          </a:prstGeom>
          <a:noFill/>
          <a:ln>
            <a:noFill/>
          </a:ln>
        </p:spPr>
      </p:pic>
      <p:pic>
        <p:nvPicPr>
          <p:cNvPr descr="C:\Users\Admin\Desktop\Project\Screenshot 2021-08-06 121709.png" id="336" name="Google Shape;336;p14"/>
          <p:cNvPicPr preferRelativeResize="0"/>
          <p:nvPr>
            <p:ph idx="4" type="body"/>
          </p:nvPr>
        </p:nvPicPr>
        <p:blipFill rotWithShape="1">
          <a:blip r:embed="rId4">
            <a:alphaModFix/>
          </a:blip>
          <a:srcRect b="0" l="0" r="0" t="0"/>
          <a:stretch/>
        </p:blipFill>
        <p:spPr>
          <a:xfrm>
            <a:off x="5895832" y="3513561"/>
            <a:ext cx="5250277" cy="33444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MODEL building</a:t>
            </a:r>
            <a:endParaRPr b="1" sz="4000">
              <a:solidFill>
                <a:srgbClr val="92D050"/>
              </a:solidFill>
            </a:endParaRPr>
          </a:p>
        </p:txBody>
      </p:sp>
      <p:sp>
        <p:nvSpPr>
          <p:cNvPr id="342" name="Google Shape;342;p1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Century Gothic"/>
              <a:buAutoNum type="arabicPeriod"/>
            </a:pPr>
            <a:r>
              <a:rPr lang="en-US"/>
              <a:t>ARMA model</a:t>
            </a:r>
            <a:endParaRPr/>
          </a:p>
          <a:p>
            <a:pPr indent="-342900" lvl="0" marL="342900" rtl="0" algn="l">
              <a:spcBef>
                <a:spcPts val="1000"/>
              </a:spcBef>
              <a:spcAft>
                <a:spcPts val="0"/>
              </a:spcAft>
              <a:buSzPts val="1440"/>
              <a:buFont typeface="Century Gothic"/>
              <a:buAutoNum type="arabicPeriod"/>
            </a:pPr>
            <a:r>
              <a:rPr lang="en-US"/>
              <a:t>FbProphet model</a:t>
            </a:r>
            <a:endParaRPr/>
          </a:p>
          <a:p>
            <a:pPr indent="-342900" lvl="0" marL="342900" rtl="0" algn="l">
              <a:spcBef>
                <a:spcPts val="1000"/>
              </a:spcBef>
              <a:spcAft>
                <a:spcPts val="0"/>
              </a:spcAft>
              <a:buSzPts val="1440"/>
              <a:buFont typeface="Century Gothic"/>
              <a:buAutoNum type="arabicPeriod"/>
            </a:pPr>
            <a:r>
              <a:rPr lang="en-US"/>
              <a:t>RNN(LSTM) model</a:t>
            </a:r>
            <a:endParaRPr/>
          </a:p>
          <a:p>
            <a:pPr indent="-342900" lvl="0" marL="342900" rtl="0" algn="l">
              <a:spcBef>
                <a:spcPts val="1000"/>
              </a:spcBef>
              <a:spcAft>
                <a:spcPts val="0"/>
              </a:spcAft>
              <a:buSzPts val="1440"/>
              <a:buFont typeface="Century Gothic"/>
              <a:buAutoNum type="arabicPeriod"/>
            </a:pPr>
            <a:r>
              <a:rPr lang="en-US"/>
              <a:t>ARIMA model</a:t>
            </a:r>
            <a:endParaRPr/>
          </a:p>
          <a:p>
            <a:pPr indent="-342900" lvl="0" marL="342900" rtl="0" algn="l">
              <a:spcBef>
                <a:spcPts val="1000"/>
              </a:spcBef>
              <a:spcAft>
                <a:spcPts val="0"/>
              </a:spcAft>
              <a:buSzPts val="1440"/>
              <a:buFont typeface="Century Gothic"/>
              <a:buAutoNum type="arabicPeriod"/>
            </a:pPr>
            <a:r>
              <a:rPr lang="en-US"/>
              <a:t>Holt-Winters Exponential Smoothing</a:t>
            </a:r>
            <a:endParaRPr/>
          </a:p>
          <a:p>
            <a:pPr indent="-342900" lvl="0" marL="342900" rtl="0" algn="l">
              <a:spcBef>
                <a:spcPts val="1000"/>
              </a:spcBef>
              <a:spcAft>
                <a:spcPts val="0"/>
              </a:spcAft>
              <a:buSzPts val="1440"/>
              <a:buFont typeface="Century Gothic"/>
              <a:buAutoNum type="arabicPeriod"/>
            </a:pPr>
            <a:r>
              <a:rPr lang="en-US"/>
              <a:t>Linear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ARMA MODEL</a:t>
            </a:r>
            <a:endParaRPr b="1" sz="4000">
              <a:solidFill>
                <a:srgbClr val="92D050"/>
              </a:solidFill>
            </a:endParaRPr>
          </a:p>
        </p:txBody>
      </p:sp>
      <p:sp>
        <p:nvSpPr>
          <p:cNvPr id="348" name="Google Shape;348;p16"/>
          <p:cNvSpPr txBox="1"/>
          <p:nvPr>
            <p:ph idx="1" type="body"/>
          </p:nvPr>
        </p:nvSpPr>
        <p:spPr>
          <a:xfrm>
            <a:off x="1154954" y="2575066"/>
            <a:ext cx="4825158" cy="341630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lang="en-US" sz="1600"/>
              <a:t>An ARMA model, or Autoregressive Moving Average model ,often this model is referred to as the </a:t>
            </a:r>
            <a:r>
              <a:rPr b="1" lang="en-US" sz="1600"/>
              <a:t>ARMA( p, q) model.</a:t>
            </a:r>
            <a:r>
              <a:rPr lang="en-US" sz="1600"/>
              <a:t> where:</a:t>
            </a:r>
            <a:endParaRPr/>
          </a:p>
          <a:p>
            <a:pPr indent="-342900" lvl="0" marL="342900" rtl="0" algn="l">
              <a:spcBef>
                <a:spcPts val="1000"/>
              </a:spcBef>
              <a:spcAft>
                <a:spcPts val="0"/>
              </a:spcAft>
              <a:buSzPts val="1280"/>
              <a:buFont typeface="Noto Sans Symbols"/>
              <a:buChar char="▪"/>
            </a:pPr>
            <a:r>
              <a:rPr lang="en-US" sz="1600"/>
              <a:t>p is the order of the autoregressive polynomial,</a:t>
            </a:r>
            <a:endParaRPr/>
          </a:p>
          <a:p>
            <a:pPr indent="-342900" lvl="0" marL="342900" rtl="0" algn="l">
              <a:spcBef>
                <a:spcPts val="1000"/>
              </a:spcBef>
              <a:spcAft>
                <a:spcPts val="0"/>
              </a:spcAft>
              <a:buSzPts val="1280"/>
              <a:buFont typeface="Noto Sans Symbols"/>
              <a:buChar char="▪"/>
            </a:pPr>
            <a:r>
              <a:rPr lang="en-US" sz="1600"/>
              <a:t>q is the order of the moving average polynomial.</a:t>
            </a:r>
            <a:endParaRPr/>
          </a:p>
          <a:p>
            <a:pPr indent="-251459" lvl="0" marL="342900" rtl="0" algn="l">
              <a:spcBef>
                <a:spcPts val="1000"/>
              </a:spcBef>
              <a:spcAft>
                <a:spcPts val="0"/>
              </a:spcAft>
              <a:buSzPts val="1440"/>
              <a:buFont typeface="Noto Sans Symbols"/>
              <a:buNone/>
            </a:pPr>
            <a:r>
              <a:t/>
            </a:r>
            <a:endParaRPr/>
          </a:p>
        </p:txBody>
      </p:sp>
      <p:pic>
        <p:nvPicPr>
          <p:cNvPr descr="C:\Users\Admin\Desktop\Project\ARMA.png" id="349" name="Google Shape;349;p16"/>
          <p:cNvPicPr preferRelativeResize="0"/>
          <p:nvPr>
            <p:ph idx="2" type="body"/>
          </p:nvPr>
        </p:nvPicPr>
        <p:blipFill rotWithShape="1">
          <a:blip r:embed="rId3">
            <a:alphaModFix/>
          </a:blip>
          <a:srcRect b="0" l="0" r="0" t="0"/>
          <a:stretch/>
        </p:blipFill>
        <p:spPr>
          <a:xfrm>
            <a:off x="6208713" y="2858177"/>
            <a:ext cx="4824412" cy="2906945"/>
          </a:xfrm>
          <a:prstGeom prst="rect">
            <a:avLst/>
          </a:prstGeom>
          <a:noFill/>
          <a:ln>
            <a:noFill/>
          </a:ln>
        </p:spPr>
      </p:pic>
      <p:sp>
        <p:nvSpPr>
          <p:cNvPr id="350" name="Google Shape;350;p16"/>
          <p:cNvSpPr txBox="1"/>
          <p:nvPr/>
        </p:nvSpPr>
        <p:spPr>
          <a:xfrm>
            <a:off x="7560860" y="5773003"/>
            <a:ext cx="18614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Forecast of 30 days</a:t>
            </a:r>
            <a:endParaRPr sz="1400">
              <a:solidFill>
                <a:schemeClr val="dk1"/>
              </a:solidFill>
              <a:latin typeface="Century Gothic"/>
              <a:ea typeface="Century Gothic"/>
              <a:cs typeface="Century Gothic"/>
              <a:sym typeface="Century Gothic"/>
            </a:endParaRPr>
          </a:p>
        </p:txBody>
      </p:sp>
      <p:graphicFrame>
        <p:nvGraphicFramePr>
          <p:cNvPr id="351" name="Google Shape;351;p16"/>
          <p:cNvGraphicFramePr/>
          <p:nvPr/>
        </p:nvGraphicFramePr>
        <p:xfrm>
          <a:off x="1226783" y="4879777"/>
          <a:ext cx="3000000" cy="3000000"/>
        </p:xfrm>
        <a:graphic>
          <a:graphicData uri="http://schemas.openxmlformats.org/drawingml/2006/table">
            <a:tbl>
              <a:tblPr bandRow="1" firstRow="1">
                <a:noFill/>
                <a:tableStyleId>{97BFEC60-E9CA-412D-888B-6D9EEFAD6188}</a:tableStyleId>
              </a:tblPr>
              <a:tblGrid>
                <a:gridCol w="1161575"/>
                <a:gridCol w="1255600"/>
              </a:tblGrid>
              <a:tr h="370850">
                <a:tc>
                  <a:txBody>
                    <a:bodyPr/>
                    <a:lstStyle/>
                    <a:p>
                      <a:pPr indent="0" lvl="0" marL="0" marR="0" rtl="0" algn="l">
                        <a:spcBef>
                          <a:spcPts val="0"/>
                        </a:spcBef>
                        <a:spcAft>
                          <a:spcPts val="0"/>
                        </a:spcAft>
                        <a:buNone/>
                      </a:pPr>
                      <a:r>
                        <a:rPr lang="en-US" sz="1600" u="none" cap="none" strike="noStrike"/>
                        <a:t>RMSE</a:t>
                      </a:r>
                      <a:endParaRPr sz="1600"/>
                    </a:p>
                  </a:txBody>
                  <a:tcPr marT="45725" marB="45725" marR="91450" marL="91450"/>
                </a:tc>
                <a:tc>
                  <a:txBody>
                    <a:bodyPr/>
                    <a:lstStyle/>
                    <a:p>
                      <a:pPr indent="0" lvl="0" marL="0" marR="0" rtl="0" algn="l">
                        <a:spcBef>
                          <a:spcPts val="0"/>
                        </a:spcBef>
                        <a:spcAft>
                          <a:spcPts val="0"/>
                        </a:spcAft>
                        <a:buNone/>
                      </a:pPr>
                      <a:r>
                        <a:rPr lang="en-US" sz="1600"/>
                        <a:t>0.06196</a:t>
                      </a:r>
                      <a:endParaRPr sz="16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FbProphet model</a:t>
            </a:r>
            <a:endParaRPr b="1" sz="4000">
              <a:solidFill>
                <a:srgbClr val="92D050"/>
              </a:solidFill>
            </a:endParaRPr>
          </a:p>
        </p:txBody>
      </p:sp>
      <p:sp>
        <p:nvSpPr>
          <p:cNvPr id="357" name="Google Shape;357;p17"/>
          <p:cNvSpPr txBox="1"/>
          <p:nvPr>
            <p:ph idx="1" type="body"/>
          </p:nvPr>
        </p:nvSpPr>
        <p:spPr>
          <a:xfrm>
            <a:off x="472566" y="2453079"/>
            <a:ext cx="4825158" cy="425664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280"/>
              <a:buFont typeface="Noto Sans Symbols"/>
              <a:buChar char="▪"/>
            </a:pPr>
            <a:r>
              <a:rPr lang="en-US" sz="1600"/>
              <a:t>The Prophet uses a decomposable time series model with three main model components: trend, seasonality, and holidays. They are combined in the following equation:</a:t>
            </a:r>
            <a:endParaRPr/>
          </a:p>
          <a:p>
            <a:pPr indent="-342900" lvl="0" marL="342900" rtl="0" algn="l">
              <a:spcBef>
                <a:spcPts val="1000"/>
              </a:spcBef>
              <a:spcAft>
                <a:spcPts val="0"/>
              </a:spcAft>
              <a:buSzPts val="1280"/>
              <a:buFont typeface="Noto Sans Symbols"/>
              <a:buChar char="▪"/>
            </a:pPr>
            <a:r>
              <a:rPr lang="en-US" sz="1600"/>
              <a:t>y(t)= g(t) + s(t) + h(t) + εt</a:t>
            </a:r>
            <a:endParaRPr sz="1600"/>
          </a:p>
          <a:p>
            <a:pPr indent="-342900" lvl="0" marL="342900" rtl="0" algn="l">
              <a:spcBef>
                <a:spcPts val="1000"/>
              </a:spcBef>
              <a:spcAft>
                <a:spcPts val="0"/>
              </a:spcAft>
              <a:buSzPts val="1280"/>
              <a:buFont typeface="Noto Sans Symbols"/>
              <a:buChar char="▪"/>
            </a:pPr>
            <a:r>
              <a:rPr lang="en-US" sz="1600"/>
              <a:t>g(t): piecewise linear or logistic growth curve for modeling non-periodic changes in time series</a:t>
            </a:r>
            <a:endParaRPr/>
          </a:p>
          <a:p>
            <a:pPr indent="-342900" lvl="0" marL="342900" rtl="0" algn="l">
              <a:spcBef>
                <a:spcPts val="1000"/>
              </a:spcBef>
              <a:spcAft>
                <a:spcPts val="0"/>
              </a:spcAft>
              <a:buSzPts val="1280"/>
              <a:buFont typeface="Noto Sans Symbols"/>
              <a:buChar char="▪"/>
            </a:pPr>
            <a:r>
              <a:rPr lang="en-US" sz="1600"/>
              <a:t>s(t): periodic changes (e.g. weekly/yearly seasonality)</a:t>
            </a:r>
            <a:endParaRPr/>
          </a:p>
          <a:p>
            <a:pPr indent="-342900" lvl="0" marL="342900" rtl="0" algn="l">
              <a:spcBef>
                <a:spcPts val="1000"/>
              </a:spcBef>
              <a:spcAft>
                <a:spcPts val="0"/>
              </a:spcAft>
              <a:buSzPts val="1280"/>
              <a:buFont typeface="Noto Sans Symbols"/>
              <a:buChar char="▪"/>
            </a:pPr>
            <a:r>
              <a:rPr lang="en-US" sz="1600"/>
              <a:t>h(t): effects of holidays (user provided) with irregular schedules</a:t>
            </a:r>
            <a:endParaRPr/>
          </a:p>
          <a:p>
            <a:pPr indent="-342900" lvl="0" marL="342900" rtl="0" algn="l">
              <a:spcBef>
                <a:spcPts val="1000"/>
              </a:spcBef>
              <a:spcAft>
                <a:spcPts val="0"/>
              </a:spcAft>
              <a:buSzPts val="1280"/>
              <a:buFont typeface="Noto Sans Symbols"/>
              <a:buChar char="▪"/>
            </a:pPr>
            <a:r>
              <a:rPr lang="en-US" sz="1600"/>
              <a:t>εt: error term accounts for any unusual changes not accommodated by the model</a:t>
            </a:r>
            <a:endParaRPr/>
          </a:p>
          <a:p>
            <a:pPr indent="-261620" lvl="0" marL="342900" rtl="0" algn="l">
              <a:spcBef>
                <a:spcPts val="1000"/>
              </a:spcBef>
              <a:spcAft>
                <a:spcPts val="0"/>
              </a:spcAft>
              <a:buSzPts val="1280"/>
              <a:buFont typeface="Noto Sans Symbols"/>
              <a:buNone/>
            </a:pPr>
            <a:r>
              <a:t/>
            </a:r>
            <a:endParaRPr sz="1600"/>
          </a:p>
        </p:txBody>
      </p:sp>
      <p:pic>
        <p:nvPicPr>
          <p:cNvPr descr="C:\Users\Admin\Desktop\Project\fb.png" id="358" name="Google Shape;358;p17"/>
          <p:cNvPicPr preferRelativeResize="0"/>
          <p:nvPr>
            <p:ph idx="2" type="body"/>
          </p:nvPr>
        </p:nvPicPr>
        <p:blipFill rotWithShape="1">
          <a:blip r:embed="rId3">
            <a:alphaModFix/>
          </a:blip>
          <a:srcRect b="0" l="0" r="0" t="0"/>
          <a:stretch/>
        </p:blipFill>
        <p:spPr>
          <a:xfrm>
            <a:off x="6595445" y="2420630"/>
            <a:ext cx="3967922" cy="2711587"/>
          </a:xfrm>
          <a:prstGeom prst="rect">
            <a:avLst/>
          </a:prstGeom>
          <a:noFill/>
          <a:ln>
            <a:noFill/>
          </a:ln>
        </p:spPr>
      </p:pic>
      <p:sp>
        <p:nvSpPr>
          <p:cNvPr id="359" name="Google Shape;359;p17"/>
          <p:cNvSpPr txBox="1"/>
          <p:nvPr/>
        </p:nvSpPr>
        <p:spPr>
          <a:xfrm>
            <a:off x="7233313" y="550004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60" name="Google Shape;360;p17"/>
          <p:cNvSpPr txBox="1"/>
          <p:nvPr/>
        </p:nvSpPr>
        <p:spPr>
          <a:xfrm>
            <a:off x="7697338" y="5090615"/>
            <a:ext cx="18614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Forecast of 30 days</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Recurrent Neural Network (RNN) Model</a:t>
            </a:r>
            <a:br>
              <a:rPr b="1" lang="en-US" sz="4000">
                <a:solidFill>
                  <a:srgbClr val="92D050"/>
                </a:solidFill>
              </a:rPr>
            </a:br>
            <a:endParaRPr b="1" sz="4000">
              <a:solidFill>
                <a:srgbClr val="92D050"/>
              </a:solidFill>
            </a:endParaRPr>
          </a:p>
        </p:txBody>
      </p:sp>
      <p:sp>
        <p:nvSpPr>
          <p:cNvPr id="366" name="Google Shape;366;p18"/>
          <p:cNvSpPr txBox="1"/>
          <p:nvPr>
            <p:ph idx="1" type="body"/>
          </p:nvPr>
        </p:nvSpPr>
        <p:spPr>
          <a:xfrm>
            <a:off x="1154953" y="2603500"/>
            <a:ext cx="10541177" cy="34163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80"/>
              <a:buFont typeface="Noto Sans Symbols"/>
              <a:buChar char="▪"/>
            </a:pPr>
            <a:r>
              <a:rPr lang="en-US" sz="1600"/>
              <a:t>Recurrent neural networks (RNN) are a class of neural networks that is powerful for modeling sequence data such as time series or natural language.</a:t>
            </a:r>
            <a:endParaRPr/>
          </a:p>
          <a:p>
            <a:pPr indent="-342900" lvl="0" marL="342900" rtl="0" algn="l">
              <a:spcBef>
                <a:spcPts val="1000"/>
              </a:spcBef>
              <a:spcAft>
                <a:spcPts val="0"/>
              </a:spcAft>
              <a:buSzPts val="1280"/>
              <a:buFont typeface="Noto Sans Symbols"/>
              <a:buChar char="▪"/>
            </a:pPr>
            <a:r>
              <a:rPr lang="en-US" sz="1600"/>
              <a:t>A series of feed-forward neural networks in which the hidden nodes are connected in series.</a:t>
            </a:r>
            <a:endParaRPr/>
          </a:p>
          <a:p>
            <a:pPr indent="-342900" lvl="0" marL="342900" rtl="0" algn="l">
              <a:spcBef>
                <a:spcPts val="1000"/>
              </a:spcBef>
              <a:spcAft>
                <a:spcPts val="0"/>
              </a:spcAft>
              <a:buSzPts val="1280"/>
              <a:buFont typeface="Noto Sans Symbols"/>
              <a:buChar char="▪"/>
            </a:pPr>
            <a:r>
              <a:rPr lang="en-US" sz="1600"/>
              <a:t>RNNs have a problem called vanishing gradient descent Hence there are two improvements over it 1.Gated Recurrent Unit (GRU) 2.Long Short Term Memory (LSTM))</a:t>
            </a:r>
            <a:endParaRPr/>
          </a:p>
          <a:p>
            <a:pPr indent="-342900" lvl="0" marL="342900" rtl="0" algn="l">
              <a:spcBef>
                <a:spcPts val="1000"/>
              </a:spcBef>
              <a:spcAft>
                <a:spcPts val="0"/>
              </a:spcAft>
              <a:buSzPts val="1280"/>
              <a:buFont typeface="Noto Sans Symbols"/>
              <a:buChar char="▪"/>
            </a:pPr>
            <a:r>
              <a:rPr lang="en-US" sz="1600"/>
              <a:t>Among these more popular is LSTM more often used in time series</a:t>
            </a:r>
            <a:br>
              <a:rPr lang="en-US" sz="1600"/>
            </a:br>
            <a:r>
              <a:rPr lang="en-US" sz="1600"/>
              <a:t>forecasting</a:t>
            </a:r>
            <a:endParaRPr sz="1600"/>
          </a:p>
          <a:p>
            <a:pPr indent="-261620" lvl="0" marL="342900" rtl="0" algn="l">
              <a:spcBef>
                <a:spcPts val="1000"/>
              </a:spcBef>
              <a:spcAft>
                <a:spcPts val="0"/>
              </a:spcAft>
              <a:buSzPts val="1280"/>
              <a:buFont typeface="Noto Sans Symbols"/>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19"/>
          <p:cNvPicPr preferRelativeResize="0"/>
          <p:nvPr>
            <p:ph idx="4294967295" type="body"/>
          </p:nvPr>
        </p:nvPicPr>
        <p:blipFill rotWithShape="1">
          <a:blip r:embed="rId3">
            <a:alphaModFix/>
          </a:blip>
          <a:srcRect b="0" l="0" r="0" t="0"/>
          <a:stretch/>
        </p:blipFill>
        <p:spPr>
          <a:xfrm>
            <a:off x="6264322" y="456436"/>
            <a:ext cx="5504597" cy="2789430"/>
          </a:xfrm>
          <a:prstGeom prst="rect">
            <a:avLst/>
          </a:prstGeom>
          <a:noFill/>
          <a:ln>
            <a:noFill/>
          </a:ln>
        </p:spPr>
      </p:pic>
      <p:pic>
        <p:nvPicPr>
          <p:cNvPr descr="C:\Users\Admin\Desktop\Project\lstm1.png" id="372" name="Google Shape;372;p19"/>
          <p:cNvPicPr preferRelativeResize="0"/>
          <p:nvPr>
            <p:ph idx="4294967295" type="body"/>
          </p:nvPr>
        </p:nvPicPr>
        <p:blipFill rotWithShape="1">
          <a:blip r:embed="rId4">
            <a:alphaModFix/>
          </a:blip>
          <a:srcRect b="0" l="0" r="0" t="0"/>
          <a:stretch/>
        </p:blipFill>
        <p:spPr>
          <a:xfrm>
            <a:off x="518616" y="499850"/>
            <a:ext cx="5401297" cy="2761966"/>
          </a:xfrm>
          <a:prstGeom prst="rect">
            <a:avLst/>
          </a:prstGeom>
          <a:noFill/>
          <a:ln>
            <a:noFill/>
          </a:ln>
        </p:spPr>
      </p:pic>
      <p:graphicFrame>
        <p:nvGraphicFramePr>
          <p:cNvPr id="373" name="Google Shape;373;p19"/>
          <p:cNvGraphicFramePr/>
          <p:nvPr/>
        </p:nvGraphicFramePr>
        <p:xfrm>
          <a:off x="697175" y="4297704"/>
          <a:ext cx="3000000" cy="3000000"/>
        </p:xfrm>
        <a:graphic>
          <a:graphicData uri="http://schemas.openxmlformats.org/drawingml/2006/table">
            <a:tbl>
              <a:tblPr bandRow="1" firstRow="1">
                <a:noFill/>
                <a:tableStyleId>{97BFEC60-E9CA-412D-888B-6D9EEFAD6188}</a:tableStyleId>
              </a:tblPr>
              <a:tblGrid>
                <a:gridCol w="1161575"/>
                <a:gridCol w="1255600"/>
              </a:tblGrid>
              <a:tr h="370850">
                <a:tc>
                  <a:txBody>
                    <a:bodyPr/>
                    <a:lstStyle/>
                    <a:p>
                      <a:pPr indent="0" lvl="0" marL="0" marR="0" rtl="0" algn="l">
                        <a:spcBef>
                          <a:spcPts val="0"/>
                        </a:spcBef>
                        <a:spcAft>
                          <a:spcPts val="0"/>
                        </a:spcAft>
                        <a:buNone/>
                      </a:pPr>
                      <a:r>
                        <a:rPr lang="en-US" sz="1600"/>
                        <a:t>RMSE</a:t>
                      </a:r>
                      <a:endParaRPr sz="1600"/>
                    </a:p>
                  </a:txBody>
                  <a:tcPr marT="45725" marB="45725" marR="91450" marL="91450"/>
                </a:tc>
                <a:tc>
                  <a:txBody>
                    <a:bodyPr/>
                    <a:lstStyle/>
                    <a:p>
                      <a:pPr indent="0" lvl="0" marL="0" marR="0" rtl="0" algn="l">
                        <a:spcBef>
                          <a:spcPts val="0"/>
                        </a:spcBef>
                        <a:spcAft>
                          <a:spcPts val="0"/>
                        </a:spcAft>
                        <a:buNone/>
                      </a:pPr>
                      <a:r>
                        <a:rPr lang="en-US" sz="1600"/>
                        <a:t>1.4752</a:t>
                      </a:r>
                      <a:endParaRPr sz="1600"/>
                    </a:p>
                  </a:txBody>
                  <a:tcPr marT="45725" marB="45725" marR="91450" marL="91450"/>
                </a:tc>
              </a:tr>
            </a:tbl>
          </a:graphicData>
        </a:graphic>
      </p:graphicFrame>
      <p:sp>
        <p:nvSpPr>
          <p:cNvPr id="374" name="Google Shape;374;p19"/>
          <p:cNvSpPr txBox="1"/>
          <p:nvPr/>
        </p:nvSpPr>
        <p:spPr>
          <a:xfrm>
            <a:off x="1201003" y="3301916"/>
            <a:ext cx="382668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Forecasting – Based on training data</a:t>
            </a:r>
            <a:endParaRPr sz="1600">
              <a:solidFill>
                <a:schemeClr val="dk1"/>
              </a:solidFill>
              <a:latin typeface="Century Gothic"/>
              <a:ea typeface="Century Gothic"/>
              <a:cs typeface="Century Gothic"/>
              <a:sym typeface="Century Gothic"/>
            </a:endParaRPr>
          </a:p>
        </p:txBody>
      </p:sp>
      <p:sp>
        <p:nvSpPr>
          <p:cNvPr id="375" name="Google Shape;375;p19"/>
          <p:cNvSpPr txBox="1"/>
          <p:nvPr/>
        </p:nvSpPr>
        <p:spPr>
          <a:xfrm>
            <a:off x="7140054" y="3289701"/>
            <a:ext cx="37401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entury Gothic"/>
                <a:ea typeface="Century Gothic"/>
                <a:cs typeface="Century Gothic"/>
                <a:sym typeface="Century Gothic"/>
              </a:rPr>
              <a:t>Forecasting – Based on testing data</a:t>
            </a:r>
            <a:endParaRPr sz="16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762001" y="304838"/>
            <a:ext cx="11194774"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92D050"/>
              </a:buClr>
              <a:buSzPts val="6000"/>
              <a:buFont typeface="Century Gothic"/>
              <a:buNone/>
            </a:pPr>
            <a:r>
              <a:rPr b="1" lang="en-US" sz="6000">
                <a:solidFill>
                  <a:srgbClr val="92D050"/>
                </a:solidFill>
              </a:rPr>
              <a:t>Agenda</a:t>
            </a:r>
            <a:endParaRPr b="1" sz="6000">
              <a:solidFill>
                <a:srgbClr val="92D050"/>
              </a:solidFill>
            </a:endParaRPr>
          </a:p>
        </p:txBody>
      </p:sp>
      <p:sp>
        <p:nvSpPr>
          <p:cNvPr id="256" name="Google Shape;256;p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Century Gothic"/>
              <a:buAutoNum type="arabicPeriod"/>
            </a:pPr>
            <a:r>
              <a:rPr b="1" lang="en-US">
                <a:solidFill>
                  <a:schemeClr val="dk2"/>
                </a:solidFill>
              </a:rPr>
              <a:t>Introduction</a:t>
            </a:r>
            <a:endParaRPr/>
          </a:p>
          <a:p>
            <a:pPr indent="-342900" lvl="0" marL="342900" rtl="0" algn="l">
              <a:spcBef>
                <a:spcPts val="1000"/>
              </a:spcBef>
              <a:spcAft>
                <a:spcPts val="0"/>
              </a:spcAft>
              <a:buSzPts val="1440"/>
              <a:buFont typeface="Century Gothic"/>
              <a:buAutoNum type="arabicPeriod"/>
            </a:pPr>
            <a:r>
              <a:rPr b="1" lang="en-US">
                <a:solidFill>
                  <a:schemeClr val="dk2"/>
                </a:solidFill>
              </a:rPr>
              <a:t>Background of currency exchange rate (EXR)</a:t>
            </a:r>
            <a:endParaRPr b="1">
              <a:solidFill>
                <a:schemeClr val="dk2"/>
              </a:solidFill>
            </a:endParaRPr>
          </a:p>
          <a:p>
            <a:pPr indent="-342900" lvl="0" marL="342900" rtl="0" algn="l">
              <a:spcBef>
                <a:spcPts val="1000"/>
              </a:spcBef>
              <a:spcAft>
                <a:spcPts val="0"/>
              </a:spcAft>
              <a:buSzPts val="1440"/>
              <a:buFont typeface="Century Gothic"/>
              <a:buAutoNum type="arabicPeriod"/>
            </a:pPr>
            <a:r>
              <a:rPr b="1" lang="en-US">
                <a:solidFill>
                  <a:schemeClr val="dk2"/>
                </a:solidFill>
              </a:rPr>
              <a:t>EDA &amp; Visualizations</a:t>
            </a:r>
            <a:endParaRPr/>
          </a:p>
          <a:p>
            <a:pPr indent="-342900" lvl="0" marL="342900" rtl="0" algn="l">
              <a:spcBef>
                <a:spcPts val="1000"/>
              </a:spcBef>
              <a:spcAft>
                <a:spcPts val="0"/>
              </a:spcAft>
              <a:buSzPts val="1440"/>
              <a:buFont typeface="Century Gothic"/>
              <a:buAutoNum type="arabicPeriod"/>
            </a:pPr>
            <a:r>
              <a:rPr b="1" lang="en-US">
                <a:solidFill>
                  <a:schemeClr val="dk2"/>
                </a:solidFill>
              </a:rPr>
              <a:t>MODEL building using different algorithms</a:t>
            </a:r>
            <a:endParaRPr/>
          </a:p>
          <a:p>
            <a:pPr indent="-342900" lvl="0" marL="342900" rtl="0" algn="l">
              <a:spcBef>
                <a:spcPts val="1000"/>
              </a:spcBef>
              <a:spcAft>
                <a:spcPts val="0"/>
              </a:spcAft>
              <a:buSzPts val="1440"/>
              <a:buFont typeface="Century Gothic"/>
              <a:buAutoNum type="arabicPeriod"/>
            </a:pPr>
            <a:r>
              <a:rPr b="1" lang="en-US">
                <a:solidFill>
                  <a:schemeClr val="dk2"/>
                </a:solidFill>
              </a:rPr>
              <a:t>Model selection based on accuracy</a:t>
            </a:r>
            <a:endParaRPr b="1">
              <a:solidFill>
                <a:schemeClr val="dk2"/>
              </a:solidFill>
            </a:endParaRPr>
          </a:p>
          <a:p>
            <a:pPr indent="-342900" lvl="0" marL="342900" rtl="0" algn="l">
              <a:spcBef>
                <a:spcPts val="1000"/>
              </a:spcBef>
              <a:spcAft>
                <a:spcPts val="0"/>
              </a:spcAft>
              <a:buSzPts val="1440"/>
              <a:buFont typeface="Century Gothic"/>
              <a:buAutoNum type="arabicPeriod"/>
            </a:pPr>
            <a:r>
              <a:rPr b="1" lang="en-US">
                <a:solidFill>
                  <a:schemeClr val="dk2"/>
                </a:solidFill>
              </a:rPr>
              <a:t>Future scope</a:t>
            </a:r>
            <a:endParaRPr b="1">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0"/>
          <p:cNvSpPr txBox="1"/>
          <p:nvPr>
            <p:ph type="title"/>
          </p:nvPr>
        </p:nvSpPr>
        <p:spPr>
          <a:xfrm>
            <a:off x="838200" y="759854"/>
            <a:ext cx="10515600" cy="18030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2800"/>
              <a:buFont typeface="Century Gothic"/>
              <a:buNone/>
            </a:pPr>
            <a:r>
              <a:rPr b="1" lang="en-US" sz="2800">
                <a:latin typeface="Century Gothic"/>
                <a:ea typeface="Century Gothic"/>
                <a:cs typeface="Century Gothic"/>
                <a:sym typeface="Century Gothic"/>
              </a:rPr>
              <a:t>				</a:t>
            </a:r>
            <a:r>
              <a:rPr b="1" lang="en-US" sz="5400">
                <a:solidFill>
                  <a:srgbClr val="92D050"/>
                </a:solidFill>
                <a:latin typeface="Century Gothic"/>
                <a:ea typeface="Century Gothic"/>
                <a:cs typeface="Century Gothic"/>
                <a:sym typeface="Century Gothic"/>
              </a:rPr>
              <a:t>ARIMA MODEL</a:t>
            </a:r>
            <a:r>
              <a:rPr b="1" lang="en-US" sz="5400">
                <a:latin typeface="Century Gothic"/>
                <a:ea typeface="Century Gothic"/>
                <a:cs typeface="Century Gothic"/>
                <a:sym typeface="Century Gothic"/>
              </a:rPr>
              <a:t>					</a:t>
            </a:r>
            <a:endParaRPr b="1" sz="5400">
              <a:latin typeface="Century Gothic"/>
              <a:ea typeface="Century Gothic"/>
              <a:cs typeface="Century Gothic"/>
              <a:sym typeface="Century Gothic"/>
            </a:endParaRPr>
          </a:p>
        </p:txBody>
      </p:sp>
      <p:sp>
        <p:nvSpPr>
          <p:cNvPr id="381" name="Google Shape;381;p20"/>
          <p:cNvSpPr txBox="1"/>
          <p:nvPr>
            <p:ph idx="1" type="body"/>
          </p:nvPr>
        </p:nvSpPr>
        <p:spPr>
          <a:xfrm>
            <a:off x="838200" y="2485625"/>
            <a:ext cx="5808300" cy="32646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Auto-Regressive Integrated Moving Average</a:t>
            </a:r>
            <a:endParaRPr sz="1600">
              <a:solidFill>
                <a:schemeClr val="dk2"/>
              </a:solidFill>
              <a:latin typeface="Century Gothic"/>
              <a:ea typeface="Century Gothic"/>
              <a:cs typeface="Century Gothic"/>
              <a:sym typeface="Century Gothic"/>
            </a:endParaRPr>
          </a:p>
          <a:p>
            <a:pPr indent="-342900" lvl="0" marL="342900" rtl="0" algn="l">
              <a:spcBef>
                <a:spcPts val="100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which is a forecasting algorithm based on the assumption that previous values carry inherent information and can be used to predict future values.</a:t>
            </a:r>
            <a:endParaRPr sz="1600">
              <a:solidFill>
                <a:schemeClr val="dk2"/>
              </a:solidFill>
              <a:latin typeface="Century Gothic"/>
              <a:ea typeface="Century Gothic"/>
              <a:cs typeface="Century Gothic"/>
              <a:sym typeface="Century Gothic"/>
            </a:endParaRPr>
          </a:p>
          <a:p>
            <a:pPr indent="-342900" lvl="0" marL="342900" rtl="0" algn="l">
              <a:spcBef>
                <a:spcPts val="100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The ARIMA model takes in three parameters:</a:t>
            </a:r>
            <a:endParaRPr/>
          </a:p>
          <a:p>
            <a:pPr indent="-342900" lvl="0" marL="342900" rtl="0" algn="l">
              <a:spcBef>
                <a:spcPts val="100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     1. p is the order of the AR term</a:t>
            </a:r>
            <a:endParaRPr/>
          </a:p>
          <a:p>
            <a:pPr indent="-342900" lvl="0" marL="342900" rtl="0" algn="l">
              <a:spcBef>
                <a:spcPts val="100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     2. q is the order of the MA term</a:t>
            </a:r>
            <a:endParaRPr/>
          </a:p>
          <a:p>
            <a:pPr indent="-342900" lvl="0" marL="342900" rtl="0" algn="l">
              <a:spcBef>
                <a:spcPts val="100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     3. d is the number of differencing</a:t>
            </a:r>
            <a:endParaRPr/>
          </a:p>
          <a:p>
            <a:pPr indent="-342900" lvl="0" marL="342900" rtl="0" algn="l">
              <a:spcBef>
                <a:spcPts val="1000"/>
              </a:spcBef>
              <a:spcAft>
                <a:spcPts val="0"/>
              </a:spcAft>
              <a:buSzPts val="1280"/>
              <a:buFont typeface="Noto Sans Symbols"/>
              <a:buChar char="▪"/>
            </a:pPr>
            <a:r>
              <a:rPr lang="en-US" sz="1600">
                <a:solidFill>
                  <a:schemeClr val="dk2"/>
                </a:solidFill>
                <a:latin typeface="Century Gothic"/>
                <a:ea typeface="Century Gothic"/>
                <a:cs typeface="Century Gothic"/>
                <a:sym typeface="Century Gothic"/>
              </a:rPr>
              <a:t>Used statsmodel to build ARIMA model</a:t>
            </a:r>
            <a:endParaRPr/>
          </a:p>
          <a:p>
            <a:pPr indent="-261620" lvl="0" marL="342900" rtl="0" algn="l">
              <a:spcBef>
                <a:spcPts val="1000"/>
              </a:spcBef>
              <a:spcAft>
                <a:spcPts val="0"/>
              </a:spcAft>
              <a:buSzPts val="1280"/>
              <a:buFont typeface="Noto Sans Symbols"/>
              <a:buNone/>
            </a:pPr>
            <a:r>
              <a:t/>
            </a:r>
            <a:endParaRPr sz="1600">
              <a:solidFill>
                <a:schemeClr val="dk2"/>
              </a:solidFill>
              <a:latin typeface="Century Gothic"/>
              <a:ea typeface="Century Gothic"/>
              <a:cs typeface="Century Gothic"/>
              <a:sym typeface="Century Gothic"/>
            </a:endParaRPr>
          </a:p>
        </p:txBody>
      </p:sp>
      <p:pic>
        <p:nvPicPr>
          <p:cNvPr descr="C:\Users\Admin\Desktop\Project\ARIMA RESULT.png" id="382" name="Google Shape;382;p20"/>
          <p:cNvPicPr preferRelativeResize="0"/>
          <p:nvPr/>
        </p:nvPicPr>
        <p:blipFill rotWithShape="1">
          <a:blip r:embed="rId3">
            <a:alphaModFix/>
          </a:blip>
          <a:srcRect b="0" l="0" r="0" t="0"/>
          <a:stretch/>
        </p:blipFill>
        <p:spPr>
          <a:xfrm>
            <a:off x="7162160" y="2346704"/>
            <a:ext cx="3381375" cy="1809750"/>
          </a:xfrm>
          <a:prstGeom prst="rect">
            <a:avLst/>
          </a:prstGeom>
          <a:noFill/>
          <a:ln>
            <a:noFill/>
          </a:ln>
        </p:spPr>
      </p:pic>
      <p:pic>
        <p:nvPicPr>
          <p:cNvPr descr="C:\Users\Admin\Desktop\Project\ARIMA1234.png" id="383" name="Google Shape;383;p20"/>
          <p:cNvPicPr preferRelativeResize="0"/>
          <p:nvPr/>
        </p:nvPicPr>
        <p:blipFill rotWithShape="1">
          <a:blip r:embed="rId4">
            <a:alphaModFix/>
          </a:blip>
          <a:srcRect b="0" l="0" r="0" t="0"/>
          <a:stretch/>
        </p:blipFill>
        <p:spPr>
          <a:xfrm>
            <a:off x="7162160" y="4156454"/>
            <a:ext cx="3756049" cy="2401987"/>
          </a:xfrm>
          <a:prstGeom prst="rect">
            <a:avLst/>
          </a:prstGeom>
          <a:noFill/>
          <a:ln>
            <a:noFill/>
          </a:ln>
        </p:spPr>
      </p:pic>
      <p:graphicFrame>
        <p:nvGraphicFramePr>
          <p:cNvPr id="384" name="Google Shape;384;p20"/>
          <p:cNvGraphicFramePr/>
          <p:nvPr/>
        </p:nvGraphicFramePr>
        <p:xfrm>
          <a:off x="1038151" y="5948647"/>
          <a:ext cx="3000000" cy="3000000"/>
        </p:xfrm>
        <a:graphic>
          <a:graphicData uri="http://schemas.openxmlformats.org/drawingml/2006/table">
            <a:tbl>
              <a:tblPr bandRow="1" firstRow="1">
                <a:noFill/>
                <a:tableStyleId>{97BFEC60-E9CA-412D-888B-6D9EEFAD6188}</a:tableStyleId>
              </a:tblPr>
              <a:tblGrid>
                <a:gridCol w="1165500"/>
                <a:gridCol w="1259825"/>
              </a:tblGrid>
              <a:tr h="370850">
                <a:tc>
                  <a:txBody>
                    <a:bodyPr/>
                    <a:lstStyle/>
                    <a:p>
                      <a:pPr indent="0" lvl="0" marL="0" marR="0" rtl="0" algn="l">
                        <a:spcBef>
                          <a:spcPts val="0"/>
                        </a:spcBef>
                        <a:spcAft>
                          <a:spcPts val="0"/>
                        </a:spcAft>
                        <a:buNone/>
                      </a:pPr>
                      <a:r>
                        <a:rPr lang="en-US" sz="1600"/>
                        <a:t>RMSE</a:t>
                      </a:r>
                      <a:endParaRPr sz="1600"/>
                    </a:p>
                  </a:txBody>
                  <a:tcPr marT="45725" marB="45725" marR="91450" marL="91450"/>
                </a:tc>
                <a:tc>
                  <a:txBody>
                    <a:bodyPr/>
                    <a:lstStyle/>
                    <a:p>
                      <a:pPr indent="0" lvl="0" marL="0" marR="0" rtl="0" algn="l">
                        <a:spcBef>
                          <a:spcPts val="0"/>
                        </a:spcBef>
                        <a:spcAft>
                          <a:spcPts val="0"/>
                        </a:spcAft>
                        <a:buNone/>
                      </a:pPr>
                      <a:r>
                        <a:rPr lang="en-US" sz="1600"/>
                        <a:t>15.7685</a:t>
                      </a:r>
                      <a:endParaRPr sz="16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1"/>
          <p:cNvSpPr txBox="1"/>
          <p:nvPr>
            <p:ph type="title"/>
          </p:nvPr>
        </p:nvSpPr>
        <p:spPr>
          <a:xfrm>
            <a:off x="305938" y="677583"/>
            <a:ext cx="10515600" cy="167425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		 Holt-Winters Exponential Smoothing</a:t>
            </a:r>
            <a:br>
              <a:rPr b="1" lang="en-US" sz="4000">
                <a:solidFill>
                  <a:srgbClr val="92D050"/>
                </a:solidFill>
              </a:rPr>
            </a:br>
            <a:endParaRPr b="1" sz="4000">
              <a:solidFill>
                <a:srgbClr val="92D050"/>
              </a:solidFill>
            </a:endParaRPr>
          </a:p>
        </p:txBody>
      </p:sp>
      <p:sp>
        <p:nvSpPr>
          <p:cNvPr id="390" name="Google Shape;390;p21"/>
          <p:cNvSpPr txBox="1"/>
          <p:nvPr>
            <p:ph idx="1" type="body"/>
          </p:nvPr>
        </p:nvSpPr>
        <p:spPr>
          <a:xfrm>
            <a:off x="838199" y="2511380"/>
            <a:ext cx="10544033" cy="401225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SzPts val="1280"/>
              <a:buFont typeface="Noto Sans Symbols"/>
              <a:buChar char="▪"/>
            </a:pPr>
            <a:r>
              <a:rPr lang="en-US"/>
              <a:t>The Holt-Winters algorithm is used for forecasting and It is a time-series forecasting method. Time series forecasting methods are used to extract and analyze data and statistics and characterize results to more accurately predict the future based on historical data.</a:t>
            </a:r>
            <a:endParaRPr/>
          </a:p>
          <a:p>
            <a:pPr indent="-342900" lvl="0" marL="342900" rtl="0" algn="l">
              <a:spcBef>
                <a:spcPts val="1000"/>
              </a:spcBef>
              <a:spcAft>
                <a:spcPts val="0"/>
              </a:spcAft>
              <a:buSzPts val="1280"/>
              <a:buFont typeface="Noto Sans Symbols"/>
              <a:buChar char="▪"/>
            </a:pPr>
            <a:r>
              <a:rPr lang="en-US" sz="1600"/>
              <a:t>The Holt-Winters forecasting algorithm allows users to smooth a time series and use that data to forecast areas of interest. Exponential smoothing assigns exponentially decreasing weights and values against historical data to decrease the value of the weight for the older data. In other words, more recent historical data is assigned more weight in forecasting than the older results.</a:t>
            </a:r>
            <a:endParaRPr/>
          </a:p>
          <a:p>
            <a:pPr indent="-342900" lvl="0" marL="342900" rtl="0" algn="l">
              <a:spcBef>
                <a:spcPts val="1000"/>
              </a:spcBef>
              <a:spcAft>
                <a:spcPts val="0"/>
              </a:spcAft>
              <a:buSzPts val="1280"/>
              <a:buFont typeface="Noto Sans Symbols"/>
              <a:buChar char="▪"/>
            </a:pPr>
            <a:r>
              <a:rPr lang="en-US" sz="1600"/>
              <a:t>There are three types of exponential smoothing methods used in Holt-Winters</a:t>
            </a:r>
            <a:r>
              <a:rPr b="1" lang="en-US" sz="1600"/>
              <a:t>:</a:t>
            </a:r>
            <a:endParaRPr sz="1600"/>
          </a:p>
          <a:p>
            <a:pPr indent="-285750" lvl="1" marL="742950" rtl="0" algn="l">
              <a:spcBef>
                <a:spcPts val="1000"/>
              </a:spcBef>
              <a:spcAft>
                <a:spcPts val="0"/>
              </a:spcAft>
              <a:buSzPts val="1120"/>
              <a:buFont typeface="Noto Sans Symbols"/>
              <a:buChar char="▪"/>
            </a:pPr>
            <a:r>
              <a:rPr lang="en-US" sz="1400"/>
              <a:t>Single Exponential Smoothing – suitable for forecasting data with no trend or seasonal pattern, where the level of the data may change over time.</a:t>
            </a:r>
            <a:endParaRPr/>
          </a:p>
          <a:p>
            <a:pPr indent="-285750" lvl="1" marL="742950" rtl="0" algn="l">
              <a:spcBef>
                <a:spcPts val="1000"/>
              </a:spcBef>
              <a:spcAft>
                <a:spcPts val="0"/>
              </a:spcAft>
              <a:buSzPts val="1120"/>
              <a:buFont typeface="Noto Sans Symbols"/>
              <a:buChar char="▪"/>
            </a:pPr>
            <a:r>
              <a:rPr lang="en-US" sz="1400"/>
              <a:t>Double Exponential Smoothing – for forecasting data where trends exist.</a:t>
            </a:r>
            <a:endParaRPr/>
          </a:p>
          <a:p>
            <a:pPr indent="-285750" lvl="1" marL="742950" rtl="0" algn="l">
              <a:spcBef>
                <a:spcPts val="1000"/>
              </a:spcBef>
              <a:spcAft>
                <a:spcPts val="0"/>
              </a:spcAft>
              <a:buSzPts val="1120"/>
              <a:buFont typeface="Noto Sans Symbols"/>
              <a:buChar char="▪"/>
            </a:pPr>
            <a:r>
              <a:rPr lang="en-US" sz="1400"/>
              <a:t>Triple Exponential Smoothing – used for forecasting data with trend and/or seasonality.</a:t>
            </a:r>
            <a:endParaRPr/>
          </a:p>
          <a:p>
            <a:pPr indent="-204469" lvl="1" marL="742950" rtl="0" algn="l">
              <a:spcBef>
                <a:spcPts val="1000"/>
              </a:spcBef>
              <a:spcAft>
                <a:spcPts val="0"/>
              </a:spcAft>
              <a:buSzPts val="1280"/>
              <a:buFont typeface="Noto Sans Symbols"/>
              <a:buNone/>
            </a:pPr>
            <a:r>
              <a:t/>
            </a:r>
            <a:endParaRPr/>
          </a:p>
          <a:p>
            <a:pPr indent="-204469" lvl="1" marL="742950" rtl="0" algn="l">
              <a:spcBef>
                <a:spcPts val="1000"/>
              </a:spcBef>
              <a:spcAft>
                <a:spcPts val="0"/>
              </a:spcAft>
              <a:buSzPts val="1280"/>
              <a:buFont typeface="Noto Sans Symbols"/>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descr="C:\Users\Admin\Desktop\Project\HOLTS WINTER.png" id="395" name="Google Shape;395;p22"/>
          <p:cNvPicPr preferRelativeResize="0"/>
          <p:nvPr/>
        </p:nvPicPr>
        <p:blipFill rotWithShape="1">
          <a:blip r:embed="rId3">
            <a:alphaModFix/>
          </a:blip>
          <a:srcRect b="0" l="0" r="0" t="0"/>
          <a:stretch/>
        </p:blipFill>
        <p:spPr>
          <a:xfrm>
            <a:off x="1259362" y="1482345"/>
            <a:ext cx="4234699" cy="2958152"/>
          </a:xfrm>
          <a:prstGeom prst="rect">
            <a:avLst/>
          </a:prstGeom>
          <a:noFill/>
          <a:ln>
            <a:noFill/>
          </a:ln>
        </p:spPr>
      </p:pic>
      <p:pic>
        <p:nvPicPr>
          <p:cNvPr id="396" name="Google Shape;396;p22"/>
          <p:cNvPicPr preferRelativeResize="0"/>
          <p:nvPr/>
        </p:nvPicPr>
        <p:blipFill rotWithShape="1">
          <a:blip r:embed="rId4">
            <a:alphaModFix/>
          </a:blip>
          <a:srcRect b="0" l="0" r="0" t="0"/>
          <a:stretch/>
        </p:blipFill>
        <p:spPr>
          <a:xfrm>
            <a:off x="6240013" y="1482345"/>
            <a:ext cx="4133850" cy="3028950"/>
          </a:xfrm>
          <a:prstGeom prst="rect">
            <a:avLst/>
          </a:prstGeom>
          <a:noFill/>
          <a:ln>
            <a:noFill/>
          </a:ln>
        </p:spPr>
      </p:pic>
      <p:sp>
        <p:nvSpPr>
          <p:cNvPr id="397" name="Google Shape;397;p22"/>
          <p:cNvSpPr txBox="1"/>
          <p:nvPr/>
        </p:nvSpPr>
        <p:spPr>
          <a:xfrm>
            <a:off x="1447080" y="4829245"/>
            <a:ext cx="385926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entury Gothic"/>
                <a:ea typeface="Century Gothic"/>
                <a:cs typeface="Century Gothic"/>
                <a:sym typeface="Century Gothic"/>
              </a:rPr>
              <a:t>Forecasting – Plot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Linear Model</a:t>
            </a:r>
            <a:endParaRPr/>
          </a:p>
        </p:txBody>
      </p:sp>
      <p:pic>
        <p:nvPicPr>
          <p:cNvPr descr="C:\Users\Admin\Desktop\Project\MODEL BASED METHOD.png" id="403" name="Google Shape;403;p23"/>
          <p:cNvPicPr preferRelativeResize="0"/>
          <p:nvPr>
            <p:ph idx="1" type="body"/>
          </p:nvPr>
        </p:nvPicPr>
        <p:blipFill rotWithShape="1">
          <a:blip r:embed="rId3">
            <a:alphaModFix/>
          </a:blip>
          <a:srcRect b="0" l="0" r="0" t="0"/>
          <a:stretch/>
        </p:blipFill>
        <p:spPr>
          <a:xfrm>
            <a:off x="6427021" y="2623691"/>
            <a:ext cx="4259176" cy="2972730"/>
          </a:xfrm>
          <a:prstGeom prst="rect">
            <a:avLst/>
          </a:prstGeom>
          <a:noFill/>
          <a:ln>
            <a:noFill/>
          </a:ln>
        </p:spPr>
      </p:pic>
      <p:sp>
        <p:nvSpPr>
          <p:cNvPr id="404" name="Google Shape;404;p23"/>
          <p:cNvSpPr txBox="1"/>
          <p:nvPr>
            <p:ph idx="2" type="body"/>
          </p:nvPr>
        </p:nvSpPr>
        <p:spPr>
          <a:xfrm>
            <a:off x="531244" y="2671739"/>
            <a:ext cx="48251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lang="en-US" sz="1600"/>
              <a:t>Linear model is a statistical tool used to help predict future values from past values. It is commonly used as a quantitative way to determine the underlying trend and when prices are overextended. A model trend line uses the least squares method to plot a straight line through prices so as to minimize the distances between the prices and the resulting trend line. This linear model indicator plots the trend line value for each data point.</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Conclusion</a:t>
            </a:r>
            <a:endParaRPr b="1" sz="4000">
              <a:solidFill>
                <a:srgbClr val="92D050"/>
              </a:solidFill>
            </a:endParaRPr>
          </a:p>
        </p:txBody>
      </p:sp>
      <p:sp>
        <p:nvSpPr>
          <p:cNvPr id="410" name="Google Shape;410;p2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lang="en-US" sz="1600">
                <a:solidFill>
                  <a:schemeClr val="dk2"/>
                </a:solidFill>
              </a:rPr>
              <a:t>We have deployed ARMA model because RMSE value of this model is low compared to other models</a:t>
            </a:r>
            <a:endParaRPr/>
          </a:p>
          <a:p>
            <a:pPr indent="-261620" lvl="0" marL="342900" rtl="0" algn="l">
              <a:spcBef>
                <a:spcPts val="1000"/>
              </a:spcBef>
              <a:spcAft>
                <a:spcPts val="0"/>
              </a:spcAft>
              <a:buSzPts val="1280"/>
              <a:buNone/>
            </a:pPr>
            <a:r>
              <a:t/>
            </a:r>
            <a:endParaRPr sz="16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5"/>
          <p:cNvSpPr txBox="1"/>
          <p:nvPr>
            <p:ph type="title"/>
          </p:nvPr>
        </p:nvSpPr>
        <p:spPr>
          <a:xfrm>
            <a:off x="1359669" y="2807395"/>
            <a:ext cx="8825660" cy="182251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92D050"/>
              </a:buClr>
              <a:buSzPts val="9600"/>
              <a:buFont typeface="Century Gothic"/>
              <a:buNone/>
            </a:pPr>
            <a:r>
              <a:rPr lang="en-US" sz="9600">
                <a:solidFill>
                  <a:srgbClr val="92D050"/>
                </a:solidFill>
              </a:rPr>
              <a:t>Thank You !!!</a:t>
            </a:r>
            <a:br>
              <a:rPr lang="en-US" sz="9600">
                <a:solidFill>
                  <a:srgbClr val="92D050"/>
                </a:solidFill>
              </a:rPr>
            </a:br>
            <a:endParaRPr sz="9600">
              <a:solidFill>
                <a:srgbClr val="92D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861445" y="467739"/>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2D050"/>
              </a:buClr>
              <a:buSzPts val="6000"/>
              <a:buFont typeface="Century Gothic"/>
              <a:buNone/>
            </a:pPr>
            <a:r>
              <a:rPr b="1" lang="en-US" sz="6000">
                <a:solidFill>
                  <a:srgbClr val="92D050"/>
                </a:solidFill>
              </a:rPr>
              <a:t>Introduction</a:t>
            </a:r>
            <a:endParaRPr b="1" sz="6000">
              <a:solidFill>
                <a:srgbClr val="92D050"/>
              </a:solidFill>
            </a:endParaRPr>
          </a:p>
        </p:txBody>
      </p:sp>
      <p:sp>
        <p:nvSpPr>
          <p:cNvPr id="262" name="Google Shape;262;p3"/>
          <p:cNvSpPr txBox="1"/>
          <p:nvPr>
            <p:ph idx="1" type="body"/>
          </p:nvPr>
        </p:nvSpPr>
        <p:spPr>
          <a:xfrm>
            <a:off x="532263" y="2614246"/>
            <a:ext cx="11177516" cy="340555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solidFill>
                  <a:schemeClr val="dk2"/>
                </a:solidFill>
              </a:rPr>
              <a:t>BUSINESS PROBLEM</a:t>
            </a:r>
            <a:endParaRPr/>
          </a:p>
          <a:p>
            <a:pPr indent="0" lvl="0" marL="0" rtl="0" algn="l">
              <a:spcBef>
                <a:spcPts val="1000"/>
              </a:spcBef>
              <a:spcAft>
                <a:spcPts val="0"/>
              </a:spcAft>
              <a:buSzPts val="1280"/>
              <a:buNone/>
            </a:pPr>
            <a:r>
              <a:rPr lang="en-US" sz="1600">
                <a:solidFill>
                  <a:schemeClr val="dk2"/>
                </a:solidFill>
              </a:rPr>
              <a:t>Companies engaged in import &amp; export are exposed to currency exchange risks. They would like to have a reliable model or method to predict currency movements and manage their exposure well to take an informed decision</a:t>
            </a:r>
            <a:endParaRPr/>
          </a:p>
          <a:p>
            <a:pPr indent="0" lvl="0" marL="0" rtl="0" algn="l">
              <a:spcBef>
                <a:spcPts val="1000"/>
              </a:spcBef>
              <a:spcAft>
                <a:spcPts val="0"/>
              </a:spcAft>
              <a:buSzPts val="1440"/>
              <a:buNone/>
            </a:pPr>
            <a:r>
              <a:rPr b="1" lang="en-US" u="sng">
                <a:solidFill>
                  <a:schemeClr val="dk2"/>
                </a:solidFill>
              </a:rPr>
              <a:t>BUSINESS OBJECTIVE</a:t>
            </a:r>
            <a:endParaRPr/>
          </a:p>
          <a:p>
            <a:pPr indent="0" lvl="0" marL="0" rtl="0" algn="l">
              <a:spcBef>
                <a:spcPts val="1000"/>
              </a:spcBef>
              <a:spcAft>
                <a:spcPts val="0"/>
              </a:spcAft>
              <a:buSzPts val="1280"/>
              <a:buNone/>
            </a:pPr>
            <a:r>
              <a:rPr lang="en-US" sz="1600">
                <a:solidFill>
                  <a:schemeClr val="dk2"/>
                </a:solidFill>
              </a:rPr>
              <a:t>The objective is to understand the underlying structure in the dataset to come up with the suitable time series forecasting model which can effectively forecast USD/INR exchange rate for next 30 days.</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type="title"/>
          </p:nvPr>
        </p:nvSpPr>
        <p:spPr>
          <a:xfrm>
            <a:off x="492368" y="458910"/>
            <a:ext cx="11218985" cy="13255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5400"/>
              <a:buFont typeface="Century Gothic"/>
              <a:buNone/>
            </a:pPr>
            <a:r>
              <a:rPr b="1" lang="en-US" sz="5400">
                <a:solidFill>
                  <a:srgbClr val="92D050"/>
                </a:solidFill>
              </a:rPr>
              <a:t>Background of currency EXR</a:t>
            </a:r>
            <a:endParaRPr b="1" sz="5400">
              <a:solidFill>
                <a:srgbClr val="92D050"/>
              </a:solidFill>
            </a:endParaRPr>
          </a:p>
        </p:txBody>
      </p:sp>
      <p:sp>
        <p:nvSpPr>
          <p:cNvPr id="268" name="Google Shape;268;p4"/>
          <p:cNvSpPr txBox="1"/>
          <p:nvPr>
            <p:ph idx="1" type="body"/>
          </p:nvPr>
        </p:nvSpPr>
        <p:spPr>
          <a:xfrm>
            <a:off x="515815" y="2591776"/>
            <a:ext cx="11066585" cy="397314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80"/>
              <a:buNone/>
            </a:pPr>
            <a:r>
              <a:rPr lang="en-US" sz="1600">
                <a:solidFill>
                  <a:schemeClr val="dk2"/>
                </a:solidFill>
              </a:rPr>
              <a:t>India has a floating exchange rate system where the exchange rate of the rupee with another currency is determined by market factors such as supply and demand.</a:t>
            </a:r>
            <a:endParaRPr/>
          </a:p>
          <a:p>
            <a:pPr indent="0" lvl="0" marL="0" rtl="0" algn="l">
              <a:spcBef>
                <a:spcPts val="1000"/>
              </a:spcBef>
              <a:spcAft>
                <a:spcPts val="0"/>
              </a:spcAft>
              <a:buSzPts val="1280"/>
              <a:buNone/>
            </a:pPr>
            <a:r>
              <a:rPr lang="en-US" sz="1600">
                <a:solidFill>
                  <a:schemeClr val="dk2"/>
                </a:solidFill>
              </a:rPr>
              <a:t>Apart from supply and demand, the following 6 factors are widely agreed upon as being the driving force determining the exchange rate of a currency :</a:t>
            </a:r>
            <a:endParaRPr/>
          </a:p>
          <a:p>
            <a:pPr indent="0" lvl="0" marL="0" rtl="0" algn="l">
              <a:spcBef>
                <a:spcPts val="1000"/>
              </a:spcBef>
              <a:spcAft>
                <a:spcPts val="0"/>
              </a:spcAft>
              <a:buSzPts val="1440"/>
              <a:buNone/>
            </a:pPr>
            <a:r>
              <a:rPr b="1" lang="en-US" u="sng">
                <a:solidFill>
                  <a:schemeClr val="dk2"/>
                </a:solidFill>
              </a:rPr>
              <a:t>1.Inflation in the country</a:t>
            </a:r>
            <a:endParaRPr/>
          </a:p>
          <a:p>
            <a:pPr indent="0" lvl="0" marL="0" rtl="0" algn="l">
              <a:spcBef>
                <a:spcPts val="1000"/>
              </a:spcBef>
              <a:spcAft>
                <a:spcPts val="0"/>
              </a:spcAft>
              <a:buSzPts val="1280"/>
              <a:buNone/>
            </a:pPr>
            <a:r>
              <a:rPr lang="en-US" sz="1600">
                <a:solidFill>
                  <a:schemeClr val="dk2"/>
                </a:solidFill>
              </a:rPr>
              <a:t>The price of goods or services will increase if they become rare (less supply, same or increased demand) or if money is in greater supply in the economy. This is what is called inflation. Inflation brings about a fall in purchasing power of the currency and thus its value.</a:t>
            </a:r>
            <a:endParaRPr/>
          </a:p>
          <a:p>
            <a:pPr indent="0" lvl="0" marL="0" rtl="0" algn="l">
              <a:spcBef>
                <a:spcPts val="1000"/>
              </a:spcBef>
              <a:spcAft>
                <a:spcPts val="0"/>
              </a:spcAft>
              <a:buSzPts val="1440"/>
              <a:buNone/>
            </a:pPr>
            <a:r>
              <a:rPr b="1" lang="en-US" u="sng">
                <a:solidFill>
                  <a:schemeClr val="dk2"/>
                </a:solidFill>
              </a:rPr>
              <a:t>2.Interest rate or repo rate</a:t>
            </a:r>
            <a:endParaRPr/>
          </a:p>
          <a:p>
            <a:pPr indent="0" lvl="0" marL="0" rtl="0" algn="l">
              <a:spcBef>
                <a:spcPts val="1000"/>
              </a:spcBef>
              <a:spcAft>
                <a:spcPts val="0"/>
              </a:spcAft>
              <a:buSzPts val="1280"/>
              <a:buNone/>
            </a:pPr>
            <a:r>
              <a:rPr lang="en-US" sz="1600">
                <a:solidFill>
                  <a:schemeClr val="dk2"/>
                </a:solidFill>
              </a:rPr>
              <a:t>Interest rate of India is currently set at 6% and is decided by the RBI. It is the rate at which RBI lends money to the banks in India. A higher interest rate would mean investors would rush to buy government bonds as the returns would be higher. The rupee will be in more demand and its value will increase.</a:t>
            </a:r>
            <a:endParaRPr/>
          </a:p>
          <a:p>
            <a:pPr indent="0" lvl="0" marL="0" rtl="0" algn="l">
              <a:spcBef>
                <a:spcPts val="1000"/>
              </a:spcBef>
              <a:spcAft>
                <a:spcPts val="0"/>
              </a:spcAft>
              <a:buSzPts val="1440"/>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idx="4294967295" type="body"/>
          </p:nvPr>
        </p:nvSpPr>
        <p:spPr>
          <a:xfrm>
            <a:off x="468923" y="386862"/>
            <a:ext cx="11207262" cy="638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u="sng">
                <a:solidFill>
                  <a:schemeClr val="dk2"/>
                </a:solidFill>
              </a:rPr>
              <a:t>3.Level of current account deficit</a:t>
            </a:r>
            <a:endParaRPr/>
          </a:p>
          <a:p>
            <a:pPr indent="0" lvl="0" marL="0" rtl="0" algn="l">
              <a:spcBef>
                <a:spcPts val="1000"/>
              </a:spcBef>
              <a:spcAft>
                <a:spcPts val="0"/>
              </a:spcAft>
              <a:buSzPts val="1280"/>
              <a:buNone/>
            </a:pPr>
            <a:r>
              <a:rPr lang="en-US" sz="1600">
                <a:solidFill>
                  <a:schemeClr val="dk2"/>
                </a:solidFill>
              </a:rPr>
              <a:t>A current account represents a country’s foreign transactions. Current account deficit implies that a </a:t>
            </a:r>
            <a:endParaRPr sz="1600">
              <a:solidFill>
                <a:schemeClr val="dk2"/>
              </a:solidFill>
            </a:endParaRPr>
          </a:p>
          <a:p>
            <a:pPr indent="0" lvl="0" marL="0" rtl="0" algn="l">
              <a:spcBef>
                <a:spcPts val="0"/>
              </a:spcBef>
              <a:spcAft>
                <a:spcPts val="0"/>
              </a:spcAft>
              <a:buSzPts val="1280"/>
              <a:buNone/>
            </a:pPr>
            <a:r>
              <a:rPr lang="en-US" sz="1600">
                <a:solidFill>
                  <a:schemeClr val="dk2"/>
                </a:solidFill>
              </a:rPr>
              <a:t>country is spending more money on importing goods and service from abroad than earning money via exports. Since importing of goods and service is more than exporting, and imports have to be paid in foreign currency, this increases the demand for that currency and hence its value appreciates with respect to the rupee.</a:t>
            </a:r>
            <a:endParaRPr/>
          </a:p>
          <a:p>
            <a:pPr indent="0" lvl="0" marL="0" rtl="0" algn="l">
              <a:spcBef>
                <a:spcPts val="1000"/>
              </a:spcBef>
              <a:spcAft>
                <a:spcPts val="0"/>
              </a:spcAft>
              <a:buSzPts val="1440"/>
              <a:buNone/>
            </a:pPr>
            <a:r>
              <a:rPr b="1" lang="en-US" u="sng"/>
              <a:t>4.Import and export of gold</a:t>
            </a:r>
            <a:endParaRPr/>
          </a:p>
          <a:p>
            <a:pPr indent="0" lvl="0" marL="0" rtl="0" algn="l">
              <a:spcBef>
                <a:spcPts val="1000"/>
              </a:spcBef>
              <a:spcAft>
                <a:spcPts val="0"/>
              </a:spcAft>
              <a:buSzPts val="1280"/>
              <a:buNone/>
            </a:pPr>
            <a:r>
              <a:rPr lang="en-US" sz="1600"/>
              <a:t>India is the largest importer and holder of gold in the world?! It is estimated that the people here hold up to 25,000 tons of gold. Countries that excel in making a variety of products with gold but which don’t have large gold reserves themselves end up importing high quantities of gold. Such countries will be generally having a weaker currency. When the price of gold increases in the international market, the strength of the Indian rupee would accordingly go down</a:t>
            </a:r>
            <a:r>
              <a:rPr lang="en-US"/>
              <a:t>.</a:t>
            </a:r>
            <a:endParaRPr/>
          </a:p>
          <a:p>
            <a:pPr indent="0" lvl="0" marL="0" rtl="0" algn="l">
              <a:spcBef>
                <a:spcPts val="1000"/>
              </a:spcBef>
              <a:spcAft>
                <a:spcPts val="0"/>
              </a:spcAft>
              <a:buSzPts val="1440"/>
              <a:buNone/>
            </a:pPr>
            <a:r>
              <a:rPr b="1" lang="en-US" u="sng"/>
              <a:t>5.Amount of public debt</a:t>
            </a:r>
            <a:endParaRPr/>
          </a:p>
          <a:p>
            <a:pPr indent="0" lvl="0" marL="0" rtl="0" algn="l">
              <a:spcBef>
                <a:spcPts val="1000"/>
              </a:spcBef>
              <a:spcAft>
                <a:spcPts val="0"/>
              </a:spcAft>
              <a:buSzPts val="1280"/>
              <a:buNone/>
            </a:pPr>
            <a:r>
              <a:rPr lang="en-US" sz="1600"/>
              <a:t>A country with a huge amount of public debt carries a very high risk of inflation. It must either print new currency to pay off its debts (which again increases inflation) or increase the sale of securities to foreign investors, hence lowering their prices. If the debt is too large and investors are not confident in the country’s ability to pay back its debts, then they will not be willing to buy securities denominated in that currency. Thus inflation will go up and currency valuation will go down</a:t>
            </a:r>
            <a:endParaRPr sz="1600">
              <a:solidFill>
                <a:schemeClr val="dk2"/>
              </a:solidFill>
            </a:endParaRPr>
          </a:p>
          <a:p>
            <a:pPr indent="0" lvl="0" marL="0" rtl="0" algn="l">
              <a:spcBef>
                <a:spcPts val="1000"/>
              </a:spcBef>
              <a:spcAft>
                <a:spcPts val="0"/>
              </a:spcAft>
              <a:buSzPts val="1440"/>
              <a:buNone/>
            </a:pPr>
            <a:r>
              <a:rPr b="1" lang="en-US" u="sng"/>
              <a:t>6.Stability and economic growth</a:t>
            </a:r>
            <a:endParaRPr/>
          </a:p>
          <a:p>
            <a:pPr indent="0" lvl="0" marL="0" rtl="0" algn="l">
              <a:spcBef>
                <a:spcPts val="1000"/>
              </a:spcBef>
              <a:spcAft>
                <a:spcPts val="0"/>
              </a:spcAft>
              <a:buSzPts val="1280"/>
              <a:buNone/>
            </a:pPr>
            <a:r>
              <a:rPr lang="en-US" sz="1600"/>
              <a:t>Foreign investors are looking to profit from their investments. Hence it is important for a country to a have a stable government and sound economic policies to attract investments. More foreign investments imply higher demand for the rupee and hence its price will appreciate.</a:t>
            </a:r>
            <a:endParaRPr/>
          </a:p>
          <a:p>
            <a:pPr indent="-261620" lvl="0" marL="342900" rtl="0" algn="l">
              <a:spcBef>
                <a:spcPts val="1000"/>
              </a:spcBef>
              <a:spcAft>
                <a:spcPts val="0"/>
              </a:spcAft>
              <a:buSzPts val="1280"/>
              <a:buNone/>
            </a:pPr>
            <a:r>
              <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
          <p:cNvSpPr txBox="1"/>
          <p:nvPr>
            <p:ph type="title"/>
          </p:nvPr>
        </p:nvSpPr>
        <p:spPr>
          <a:xfrm>
            <a:off x="433755" y="808891"/>
            <a:ext cx="11277600" cy="148883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800"/>
              <a:buFont typeface="Century Gothic"/>
              <a:buNone/>
            </a:pPr>
            <a:r>
              <a:rPr b="1" lang="en-US" sz="4800">
                <a:solidFill>
                  <a:srgbClr val="92D050"/>
                </a:solidFill>
              </a:rPr>
              <a:t>Historical movements of </a:t>
            </a:r>
            <a:br>
              <a:rPr b="1" lang="en-US" sz="4800">
                <a:solidFill>
                  <a:srgbClr val="92D050"/>
                </a:solidFill>
              </a:rPr>
            </a:br>
            <a:r>
              <a:rPr b="1" lang="en-US" sz="4800">
                <a:solidFill>
                  <a:srgbClr val="92D050"/>
                </a:solidFill>
              </a:rPr>
              <a:t>INR against USD</a:t>
            </a:r>
            <a:br>
              <a:rPr b="1" lang="en-US" sz="4800">
                <a:solidFill>
                  <a:srgbClr val="92D050"/>
                </a:solidFill>
              </a:rPr>
            </a:br>
            <a:endParaRPr b="1" sz="4800">
              <a:solidFill>
                <a:srgbClr val="92D050"/>
              </a:solidFill>
            </a:endParaRPr>
          </a:p>
        </p:txBody>
      </p:sp>
      <p:sp>
        <p:nvSpPr>
          <p:cNvPr id="279" name="Google Shape;279;p6"/>
          <p:cNvSpPr txBox="1"/>
          <p:nvPr>
            <p:ph idx="1" type="body"/>
          </p:nvPr>
        </p:nvSpPr>
        <p:spPr>
          <a:xfrm>
            <a:off x="433754" y="2603500"/>
            <a:ext cx="11242431" cy="39965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80"/>
              <a:buNone/>
            </a:pPr>
            <a:r>
              <a:rPr lang="en-US" sz="1600"/>
              <a:t>The Indian currency has witnessed a slippery journey since Independence. Many geopolitical and economic developments have affected its movement in the last 66 years.</a:t>
            </a:r>
            <a:endParaRPr/>
          </a:p>
          <a:p>
            <a:pPr indent="0" lvl="0" marL="0" rtl="0" algn="l">
              <a:spcBef>
                <a:spcPts val="1000"/>
              </a:spcBef>
              <a:spcAft>
                <a:spcPts val="0"/>
              </a:spcAft>
              <a:buSzPts val="1440"/>
              <a:buNone/>
            </a:pPr>
            <a:r>
              <a:rPr b="1" lang="en-US" u="sng"/>
              <a:t>1947-1966</a:t>
            </a:r>
            <a:endParaRPr/>
          </a:p>
          <a:p>
            <a:pPr indent="0" lvl="0" marL="0" rtl="0" algn="l">
              <a:spcBef>
                <a:spcPts val="1000"/>
              </a:spcBef>
              <a:spcAft>
                <a:spcPts val="0"/>
              </a:spcAft>
              <a:buSzPts val="1280"/>
              <a:buNone/>
            </a:pPr>
            <a:r>
              <a:rPr lang="en-US" sz="1600"/>
              <a:t>When India got freedom on August 15, 1947, the value of the rupee was on a par with the American dollar. There were no foreign borrowings on India's balance sheet.</a:t>
            </a:r>
            <a:endParaRPr/>
          </a:p>
          <a:p>
            <a:pPr indent="0" lvl="0" marL="0" rtl="0" algn="l">
              <a:spcBef>
                <a:spcPts val="1000"/>
              </a:spcBef>
              <a:spcAft>
                <a:spcPts val="0"/>
              </a:spcAft>
              <a:buSzPts val="1280"/>
              <a:buNone/>
            </a:pPr>
            <a:r>
              <a:rPr lang="en-US" sz="1600"/>
              <a:t>To finance welfare and development activities, especially with the introduction of the Five-Year Plan in 1951, the government started external borrowings. This required the devaluation of the rupee. After independence, India had chosen to adopt a fixed rate currency regime. The rupee was pegged at 4.79 against a dollar between 1948 and 1966.</a:t>
            </a:r>
            <a:endParaRPr/>
          </a:p>
          <a:p>
            <a:pPr indent="0" lvl="0" marL="0" rtl="0" algn="l">
              <a:spcBef>
                <a:spcPts val="1000"/>
              </a:spcBef>
              <a:spcAft>
                <a:spcPts val="0"/>
              </a:spcAft>
              <a:buSzPts val="1440"/>
              <a:buNone/>
            </a:pPr>
            <a:r>
              <a:rPr b="1" lang="en-US" u="sng"/>
              <a:t>1966-1971</a:t>
            </a:r>
            <a:endParaRPr/>
          </a:p>
          <a:p>
            <a:pPr indent="0" lvl="0" marL="0" rtl="0" algn="l">
              <a:spcBef>
                <a:spcPts val="1000"/>
              </a:spcBef>
              <a:spcAft>
                <a:spcPts val="0"/>
              </a:spcAft>
              <a:buSzPts val="1280"/>
              <a:buNone/>
            </a:pPr>
            <a:r>
              <a:rPr lang="en-US" sz="1600"/>
              <a:t>Two consecutive wars, one with China in 1962 and another one with Pakistan in 1965; resulted in a huge deficit on India's budget, forcing the government to devalue the currency to 7.57 against the dollar. The rupee's link with the British currency was broken in 1971 and it was linked directly to the US dollar.</a:t>
            </a:r>
            <a:endParaRPr/>
          </a:p>
          <a:p>
            <a:pPr indent="0" lvl="0" marL="0" rtl="0" algn="l">
              <a:spcBef>
                <a:spcPts val="1000"/>
              </a:spcBef>
              <a:spcAft>
                <a:spcPts val="0"/>
              </a:spcAft>
              <a:buSzPts val="1440"/>
              <a:buNone/>
            </a:pPr>
            <a:r>
              <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7"/>
          <p:cNvSpPr txBox="1"/>
          <p:nvPr>
            <p:ph idx="4294967295" type="body"/>
          </p:nvPr>
        </p:nvSpPr>
        <p:spPr>
          <a:xfrm>
            <a:off x="550985" y="222982"/>
            <a:ext cx="11148646" cy="645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1975</a:t>
            </a:r>
            <a:endParaRPr b="1" sz="1200" u="sng"/>
          </a:p>
          <a:p>
            <a:pPr indent="0" lvl="0" marL="0" rtl="0" algn="l">
              <a:spcBef>
                <a:spcPts val="1000"/>
              </a:spcBef>
              <a:spcAft>
                <a:spcPts val="0"/>
              </a:spcAft>
              <a:buSzPts val="1280"/>
              <a:buNone/>
            </a:pPr>
            <a:r>
              <a:rPr lang="en-US" sz="1600"/>
              <a:t>In 1975, value of the Indian rupee was pegged at 8.39 against a dollar.</a:t>
            </a:r>
            <a:endParaRPr/>
          </a:p>
          <a:p>
            <a:pPr indent="0" lvl="0" marL="0" rtl="0" algn="l">
              <a:spcBef>
                <a:spcPts val="1000"/>
              </a:spcBef>
              <a:spcAft>
                <a:spcPts val="0"/>
              </a:spcAft>
              <a:buSzPts val="1440"/>
              <a:buNone/>
            </a:pPr>
            <a:r>
              <a:rPr b="1" lang="en-US" u="sng"/>
              <a:t>1985</a:t>
            </a:r>
            <a:endParaRPr b="1" sz="1200" u="sng"/>
          </a:p>
          <a:p>
            <a:pPr indent="0" lvl="0" marL="0" rtl="0" algn="l">
              <a:spcBef>
                <a:spcPts val="1000"/>
              </a:spcBef>
              <a:spcAft>
                <a:spcPts val="0"/>
              </a:spcAft>
              <a:buSzPts val="1280"/>
              <a:buNone/>
            </a:pPr>
            <a:r>
              <a:rPr lang="en-US" sz="1600"/>
              <a:t>In 1985, it was further devalued to 12 against a dollar.</a:t>
            </a:r>
            <a:endParaRPr/>
          </a:p>
          <a:p>
            <a:pPr indent="0" lvl="0" marL="0" rtl="0" algn="l">
              <a:spcBef>
                <a:spcPts val="1000"/>
              </a:spcBef>
              <a:spcAft>
                <a:spcPts val="0"/>
              </a:spcAft>
              <a:buSzPts val="1440"/>
              <a:buNone/>
            </a:pPr>
            <a:r>
              <a:rPr b="1" lang="en-US" u="sng"/>
              <a:t>1991-1993</a:t>
            </a:r>
            <a:endParaRPr b="1" sz="1200" u="sng"/>
          </a:p>
          <a:p>
            <a:pPr indent="0" lvl="0" marL="0" rtl="0" algn="l">
              <a:spcBef>
                <a:spcPts val="1000"/>
              </a:spcBef>
              <a:spcAft>
                <a:spcPts val="0"/>
              </a:spcAft>
              <a:buSzPts val="1280"/>
              <a:buNone/>
            </a:pPr>
            <a:r>
              <a:rPr lang="en-US" sz="1600"/>
              <a:t>In 1991, India faced a serious balance of payment crisis and was forced to sharply devalue its currency. The country was in the grip of high inflation, low growth and the foreign reserves were not even worth to meet three weeks of imports. Under these situations, the currency was devalued to 17.90 against a dollar.</a:t>
            </a:r>
            <a:endParaRPr b="1" sz="1200" u="sng"/>
          </a:p>
          <a:p>
            <a:pPr indent="0" lvl="0" marL="0" rtl="0" algn="l">
              <a:spcBef>
                <a:spcPts val="1000"/>
              </a:spcBef>
              <a:spcAft>
                <a:spcPts val="0"/>
              </a:spcAft>
              <a:buSzPts val="1280"/>
              <a:buNone/>
            </a:pPr>
            <a:r>
              <a:rPr lang="en-US" sz="1600"/>
              <a:t>1993 was very important. This year currency was let free to flow with the market sentiments. The exchange rate was freed to be determined by the market, with provisions of intervention by the central bank under the situation of extreme volatility. This year, the currency was devalued to 31.37 against a dollar.</a:t>
            </a:r>
            <a:endParaRPr/>
          </a:p>
          <a:p>
            <a:pPr indent="0" lvl="0" marL="0" rtl="0" algn="l">
              <a:spcBef>
                <a:spcPts val="1000"/>
              </a:spcBef>
              <a:spcAft>
                <a:spcPts val="0"/>
              </a:spcAft>
              <a:buSzPts val="1440"/>
              <a:buNone/>
            </a:pPr>
            <a:r>
              <a:rPr b="1" lang="en-US" u="sng"/>
              <a:t>2007-2008</a:t>
            </a:r>
            <a:endParaRPr b="1" u="sng"/>
          </a:p>
          <a:p>
            <a:pPr indent="0" lvl="0" marL="0" rtl="0" algn="l">
              <a:spcBef>
                <a:spcPts val="1000"/>
              </a:spcBef>
              <a:spcAft>
                <a:spcPts val="0"/>
              </a:spcAft>
              <a:buSzPts val="1280"/>
              <a:buNone/>
            </a:pPr>
            <a:r>
              <a:rPr lang="en-US" sz="1600"/>
              <a:t>It was mostly at around 45 against a dollar. It touched a high of 39 in 2007.</a:t>
            </a:r>
            <a:endParaRPr/>
          </a:p>
          <a:p>
            <a:pPr indent="0" lvl="0" marL="0" rtl="0" algn="l">
              <a:spcBef>
                <a:spcPts val="1000"/>
              </a:spcBef>
              <a:spcAft>
                <a:spcPts val="0"/>
              </a:spcAft>
              <a:buSzPts val="1280"/>
              <a:buNone/>
            </a:pPr>
            <a:r>
              <a:rPr lang="en-US" sz="1600"/>
              <a:t>The Indian currency has gradually depreciated since the global 2008 economic crisis. Liberalising the currency regime led to a sharp jump in foreign investment inflows and boosted the economic growth.</a:t>
            </a:r>
            <a:endParaRPr/>
          </a:p>
          <a:p>
            <a:pPr indent="0" lvl="0" marL="0" rtl="0" algn="l">
              <a:spcBef>
                <a:spcPts val="1000"/>
              </a:spcBef>
              <a:spcAft>
                <a:spcPts val="0"/>
              </a:spcAft>
              <a:buSzPts val="1440"/>
              <a:buNone/>
            </a:pPr>
            <a:r>
              <a:rPr b="1" lang="en-US" u="sng"/>
              <a:t>2013</a:t>
            </a:r>
            <a:endParaRPr/>
          </a:p>
          <a:p>
            <a:pPr indent="0" lvl="0" marL="0" rtl="0" algn="l">
              <a:spcBef>
                <a:spcPts val="1000"/>
              </a:spcBef>
              <a:spcAft>
                <a:spcPts val="0"/>
              </a:spcAft>
              <a:buSzPts val="1280"/>
              <a:buNone/>
            </a:pPr>
            <a:r>
              <a:rPr lang="en-US" sz="1600"/>
              <a:t>The currency is in a free fall owing to multiple reasons in 2013, such as FIIs (foreign institutional investors) exiting the Indian market, dollar's bull run on possible US Federal Reserve rate hike, and month-end demand for the American currency.</a:t>
            </a:r>
            <a:endParaRPr/>
          </a:p>
          <a:p>
            <a:pPr indent="-261620" lvl="0" marL="342900" rtl="0" algn="l">
              <a:spcBef>
                <a:spcPts val="1000"/>
              </a:spcBef>
              <a:spcAft>
                <a:spcPts val="0"/>
              </a:spcAft>
              <a:buSzPts val="1280"/>
              <a:buNone/>
            </a:pPr>
            <a:r>
              <a:t/>
            </a:r>
            <a:endParaRPr sz="1600"/>
          </a:p>
          <a:p>
            <a:pPr indent="0" lvl="0" marL="0" rtl="0" algn="l">
              <a:spcBef>
                <a:spcPts val="1000"/>
              </a:spcBef>
              <a:spcAft>
                <a:spcPts val="0"/>
              </a:spcAft>
              <a:buSzPts val="960"/>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8"/>
          <p:cNvSpPr txBox="1"/>
          <p:nvPr>
            <p:ph type="title"/>
          </p:nvPr>
        </p:nvSpPr>
        <p:spPr>
          <a:xfrm>
            <a:off x="1386966" y="946372"/>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6000"/>
              <a:buFont typeface="Century Gothic"/>
              <a:buNone/>
            </a:pPr>
            <a:r>
              <a:rPr b="1" lang="en-US" sz="6000">
                <a:solidFill>
                  <a:srgbClr val="92D050"/>
                </a:solidFill>
              </a:rPr>
              <a:t>EDA &amp; Visulizations</a:t>
            </a:r>
            <a:endParaRPr b="1" sz="6000">
              <a:solidFill>
                <a:srgbClr val="92D050"/>
              </a:solidFill>
            </a:endParaRPr>
          </a:p>
        </p:txBody>
      </p:sp>
      <p:sp>
        <p:nvSpPr>
          <p:cNvPr id="290" name="Google Shape;290;p8"/>
          <p:cNvSpPr txBox="1"/>
          <p:nvPr>
            <p:ph idx="1" type="body"/>
          </p:nvPr>
        </p:nvSpPr>
        <p:spPr>
          <a:xfrm>
            <a:off x="518616" y="2333767"/>
            <a:ext cx="11245754" cy="43263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solidFill>
                  <a:schemeClr val="dk2"/>
                </a:solidFill>
              </a:rPr>
              <a:t>Handling</a:t>
            </a:r>
            <a:r>
              <a:rPr b="1" lang="en-US" u="sng"/>
              <a:t> missing values</a:t>
            </a:r>
            <a:endParaRPr/>
          </a:p>
          <a:p>
            <a:pPr indent="0" lvl="0" marL="0" rtl="0" algn="l">
              <a:spcBef>
                <a:spcPts val="1000"/>
              </a:spcBef>
              <a:spcAft>
                <a:spcPts val="0"/>
              </a:spcAft>
              <a:buSzPts val="1280"/>
              <a:buNone/>
            </a:pPr>
            <a:r>
              <a:rPr lang="en-US" sz="1600">
                <a:solidFill>
                  <a:schemeClr val="dk2"/>
                </a:solidFill>
              </a:rPr>
              <a:t>There are 494 null values in the dataset and it has been filled by forward filled.</a:t>
            </a:r>
            <a:endParaRPr/>
          </a:p>
          <a:p>
            <a:pPr indent="0" lvl="0" marL="0" rtl="0" algn="l">
              <a:spcBef>
                <a:spcPts val="1000"/>
              </a:spcBef>
              <a:spcAft>
                <a:spcPts val="0"/>
              </a:spcAft>
              <a:buSzPts val="1440"/>
              <a:buNone/>
            </a:pPr>
            <a:r>
              <a:rPr b="1" lang="en-US" u="sng">
                <a:solidFill>
                  <a:schemeClr val="dk2"/>
                </a:solidFill>
              </a:rPr>
              <a:t>Correlation</a:t>
            </a:r>
            <a:endParaRPr/>
          </a:p>
          <a:p>
            <a:pPr indent="0" lvl="0" marL="0" rtl="0" algn="l">
              <a:spcBef>
                <a:spcPts val="1000"/>
              </a:spcBef>
              <a:spcAft>
                <a:spcPts val="0"/>
              </a:spcAft>
              <a:buSzPts val="1280"/>
              <a:buNone/>
            </a:pPr>
            <a:r>
              <a:rPr lang="en-US" sz="1600">
                <a:solidFill>
                  <a:schemeClr val="dk2"/>
                </a:solidFill>
              </a:rPr>
              <a:t>It shows that there is no any correlation </a:t>
            </a:r>
            <a:endParaRPr sz="1600">
              <a:solidFill>
                <a:schemeClr val="dk2"/>
              </a:solidFill>
            </a:endParaRPr>
          </a:p>
          <a:p>
            <a:pPr indent="0" lvl="0" marL="0" rtl="0" algn="l">
              <a:spcBef>
                <a:spcPts val="0"/>
              </a:spcBef>
              <a:spcAft>
                <a:spcPts val="0"/>
              </a:spcAft>
              <a:buSzPts val="1280"/>
              <a:buNone/>
            </a:pPr>
            <a:r>
              <a:rPr lang="en-US" sz="1600">
                <a:solidFill>
                  <a:schemeClr val="dk2"/>
                </a:solidFill>
              </a:rPr>
              <a:t>between dependent and independent </a:t>
            </a:r>
            <a:endParaRPr sz="1600">
              <a:solidFill>
                <a:schemeClr val="dk2"/>
              </a:solidFill>
            </a:endParaRPr>
          </a:p>
          <a:p>
            <a:pPr indent="0" lvl="0" marL="0" rtl="0" algn="l">
              <a:spcBef>
                <a:spcPts val="0"/>
              </a:spcBef>
              <a:spcAft>
                <a:spcPts val="0"/>
              </a:spcAft>
              <a:buSzPts val="1280"/>
              <a:buNone/>
            </a:pPr>
            <a:r>
              <a:rPr lang="en-US" sz="1600">
                <a:solidFill>
                  <a:schemeClr val="dk2"/>
                </a:solidFill>
              </a:rPr>
              <a:t>variable.</a:t>
            </a:r>
            <a:endParaRPr sz="1600">
              <a:solidFill>
                <a:schemeClr val="dk2"/>
              </a:solidFill>
            </a:endParaRPr>
          </a:p>
          <a:p>
            <a:pPr indent="0" lvl="0" marL="0" rtl="0" algn="l">
              <a:spcBef>
                <a:spcPts val="1000"/>
              </a:spcBef>
              <a:spcAft>
                <a:spcPts val="0"/>
              </a:spcAft>
              <a:buSzPts val="1440"/>
              <a:buNone/>
            </a:pPr>
            <a:r>
              <a:t/>
            </a:r>
            <a:endParaRPr b="1" u="sng">
              <a:solidFill>
                <a:schemeClr val="dk2"/>
              </a:solidFill>
            </a:endParaRPr>
          </a:p>
          <a:p>
            <a:pPr indent="0" lvl="0" marL="0" rtl="0" algn="l">
              <a:spcBef>
                <a:spcPts val="1000"/>
              </a:spcBef>
              <a:spcAft>
                <a:spcPts val="0"/>
              </a:spcAft>
              <a:buSzPts val="1280"/>
              <a:buNone/>
            </a:pPr>
            <a:r>
              <a:t/>
            </a:r>
            <a:endParaRPr b="1" sz="1600" u="sng">
              <a:solidFill>
                <a:schemeClr val="dk2"/>
              </a:solidFill>
            </a:endParaRPr>
          </a:p>
          <a:p>
            <a:pPr indent="0" lvl="0" marL="0" rtl="0" algn="l">
              <a:spcBef>
                <a:spcPts val="1000"/>
              </a:spcBef>
              <a:spcAft>
                <a:spcPts val="0"/>
              </a:spcAft>
              <a:buSzPts val="1280"/>
              <a:buNone/>
            </a:pPr>
            <a:r>
              <a:t/>
            </a:r>
            <a:endParaRPr sz="1600">
              <a:solidFill>
                <a:schemeClr val="dk2"/>
              </a:solidFill>
            </a:endParaRPr>
          </a:p>
          <a:p>
            <a:pPr indent="0" lvl="0" marL="0" rtl="0" algn="l">
              <a:spcBef>
                <a:spcPts val="1000"/>
              </a:spcBef>
              <a:spcAft>
                <a:spcPts val="0"/>
              </a:spcAft>
              <a:buSzPts val="1440"/>
              <a:buNone/>
            </a:pPr>
            <a:r>
              <a:t/>
            </a:r>
            <a:endParaRPr>
              <a:solidFill>
                <a:schemeClr val="dk2"/>
              </a:solidFill>
            </a:endParaRPr>
          </a:p>
        </p:txBody>
      </p:sp>
      <p:pic>
        <p:nvPicPr>
          <p:cNvPr id="291" name="Google Shape;291;p8"/>
          <p:cNvPicPr preferRelativeResize="0"/>
          <p:nvPr/>
        </p:nvPicPr>
        <p:blipFill rotWithShape="1">
          <a:blip r:embed="rId3">
            <a:alphaModFix/>
          </a:blip>
          <a:srcRect b="0" l="0" r="0" t="0"/>
          <a:stretch/>
        </p:blipFill>
        <p:spPr>
          <a:xfrm>
            <a:off x="5561612" y="3136150"/>
            <a:ext cx="4838095" cy="31492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9"/>
          <p:cNvSpPr txBox="1"/>
          <p:nvPr>
            <p:ph type="title"/>
          </p:nvPr>
        </p:nvSpPr>
        <p:spPr>
          <a:xfrm>
            <a:off x="1332375"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92D050"/>
              </a:buClr>
              <a:buSzPts val="4000"/>
              <a:buFont typeface="Century Gothic"/>
              <a:buNone/>
            </a:pPr>
            <a:r>
              <a:rPr b="1" lang="en-US" sz="4000">
                <a:solidFill>
                  <a:srgbClr val="92D050"/>
                </a:solidFill>
              </a:rPr>
              <a:t>Time Series Plot &amp; Box Plot</a:t>
            </a:r>
            <a:endParaRPr b="1" sz="4000">
              <a:solidFill>
                <a:srgbClr val="92D050"/>
              </a:solidFill>
            </a:endParaRPr>
          </a:p>
        </p:txBody>
      </p:sp>
      <p:pic>
        <p:nvPicPr>
          <p:cNvPr descr="C:\Users\Admin\Desktop\Project\Screenshot 2021-08-06 114009.png" id="297" name="Google Shape;297;p9"/>
          <p:cNvPicPr preferRelativeResize="0"/>
          <p:nvPr>
            <p:ph idx="1" type="body"/>
          </p:nvPr>
        </p:nvPicPr>
        <p:blipFill rotWithShape="1">
          <a:blip r:embed="rId3">
            <a:alphaModFix/>
          </a:blip>
          <a:srcRect b="0" l="0" r="0" t="0"/>
          <a:stretch/>
        </p:blipFill>
        <p:spPr>
          <a:xfrm>
            <a:off x="148688" y="2470245"/>
            <a:ext cx="6211169" cy="4198877"/>
          </a:xfrm>
          <a:prstGeom prst="rect">
            <a:avLst/>
          </a:prstGeom>
          <a:noFill/>
          <a:ln>
            <a:noFill/>
          </a:ln>
        </p:spPr>
      </p:pic>
      <p:pic>
        <p:nvPicPr>
          <p:cNvPr id="298" name="Google Shape;298;p9"/>
          <p:cNvPicPr preferRelativeResize="0"/>
          <p:nvPr>
            <p:ph idx="2" type="body"/>
          </p:nvPr>
        </p:nvPicPr>
        <p:blipFill rotWithShape="1">
          <a:blip r:embed="rId4">
            <a:alphaModFix/>
          </a:blip>
          <a:srcRect b="0" l="0" r="0" t="0"/>
          <a:stretch/>
        </p:blipFill>
        <p:spPr>
          <a:xfrm>
            <a:off x="6312340" y="2603499"/>
            <a:ext cx="5479326" cy="40542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2021-08-09T07:19:22Z</dcterms:created>
  <dc:creator>Vivek</dc:creator>
</cp:coreProperties>
</file>