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BC75DBA-98B3-4E71-914B-917364EB5037}" type="datetimeFigureOut">
              <a:rPr lang="pt-BR" smtClean="0"/>
              <a:t>02/08/2017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5E6B83-B1DF-4C07-8060-99AF476B9D3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170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BC75DBA-98B3-4E71-914B-917364EB5037}" type="datetimeFigureOut">
              <a:rPr lang="pt-BR" smtClean="0"/>
              <a:t>02/08/2017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5E6B83-B1DF-4C07-8060-99AF476B9D39}" type="slidenum">
              <a:rPr lang="pt-BR" smtClean="0"/>
              <a:t>‹nº›</a:t>
            </a:fld>
            <a:endParaRPr lang="pt-BR"/>
          </a:p>
        </p:txBody>
      </p:sp>
    </p:spTree>
    <p:extLst>
      <p:ext uri="{BB962C8B-B14F-4D97-AF65-F5344CB8AC3E}">
        <p14:creationId xmlns:p14="http://schemas.microsoft.com/office/powerpoint/2010/main" val="296801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BC75DBA-98B3-4E71-914B-917364EB5037}" type="datetimeFigureOut">
              <a:rPr lang="pt-BR" smtClean="0"/>
              <a:t>02/08/2017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5E6B83-B1DF-4C07-8060-99AF476B9D39}" type="slidenum">
              <a:rPr lang="pt-BR" smtClean="0"/>
              <a:t>‹nº›</a:t>
            </a:fld>
            <a:endParaRPr lang="pt-BR"/>
          </a:p>
        </p:txBody>
      </p:sp>
    </p:spTree>
    <p:extLst>
      <p:ext uri="{BB962C8B-B14F-4D97-AF65-F5344CB8AC3E}">
        <p14:creationId xmlns:p14="http://schemas.microsoft.com/office/powerpoint/2010/main" val="51518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BC75DBA-98B3-4E71-914B-917364EB5037}" type="datetimeFigureOut">
              <a:rPr lang="pt-BR" smtClean="0"/>
              <a:t>02/08/2017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5E6B83-B1DF-4C07-8060-99AF476B9D39}" type="slidenum">
              <a:rPr lang="pt-BR" smtClean="0"/>
              <a:t>‹nº›</a:t>
            </a:fld>
            <a:endParaRPr lang="pt-BR"/>
          </a:p>
        </p:txBody>
      </p:sp>
    </p:spTree>
    <p:extLst>
      <p:ext uri="{BB962C8B-B14F-4D97-AF65-F5344CB8AC3E}">
        <p14:creationId xmlns:p14="http://schemas.microsoft.com/office/powerpoint/2010/main" val="2946691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0BC75DBA-98B3-4E71-914B-917364EB5037}" type="datetimeFigureOut">
              <a:rPr lang="pt-BR" smtClean="0"/>
              <a:t>02/08/2017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35E6B83-B1DF-4C07-8060-99AF476B9D3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BC75DBA-98B3-4E71-914B-917364EB5037}" type="datetimeFigureOut">
              <a:rPr lang="pt-BR" smtClean="0"/>
              <a:t>02/08/2017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35E6B83-B1DF-4C07-8060-99AF476B9D39}" type="slidenum">
              <a:rPr lang="pt-BR" smtClean="0"/>
              <a:t>‹nº›</a:t>
            </a:fld>
            <a:endParaRPr lang="pt-BR"/>
          </a:p>
        </p:txBody>
      </p:sp>
    </p:spTree>
    <p:extLst>
      <p:ext uri="{BB962C8B-B14F-4D97-AF65-F5344CB8AC3E}">
        <p14:creationId xmlns:p14="http://schemas.microsoft.com/office/powerpoint/2010/main" val="162289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BC75DBA-98B3-4E71-914B-917364EB5037}" type="datetimeFigureOut">
              <a:rPr lang="pt-BR" smtClean="0"/>
              <a:t>02/08/2017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35E6B83-B1DF-4C07-8060-99AF476B9D39}" type="slidenum">
              <a:rPr lang="pt-BR" smtClean="0"/>
              <a:t>‹nº›</a:t>
            </a:fld>
            <a:endParaRPr lang="pt-BR"/>
          </a:p>
        </p:txBody>
      </p:sp>
    </p:spTree>
    <p:extLst>
      <p:ext uri="{BB962C8B-B14F-4D97-AF65-F5344CB8AC3E}">
        <p14:creationId xmlns:p14="http://schemas.microsoft.com/office/powerpoint/2010/main" val="366139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BC75DBA-98B3-4E71-914B-917364EB5037}" type="datetimeFigureOut">
              <a:rPr lang="pt-BR" smtClean="0"/>
              <a:t>02/08/2017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35E6B83-B1DF-4C07-8060-99AF476B9D39}" type="slidenum">
              <a:rPr lang="pt-BR" smtClean="0"/>
              <a:t>‹nº›</a:t>
            </a:fld>
            <a:endParaRPr lang="pt-BR"/>
          </a:p>
        </p:txBody>
      </p:sp>
    </p:spTree>
    <p:extLst>
      <p:ext uri="{BB962C8B-B14F-4D97-AF65-F5344CB8AC3E}">
        <p14:creationId xmlns:p14="http://schemas.microsoft.com/office/powerpoint/2010/main" val="357056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C75DBA-98B3-4E71-914B-917364EB5037}" type="datetimeFigureOut">
              <a:rPr lang="pt-BR" smtClean="0"/>
              <a:t>02/08/2017</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335E6B83-B1DF-4C07-8060-99AF476B9D39}" type="slidenum">
              <a:rPr lang="pt-BR" smtClean="0"/>
              <a:t>‹nº›</a:t>
            </a:fld>
            <a:endParaRPr lang="pt-BR"/>
          </a:p>
        </p:txBody>
      </p:sp>
    </p:spTree>
    <p:extLst>
      <p:ext uri="{BB962C8B-B14F-4D97-AF65-F5344CB8AC3E}">
        <p14:creationId xmlns:p14="http://schemas.microsoft.com/office/powerpoint/2010/main" val="179078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C75DBA-98B3-4E71-914B-917364EB5037}" type="datetimeFigureOut">
              <a:rPr lang="pt-BR" smtClean="0"/>
              <a:t>02/08/2017</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5E6B83-B1DF-4C07-8060-99AF476B9D39}" type="slidenum">
              <a:rPr lang="pt-BR" smtClean="0"/>
              <a:t>‹nº›</a:t>
            </a:fld>
            <a:endParaRPr lang="pt-BR"/>
          </a:p>
        </p:txBody>
      </p:sp>
    </p:spTree>
    <p:extLst>
      <p:ext uri="{BB962C8B-B14F-4D97-AF65-F5344CB8AC3E}">
        <p14:creationId xmlns:p14="http://schemas.microsoft.com/office/powerpoint/2010/main" val="16432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0BC75DBA-98B3-4E71-914B-917364EB5037}" type="datetimeFigureOut">
              <a:rPr lang="pt-BR" smtClean="0"/>
              <a:t>02/08/2017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35E6B83-B1DF-4C07-8060-99AF476B9D39}" type="slidenum">
              <a:rPr lang="pt-BR" smtClean="0"/>
              <a:t>‹nº›</a:t>
            </a:fld>
            <a:endParaRPr lang="pt-BR"/>
          </a:p>
        </p:txBody>
      </p:sp>
    </p:spTree>
    <p:extLst>
      <p:ext uri="{BB962C8B-B14F-4D97-AF65-F5344CB8AC3E}">
        <p14:creationId xmlns:p14="http://schemas.microsoft.com/office/powerpoint/2010/main" val="103219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C75DBA-98B3-4E71-914B-917364EB5037}" type="datetimeFigureOut">
              <a:rPr lang="pt-BR" smtClean="0"/>
              <a:t>02/08/2017</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5E6B83-B1DF-4C07-8060-99AF476B9D3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4433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de Banco de Dados 2</a:t>
            </a:r>
          </a:p>
        </p:txBody>
      </p:sp>
      <p:sp>
        <p:nvSpPr>
          <p:cNvPr id="3" name="Subtítulo 2"/>
          <p:cNvSpPr>
            <a:spLocks noGrp="1"/>
          </p:cNvSpPr>
          <p:nvPr>
            <p:ph type="subTitle" idx="1"/>
          </p:nvPr>
        </p:nvSpPr>
        <p:spPr/>
        <p:txBody>
          <a:bodyPr>
            <a:normAutofit fontScale="85000" lnSpcReduction="20000"/>
          </a:bodyPr>
          <a:lstStyle/>
          <a:p>
            <a:pPr algn="l"/>
            <a:r>
              <a:rPr lang="pt-BR" dirty="0"/>
              <a:t>Integrantes: </a:t>
            </a:r>
          </a:p>
          <a:p>
            <a:pPr algn="l"/>
            <a:r>
              <a:rPr lang="pt-BR" dirty="0"/>
              <a:t>Victor Emanuel Ramalho Ribeiro</a:t>
            </a:r>
          </a:p>
          <a:p>
            <a:pPr algn="l"/>
            <a:r>
              <a:rPr lang="pt-BR" dirty="0"/>
              <a:t>Gláucio Gabriel de Lima Mendonça</a:t>
            </a:r>
          </a:p>
        </p:txBody>
      </p:sp>
    </p:spTree>
    <p:extLst>
      <p:ext uri="{BB962C8B-B14F-4D97-AF65-F5344CB8AC3E}">
        <p14:creationId xmlns:p14="http://schemas.microsoft.com/office/powerpoint/2010/main" val="16551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7D808A-4448-43C3-9168-0F0F3DE94F02}"/>
              </a:ext>
            </a:extLst>
          </p:cNvPr>
          <p:cNvSpPr>
            <a:spLocks noGrp="1"/>
          </p:cNvSpPr>
          <p:nvPr>
            <p:ph type="title"/>
          </p:nvPr>
        </p:nvSpPr>
        <p:spPr/>
        <p:txBody>
          <a:bodyPr/>
          <a:lstStyle/>
          <a:p>
            <a:r>
              <a:rPr lang="pt-BR" dirty="0"/>
              <a:t>Procedimentos</a:t>
            </a:r>
          </a:p>
        </p:txBody>
      </p:sp>
      <p:pic>
        <p:nvPicPr>
          <p:cNvPr id="7" name="Imagem 6">
            <a:extLst>
              <a:ext uri="{FF2B5EF4-FFF2-40B4-BE49-F238E27FC236}">
                <a16:creationId xmlns:a16="http://schemas.microsoft.com/office/drawing/2014/main" id="{151A742C-A418-495D-A007-DFFE276F9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731" y="2759804"/>
            <a:ext cx="7621930" cy="3137174"/>
          </a:xfrm>
          <a:prstGeom prst="rect">
            <a:avLst/>
          </a:prstGeom>
        </p:spPr>
      </p:pic>
      <p:sp>
        <p:nvSpPr>
          <p:cNvPr id="8" name="CaixaDeTexto 7">
            <a:extLst>
              <a:ext uri="{FF2B5EF4-FFF2-40B4-BE49-F238E27FC236}">
                <a16:creationId xmlns:a16="http://schemas.microsoft.com/office/drawing/2014/main" id="{4FD32302-F9C7-44AA-9D89-CA6DEB3937CB}"/>
              </a:ext>
            </a:extLst>
          </p:cNvPr>
          <p:cNvSpPr txBox="1"/>
          <p:nvPr/>
        </p:nvSpPr>
        <p:spPr>
          <a:xfrm>
            <a:off x="1791731" y="2063916"/>
            <a:ext cx="4203267" cy="400110"/>
          </a:xfrm>
          <a:prstGeom prst="rect">
            <a:avLst/>
          </a:prstGeom>
          <a:noFill/>
        </p:spPr>
        <p:txBody>
          <a:bodyPr wrap="none" rtlCol="0">
            <a:spAutoFit/>
          </a:bodyPr>
          <a:lstStyle/>
          <a:p>
            <a:r>
              <a:rPr lang="pt-BR" sz="2000" dirty="0">
                <a:solidFill>
                  <a:schemeClr val="tx1">
                    <a:lumMod val="75000"/>
                    <a:lumOff val="25000"/>
                  </a:schemeClr>
                </a:solidFill>
              </a:rPr>
              <a:t>Inserção de cursos com ID automático.</a:t>
            </a:r>
          </a:p>
        </p:txBody>
      </p:sp>
    </p:spTree>
    <p:extLst>
      <p:ext uri="{BB962C8B-B14F-4D97-AF65-F5344CB8AC3E}">
        <p14:creationId xmlns:p14="http://schemas.microsoft.com/office/powerpoint/2010/main" val="46085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7D808A-4448-43C3-9168-0F0F3DE94F02}"/>
              </a:ext>
            </a:extLst>
          </p:cNvPr>
          <p:cNvSpPr>
            <a:spLocks noGrp="1"/>
          </p:cNvSpPr>
          <p:nvPr>
            <p:ph type="title"/>
          </p:nvPr>
        </p:nvSpPr>
        <p:spPr/>
        <p:txBody>
          <a:bodyPr/>
          <a:lstStyle/>
          <a:p>
            <a:r>
              <a:rPr lang="pt-BR" dirty="0"/>
              <a:t>Procedimentos</a:t>
            </a:r>
          </a:p>
        </p:txBody>
      </p:sp>
      <p:pic>
        <p:nvPicPr>
          <p:cNvPr id="4" name="Espaço Reservado para Conteúdo 3">
            <a:extLst>
              <a:ext uri="{FF2B5EF4-FFF2-40B4-BE49-F238E27FC236}">
                <a16:creationId xmlns:a16="http://schemas.microsoft.com/office/drawing/2014/main" id="{24D58AFB-38A8-479F-BE68-C5CA70DFF08B}"/>
              </a:ext>
            </a:extLst>
          </p:cNvPr>
          <p:cNvPicPr>
            <a:picLocks noGrp="1" noChangeAspect="1"/>
          </p:cNvPicPr>
          <p:nvPr>
            <p:ph idx="1"/>
          </p:nvPr>
        </p:nvPicPr>
        <p:blipFill>
          <a:blip r:embed="rId2"/>
          <a:stretch>
            <a:fillRect/>
          </a:stretch>
        </p:blipFill>
        <p:spPr>
          <a:xfrm>
            <a:off x="1918157" y="1982188"/>
            <a:ext cx="8416645" cy="4022725"/>
          </a:xfrm>
          <a:prstGeom prst="rect">
            <a:avLst/>
          </a:prstGeom>
        </p:spPr>
      </p:pic>
    </p:spTree>
    <p:extLst>
      <p:ext uri="{BB962C8B-B14F-4D97-AF65-F5344CB8AC3E}">
        <p14:creationId xmlns:p14="http://schemas.microsoft.com/office/powerpoint/2010/main" val="147841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8A75F-4112-487B-B6D3-563CFC342E2A}"/>
              </a:ext>
            </a:extLst>
          </p:cNvPr>
          <p:cNvSpPr>
            <a:spLocks noGrp="1"/>
          </p:cNvSpPr>
          <p:nvPr>
            <p:ph type="title"/>
          </p:nvPr>
        </p:nvSpPr>
        <p:spPr/>
        <p:txBody>
          <a:bodyPr/>
          <a:lstStyle/>
          <a:p>
            <a:r>
              <a:rPr lang="pt-BR" dirty="0"/>
              <a:t>Funções</a:t>
            </a:r>
          </a:p>
        </p:txBody>
      </p:sp>
      <p:sp>
        <p:nvSpPr>
          <p:cNvPr id="6" name="CaixaDeTexto 5">
            <a:extLst>
              <a:ext uri="{FF2B5EF4-FFF2-40B4-BE49-F238E27FC236}">
                <a16:creationId xmlns:a16="http://schemas.microsoft.com/office/drawing/2014/main" id="{8D8CF730-FAC9-42B0-BB0B-897FD6871843}"/>
              </a:ext>
            </a:extLst>
          </p:cNvPr>
          <p:cNvSpPr txBox="1"/>
          <p:nvPr/>
        </p:nvSpPr>
        <p:spPr>
          <a:xfrm>
            <a:off x="1488927" y="2059623"/>
            <a:ext cx="9275103" cy="400110"/>
          </a:xfrm>
          <a:prstGeom prst="rect">
            <a:avLst/>
          </a:prstGeom>
          <a:noFill/>
        </p:spPr>
        <p:txBody>
          <a:bodyPr wrap="none" rtlCol="0">
            <a:spAutoFit/>
          </a:bodyPr>
          <a:lstStyle/>
          <a:p>
            <a:r>
              <a:rPr lang="pt-BR" sz="2000" dirty="0">
                <a:solidFill>
                  <a:schemeClr val="tx1">
                    <a:lumMod val="75000"/>
                    <a:lumOff val="25000"/>
                  </a:schemeClr>
                </a:solidFill>
              </a:rPr>
              <a:t>Retorna a quantidade de candidatos inscritos em uma disciplina de determinado edital.</a:t>
            </a:r>
          </a:p>
        </p:txBody>
      </p:sp>
      <p:pic>
        <p:nvPicPr>
          <p:cNvPr id="9" name="Imagem 8">
            <a:extLst>
              <a:ext uri="{FF2B5EF4-FFF2-40B4-BE49-F238E27FC236}">
                <a16:creationId xmlns:a16="http://schemas.microsoft.com/office/drawing/2014/main" id="{5976DCAC-F045-4205-96CE-91E73A92B58B}"/>
              </a:ext>
            </a:extLst>
          </p:cNvPr>
          <p:cNvPicPr>
            <a:picLocks noChangeAspect="1"/>
          </p:cNvPicPr>
          <p:nvPr/>
        </p:nvPicPr>
        <p:blipFill>
          <a:blip r:embed="rId2"/>
          <a:stretch>
            <a:fillRect/>
          </a:stretch>
        </p:blipFill>
        <p:spPr>
          <a:xfrm>
            <a:off x="2545527" y="2649040"/>
            <a:ext cx="7161905" cy="2266667"/>
          </a:xfrm>
          <a:prstGeom prst="rect">
            <a:avLst/>
          </a:prstGeom>
        </p:spPr>
      </p:pic>
    </p:spTree>
    <p:extLst>
      <p:ext uri="{BB962C8B-B14F-4D97-AF65-F5344CB8AC3E}">
        <p14:creationId xmlns:p14="http://schemas.microsoft.com/office/powerpoint/2010/main" val="32331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8A75F-4112-487B-B6D3-563CFC342E2A}"/>
              </a:ext>
            </a:extLst>
          </p:cNvPr>
          <p:cNvSpPr>
            <a:spLocks noGrp="1"/>
          </p:cNvSpPr>
          <p:nvPr>
            <p:ph type="title"/>
          </p:nvPr>
        </p:nvSpPr>
        <p:spPr/>
        <p:txBody>
          <a:bodyPr/>
          <a:lstStyle/>
          <a:p>
            <a:r>
              <a:rPr lang="pt-BR" dirty="0"/>
              <a:t>Funções</a:t>
            </a:r>
          </a:p>
        </p:txBody>
      </p:sp>
      <p:sp>
        <p:nvSpPr>
          <p:cNvPr id="6" name="CaixaDeTexto 5">
            <a:extLst>
              <a:ext uri="{FF2B5EF4-FFF2-40B4-BE49-F238E27FC236}">
                <a16:creationId xmlns:a16="http://schemas.microsoft.com/office/drawing/2014/main" id="{8D8CF730-FAC9-42B0-BB0B-897FD6871843}"/>
              </a:ext>
            </a:extLst>
          </p:cNvPr>
          <p:cNvSpPr txBox="1"/>
          <p:nvPr/>
        </p:nvSpPr>
        <p:spPr>
          <a:xfrm>
            <a:off x="2638310" y="2016374"/>
            <a:ext cx="6976333" cy="400110"/>
          </a:xfrm>
          <a:prstGeom prst="rect">
            <a:avLst/>
          </a:prstGeom>
          <a:noFill/>
        </p:spPr>
        <p:txBody>
          <a:bodyPr wrap="none" rtlCol="0">
            <a:spAutoFit/>
          </a:bodyPr>
          <a:lstStyle/>
          <a:p>
            <a:r>
              <a:rPr lang="pt-BR" sz="2000" dirty="0">
                <a:solidFill>
                  <a:schemeClr val="tx1">
                    <a:lumMod val="75000"/>
                    <a:lumOff val="25000"/>
                  </a:schemeClr>
                </a:solidFill>
              </a:rPr>
              <a:t>Calcula a media do aluno a partir da nota na disciplina e do C.R.E.</a:t>
            </a:r>
          </a:p>
        </p:txBody>
      </p:sp>
      <p:pic>
        <p:nvPicPr>
          <p:cNvPr id="3" name="Imagem 2">
            <a:extLst>
              <a:ext uri="{FF2B5EF4-FFF2-40B4-BE49-F238E27FC236}">
                <a16:creationId xmlns:a16="http://schemas.microsoft.com/office/drawing/2014/main" id="{42362188-B663-480F-8FFD-C9AA55BAF518}"/>
              </a:ext>
            </a:extLst>
          </p:cNvPr>
          <p:cNvPicPr>
            <a:picLocks noChangeAspect="1"/>
          </p:cNvPicPr>
          <p:nvPr/>
        </p:nvPicPr>
        <p:blipFill>
          <a:blip r:embed="rId2"/>
          <a:stretch>
            <a:fillRect/>
          </a:stretch>
        </p:blipFill>
        <p:spPr>
          <a:xfrm>
            <a:off x="2855029" y="2695499"/>
            <a:ext cx="6542897" cy="3025680"/>
          </a:xfrm>
          <a:prstGeom prst="rect">
            <a:avLst/>
          </a:prstGeom>
        </p:spPr>
      </p:pic>
    </p:spTree>
    <p:extLst>
      <p:ext uri="{BB962C8B-B14F-4D97-AF65-F5344CB8AC3E}">
        <p14:creationId xmlns:p14="http://schemas.microsoft.com/office/powerpoint/2010/main" val="402937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D8490-0DE9-4E16-9AA4-67B416073B9B}"/>
              </a:ext>
            </a:extLst>
          </p:cNvPr>
          <p:cNvSpPr>
            <a:spLocks noGrp="1"/>
          </p:cNvSpPr>
          <p:nvPr>
            <p:ph type="title"/>
          </p:nvPr>
        </p:nvSpPr>
        <p:spPr/>
        <p:txBody>
          <a:bodyPr/>
          <a:lstStyle/>
          <a:p>
            <a:r>
              <a:rPr lang="pt-BR" dirty="0"/>
              <a:t>Triggers</a:t>
            </a:r>
          </a:p>
        </p:txBody>
      </p:sp>
      <p:pic>
        <p:nvPicPr>
          <p:cNvPr id="4" name="Imagem 3">
            <a:extLst>
              <a:ext uri="{FF2B5EF4-FFF2-40B4-BE49-F238E27FC236}">
                <a16:creationId xmlns:a16="http://schemas.microsoft.com/office/drawing/2014/main" id="{3D6E76F7-DC3A-487F-9A90-C00236444361}"/>
              </a:ext>
            </a:extLst>
          </p:cNvPr>
          <p:cNvPicPr>
            <a:picLocks noChangeAspect="1"/>
          </p:cNvPicPr>
          <p:nvPr/>
        </p:nvPicPr>
        <p:blipFill>
          <a:blip r:embed="rId2"/>
          <a:stretch>
            <a:fillRect/>
          </a:stretch>
        </p:blipFill>
        <p:spPr>
          <a:xfrm>
            <a:off x="3186801" y="3641510"/>
            <a:ext cx="5879358" cy="1647182"/>
          </a:xfrm>
          <a:prstGeom prst="rect">
            <a:avLst/>
          </a:prstGeom>
        </p:spPr>
      </p:pic>
      <p:sp>
        <p:nvSpPr>
          <p:cNvPr id="5" name="CaixaDeTexto 4">
            <a:extLst>
              <a:ext uri="{FF2B5EF4-FFF2-40B4-BE49-F238E27FC236}">
                <a16:creationId xmlns:a16="http://schemas.microsoft.com/office/drawing/2014/main" id="{56C73C7C-12CE-438C-B4ED-BF045EAC6F3E}"/>
              </a:ext>
            </a:extLst>
          </p:cNvPr>
          <p:cNvSpPr txBox="1"/>
          <p:nvPr/>
        </p:nvSpPr>
        <p:spPr>
          <a:xfrm>
            <a:off x="1097280" y="2332802"/>
            <a:ext cx="6767878" cy="1015663"/>
          </a:xfrm>
          <a:prstGeom prst="rect">
            <a:avLst/>
          </a:prstGeom>
          <a:noFill/>
        </p:spPr>
        <p:txBody>
          <a:bodyPr wrap="none" rtlCol="0">
            <a:spAutoFit/>
          </a:bodyPr>
          <a:lstStyle/>
          <a:p>
            <a:r>
              <a:rPr lang="pt-BR" sz="2000" dirty="0">
                <a:solidFill>
                  <a:schemeClr val="tx1">
                    <a:lumMod val="75000"/>
                    <a:lumOff val="25000"/>
                  </a:schemeClr>
                </a:solidFill>
              </a:rPr>
              <a:t>Update Cascade:</a:t>
            </a:r>
          </a:p>
          <a:p>
            <a:r>
              <a:rPr lang="pt-BR" sz="2000" dirty="0">
                <a:solidFill>
                  <a:schemeClr val="tx1">
                    <a:lumMod val="75000"/>
                    <a:lumOff val="25000"/>
                  </a:schemeClr>
                </a:solidFill>
              </a:rPr>
              <a:t>Se o código de algum curso for alterado, será automaticamente</a:t>
            </a:r>
          </a:p>
          <a:p>
            <a:r>
              <a:rPr lang="pt-BR" sz="2000" dirty="0">
                <a:solidFill>
                  <a:schemeClr val="tx1">
                    <a:lumMod val="75000"/>
                    <a:lumOff val="25000"/>
                  </a:schemeClr>
                </a:solidFill>
              </a:rPr>
              <a:t>atualizado na tabela disciplina</a:t>
            </a:r>
          </a:p>
        </p:txBody>
      </p:sp>
    </p:spTree>
    <p:extLst>
      <p:ext uri="{BB962C8B-B14F-4D97-AF65-F5344CB8AC3E}">
        <p14:creationId xmlns:p14="http://schemas.microsoft.com/office/powerpoint/2010/main" val="8872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D8490-0DE9-4E16-9AA4-67B416073B9B}"/>
              </a:ext>
            </a:extLst>
          </p:cNvPr>
          <p:cNvSpPr>
            <a:spLocks noGrp="1"/>
          </p:cNvSpPr>
          <p:nvPr>
            <p:ph type="title"/>
          </p:nvPr>
        </p:nvSpPr>
        <p:spPr/>
        <p:txBody>
          <a:bodyPr/>
          <a:lstStyle/>
          <a:p>
            <a:r>
              <a:rPr lang="pt-BR" dirty="0"/>
              <a:t>Triggers</a:t>
            </a:r>
          </a:p>
        </p:txBody>
      </p:sp>
      <p:sp>
        <p:nvSpPr>
          <p:cNvPr id="5" name="CaixaDeTexto 4">
            <a:extLst>
              <a:ext uri="{FF2B5EF4-FFF2-40B4-BE49-F238E27FC236}">
                <a16:creationId xmlns:a16="http://schemas.microsoft.com/office/drawing/2014/main" id="{56C73C7C-12CE-438C-B4ED-BF045EAC6F3E}"/>
              </a:ext>
            </a:extLst>
          </p:cNvPr>
          <p:cNvSpPr txBox="1"/>
          <p:nvPr/>
        </p:nvSpPr>
        <p:spPr>
          <a:xfrm>
            <a:off x="1097280" y="2035081"/>
            <a:ext cx="3798797" cy="400110"/>
          </a:xfrm>
          <a:prstGeom prst="rect">
            <a:avLst/>
          </a:prstGeom>
          <a:noFill/>
        </p:spPr>
        <p:txBody>
          <a:bodyPr wrap="none" rtlCol="0">
            <a:spAutoFit/>
          </a:bodyPr>
          <a:lstStyle/>
          <a:p>
            <a:r>
              <a:rPr lang="pt-BR" sz="2000" dirty="0">
                <a:solidFill>
                  <a:schemeClr val="tx1">
                    <a:lumMod val="75000"/>
                    <a:lumOff val="25000"/>
                  </a:schemeClr>
                </a:solidFill>
              </a:rPr>
              <a:t>Permite inserção por meio da view</a:t>
            </a:r>
          </a:p>
        </p:txBody>
      </p:sp>
      <p:pic>
        <p:nvPicPr>
          <p:cNvPr id="3" name="Imagem 2">
            <a:extLst>
              <a:ext uri="{FF2B5EF4-FFF2-40B4-BE49-F238E27FC236}">
                <a16:creationId xmlns:a16="http://schemas.microsoft.com/office/drawing/2014/main" id="{218AE814-F144-4122-8237-32872D0FAB4D}"/>
              </a:ext>
            </a:extLst>
          </p:cNvPr>
          <p:cNvPicPr>
            <a:picLocks noChangeAspect="1"/>
          </p:cNvPicPr>
          <p:nvPr/>
        </p:nvPicPr>
        <p:blipFill>
          <a:blip r:embed="rId2"/>
          <a:stretch>
            <a:fillRect/>
          </a:stretch>
        </p:blipFill>
        <p:spPr>
          <a:xfrm>
            <a:off x="3002280" y="2634057"/>
            <a:ext cx="6248400" cy="3295650"/>
          </a:xfrm>
          <a:prstGeom prst="rect">
            <a:avLst/>
          </a:prstGeom>
        </p:spPr>
      </p:pic>
    </p:spTree>
    <p:extLst>
      <p:ext uri="{BB962C8B-B14F-4D97-AF65-F5344CB8AC3E}">
        <p14:creationId xmlns:p14="http://schemas.microsoft.com/office/powerpoint/2010/main" val="351447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3C633-41C1-4BEC-AE20-34734F7A575C}"/>
              </a:ext>
            </a:extLst>
          </p:cNvPr>
          <p:cNvSpPr>
            <a:spLocks noGrp="1"/>
          </p:cNvSpPr>
          <p:nvPr>
            <p:ph type="title"/>
          </p:nvPr>
        </p:nvSpPr>
        <p:spPr/>
        <p:txBody>
          <a:bodyPr/>
          <a:lstStyle/>
          <a:p>
            <a:r>
              <a:rPr lang="pt-BR" dirty="0"/>
              <a:t>Otimização</a:t>
            </a:r>
          </a:p>
        </p:txBody>
      </p:sp>
      <p:pic>
        <p:nvPicPr>
          <p:cNvPr id="4" name="Imagem 3">
            <a:extLst>
              <a:ext uri="{FF2B5EF4-FFF2-40B4-BE49-F238E27FC236}">
                <a16:creationId xmlns:a16="http://schemas.microsoft.com/office/drawing/2014/main" id="{542038EC-17B9-45A0-8A03-33BA1355B6CD}"/>
              </a:ext>
            </a:extLst>
          </p:cNvPr>
          <p:cNvPicPr>
            <a:picLocks noChangeAspect="1"/>
          </p:cNvPicPr>
          <p:nvPr/>
        </p:nvPicPr>
        <p:blipFill>
          <a:blip r:embed="rId2"/>
          <a:stretch>
            <a:fillRect/>
          </a:stretch>
        </p:blipFill>
        <p:spPr>
          <a:xfrm>
            <a:off x="1097280" y="1924178"/>
            <a:ext cx="6026751" cy="1818568"/>
          </a:xfrm>
          <a:prstGeom prst="rect">
            <a:avLst/>
          </a:prstGeom>
        </p:spPr>
      </p:pic>
      <p:pic>
        <p:nvPicPr>
          <p:cNvPr id="6" name="Imagem 5">
            <a:extLst>
              <a:ext uri="{FF2B5EF4-FFF2-40B4-BE49-F238E27FC236}">
                <a16:creationId xmlns:a16="http://schemas.microsoft.com/office/drawing/2014/main" id="{10DA2D41-7654-453E-9802-A38BBB16577A}"/>
              </a:ext>
            </a:extLst>
          </p:cNvPr>
          <p:cNvPicPr>
            <a:picLocks noChangeAspect="1"/>
          </p:cNvPicPr>
          <p:nvPr/>
        </p:nvPicPr>
        <p:blipFill>
          <a:blip r:embed="rId3"/>
          <a:stretch>
            <a:fillRect/>
          </a:stretch>
        </p:blipFill>
        <p:spPr>
          <a:xfrm>
            <a:off x="3782583" y="3833427"/>
            <a:ext cx="6257925" cy="2305050"/>
          </a:xfrm>
          <a:prstGeom prst="rect">
            <a:avLst/>
          </a:prstGeom>
        </p:spPr>
      </p:pic>
    </p:spTree>
    <p:extLst>
      <p:ext uri="{BB962C8B-B14F-4D97-AF65-F5344CB8AC3E}">
        <p14:creationId xmlns:p14="http://schemas.microsoft.com/office/powerpoint/2010/main" val="286829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E1C3E-E280-464A-A6F1-358599D9BFA8}"/>
              </a:ext>
            </a:extLst>
          </p:cNvPr>
          <p:cNvSpPr>
            <a:spLocks noGrp="1"/>
          </p:cNvSpPr>
          <p:nvPr>
            <p:ph type="title"/>
          </p:nvPr>
        </p:nvSpPr>
        <p:spPr/>
        <p:txBody>
          <a:bodyPr/>
          <a:lstStyle/>
          <a:p>
            <a:r>
              <a:rPr lang="pt-BR" dirty="0"/>
              <a:t>Índices</a:t>
            </a:r>
          </a:p>
        </p:txBody>
      </p:sp>
      <p:pic>
        <p:nvPicPr>
          <p:cNvPr id="4" name="Imagem 3">
            <a:extLst>
              <a:ext uri="{FF2B5EF4-FFF2-40B4-BE49-F238E27FC236}">
                <a16:creationId xmlns:a16="http://schemas.microsoft.com/office/drawing/2014/main" id="{44017376-3B5F-4290-B6C7-BAD85EA7A712}"/>
              </a:ext>
            </a:extLst>
          </p:cNvPr>
          <p:cNvPicPr>
            <a:picLocks noChangeAspect="1"/>
          </p:cNvPicPr>
          <p:nvPr/>
        </p:nvPicPr>
        <p:blipFill>
          <a:blip r:embed="rId2"/>
          <a:stretch>
            <a:fillRect/>
          </a:stretch>
        </p:blipFill>
        <p:spPr>
          <a:xfrm>
            <a:off x="2386556" y="2871400"/>
            <a:ext cx="6739037" cy="1737669"/>
          </a:xfrm>
          <a:prstGeom prst="rect">
            <a:avLst/>
          </a:prstGeom>
        </p:spPr>
      </p:pic>
    </p:spTree>
    <p:extLst>
      <p:ext uri="{BB962C8B-B14F-4D97-AF65-F5344CB8AC3E}">
        <p14:creationId xmlns:p14="http://schemas.microsoft.com/office/powerpoint/2010/main" val="319736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 da Aplicação</a:t>
            </a:r>
          </a:p>
        </p:txBody>
      </p:sp>
      <p:sp>
        <p:nvSpPr>
          <p:cNvPr id="3" name="Espaço Reservado para Conteúdo 2"/>
          <p:cNvSpPr>
            <a:spLocks noGrp="1"/>
          </p:cNvSpPr>
          <p:nvPr>
            <p:ph idx="1"/>
          </p:nvPr>
        </p:nvSpPr>
        <p:spPr/>
        <p:txBody>
          <a:bodyPr/>
          <a:lstStyle/>
          <a:p>
            <a:r>
              <a:rPr lang="pt-BR" dirty="0"/>
              <a:t>O sistema tem o intuito de fazer o controle e seleção dos estudantes que se candidatam ao processo de monitoria em uma disciplina. As informações sobre o processo serão disponibilizados pelo edital tais como data de inscrição, período referente às atividades da monitoria, dos candidatos aprovados os dados da sua conta bancária serão necessárias no caso destes serem classificados.</a:t>
            </a:r>
          </a:p>
        </p:txBody>
      </p:sp>
    </p:spTree>
    <p:extLst>
      <p:ext uri="{BB962C8B-B14F-4D97-AF65-F5344CB8AC3E}">
        <p14:creationId xmlns:p14="http://schemas.microsoft.com/office/powerpoint/2010/main" val="83709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Conceitual</a:t>
            </a:r>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9480" y="1846263"/>
            <a:ext cx="5793365" cy="4022725"/>
          </a:xfrm>
        </p:spPr>
      </p:pic>
    </p:spTree>
    <p:extLst>
      <p:ext uri="{BB962C8B-B14F-4D97-AF65-F5344CB8AC3E}">
        <p14:creationId xmlns:p14="http://schemas.microsoft.com/office/powerpoint/2010/main" val="375432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Lógico</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754" y="1846263"/>
            <a:ext cx="5504212" cy="4022725"/>
          </a:xfrm>
        </p:spPr>
      </p:pic>
    </p:spTree>
    <p:extLst>
      <p:ext uri="{BB962C8B-B14F-4D97-AF65-F5344CB8AC3E}">
        <p14:creationId xmlns:p14="http://schemas.microsoft.com/office/powerpoint/2010/main" val="241555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Parte Prática</a:t>
            </a:r>
          </a:p>
        </p:txBody>
      </p:sp>
      <p:sp>
        <p:nvSpPr>
          <p:cNvPr id="4" name="Espaço Reservado para Texto 3"/>
          <p:cNvSpPr>
            <a:spLocks noGrp="1"/>
          </p:cNvSpPr>
          <p:nvPr>
            <p:ph type="body" idx="1"/>
          </p:nvPr>
        </p:nvSpPr>
        <p:spPr/>
        <p:txBody>
          <a:bodyPr/>
          <a:lstStyle/>
          <a:p>
            <a:endParaRPr lang="pt-BR"/>
          </a:p>
        </p:txBody>
      </p:sp>
    </p:spTree>
    <p:extLst>
      <p:ext uri="{BB962C8B-B14F-4D97-AF65-F5344CB8AC3E}">
        <p14:creationId xmlns:p14="http://schemas.microsoft.com/office/powerpoint/2010/main" val="188377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 funcionais</a:t>
            </a:r>
          </a:p>
        </p:txBody>
      </p:sp>
      <p:sp>
        <p:nvSpPr>
          <p:cNvPr id="3" name="Espaço Reservado para Conteúdo 2"/>
          <p:cNvSpPr>
            <a:spLocks noGrp="1"/>
          </p:cNvSpPr>
          <p:nvPr>
            <p:ph idx="1"/>
          </p:nvPr>
        </p:nvSpPr>
        <p:spPr/>
        <p:txBody>
          <a:bodyPr/>
          <a:lstStyle/>
          <a:p>
            <a:r>
              <a:rPr lang="pt-BR" dirty="0"/>
              <a:t>- Cadastrar edital.</a:t>
            </a:r>
          </a:p>
          <a:p>
            <a:r>
              <a:rPr lang="pt-BR" dirty="0"/>
              <a:t>- Listar disciplinas/cursos.</a:t>
            </a:r>
          </a:p>
          <a:p>
            <a:r>
              <a:rPr lang="pt-BR" dirty="0"/>
              <a:t>- Listar vagas por edital, disciplina e curso.</a:t>
            </a:r>
          </a:p>
          <a:p>
            <a:r>
              <a:rPr lang="pt-BR" dirty="0"/>
              <a:t>- Registrar candidatos e suas respectivas contas bancárias.</a:t>
            </a:r>
          </a:p>
          <a:p>
            <a:r>
              <a:rPr lang="pt-BR" dirty="0"/>
              <a:t>- Fazer seleção dos candidatos aprovados.</a:t>
            </a:r>
          </a:p>
        </p:txBody>
      </p:sp>
    </p:spTree>
    <p:extLst>
      <p:ext uri="{BB962C8B-B14F-4D97-AF65-F5344CB8AC3E}">
        <p14:creationId xmlns:p14="http://schemas.microsoft.com/office/powerpoint/2010/main" val="207255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C5C93-002A-49A1-A936-FEC5E897EC3A}"/>
              </a:ext>
            </a:extLst>
          </p:cNvPr>
          <p:cNvSpPr>
            <a:spLocks noGrp="1"/>
          </p:cNvSpPr>
          <p:nvPr>
            <p:ph type="title"/>
          </p:nvPr>
        </p:nvSpPr>
        <p:spPr/>
        <p:txBody>
          <a:bodyPr/>
          <a:lstStyle/>
          <a:p>
            <a:r>
              <a:rPr lang="pt-BR" dirty="0"/>
              <a:t>Consultas</a:t>
            </a:r>
          </a:p>
        </p:txBody>
      </p:sp>
      <p:pic>
        <p:nvPicPr>
          <p:cNvPr id="7" name="Imagem 6">
            <a:extLst>
              <a:ext uri="{FF2B5EF4-FFF2-40B4-BE49-F238E27FC236}">
                <a16:creationId xmlns:a16="http://schemas.microsoft.com/office/drawing/2014/main" id="{7821E395-EEEB-4D51-AF27-71A108FFF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730" y="2465220"/>
            <a:ext cx="4873499" cy="2996467"/>
          </a:xfrm>
          <a:prstGeom prst="rect">
            <a:avLst/>
          </a:prstGeom>
        </p:spPr>
      </p:pic>
      <p:sp>
        <p:nvSpPr>
          <p:cNvPr id="11" name="CaixaDeTexto 10">
            <a:extLst>
              <a:ext uri="{FF2B5EF4-FFF2-40B4-BE49-F238E27FC236}">
                <a16:creationId xmlns:a16="http://schemas.microsoft.com/office/drawing/2014/main" id="{C3CDCA06-AD78-44F0-9533-8CEE3235D923}"/>
              </a:ext>
            </a:extLst>
          </p:cNvPr>
          <p:cNvSpPr txBox="1"/>
          <p:nvPr/>
        </p:nvSpPr>
        <p:spPr>
          <a:xfrm>
            <a:off x="1097280" y="2465220"/>
            <a:ext cx="2436752" cy="1015663"/>
          </a:xfrm>
          <a:prstGeom prst="rect">
            <a:avLst/>
          </a:prstGeom>
          <a:noFill/>
        </p:spPr>
        <p:txBody>
          <a:bodyPr wrap="square" rtlCol="0">
            <a:spAutoFit/>
          </a:bodyPr>
          <a:lstStyle/>
          <a:p>
            <a:r>
              <a:rPr lang="pt-BR" sz="2000" dirty="0">
                <a:solidFill>
                  <a:schemeClr val="tx1">
                    <a:lumMod val="75000"/>
                    <a:lumOff val="25000"/>
                  </a:schemeClr>
                </a:solidFill>
              </a:rPr>
              <a:t>Retorna quantidade de vagas disponíveis para cada curso.</a:t>
            </a:r>
          </a:p>
        </p:txBody>
      </p:sp>
    </p:spTree>
    <p:extLst>
      <p:ext uri="{BB962C8B-B14F-4D97-AF65-F5344CB8AC3E}">
        <p14:creationId xmlns:p14="http://schemas.microsoft.com/office/powerpoint/2010/main" val="45323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C5C93-002A-49A1-A936-FEC5E897EC3A}"/>
              </a:ext>
            </a:extLst>
          </p:cNvPr>
          <p:cNvSpPr>
            <a:spLocks noGrp="1"/>
          </p:cNvSpPr>
          <p:nvPr>
            <p:ph type="title"/>
          </p:nvPr>
        </p:nvSpPr>
        <p:spPr/>
        <p:txBody>
          <a:bodyPr/>
          <a:lstStyle/>
          <a:p>
            <a:r>
              <a:rPr lang="pt-BR" dirty="0"/>
              <a:t>Consultas</a:t>
            </a:r>
          </a:p>
        </p:txBody>
      </p:sp>
      <p:sp>
        <p:nvSpPr>
          <p:cNvPr id="4" name="CaixaDeTexto 3">
            <a:extLst>
              <a:ext uri="{FF2B5EF4-FFF2-40B4-BE49-F238E27FC236}">
                <a16:creationId xmlns:a16="http://schemas.microsoft.com/office/drawing/2014/main" id="{114359F3-BAF4-4C01-9637-E9C8B84282CF}"/>
              </a:ext>
            </a:extLst>
          </p:cNvPr>
          <p:cNvSpPr txBox="1"/>
          <p:nvPr/>
        </p:nvSpPr>
        <p:spPr>
          <a:xfrm>
            <a:off x="1097280" y="1994459"/>
            <a:ext cx="1719262" cy="2031325"/>
          </a:xfrm>
          <a:prstGeom prst="rect">
            <a:avLst/>
          </a:prstGeom>
          <a:noFill/>
        </p:spPr>
        <p:txBody>
          <a:bodyPr wrap="square" rtlCol="0">
            <a:spAutoFit/>
          </a:bodyPr>
          <a:lstStyle/>
          <a:p>
            <a:r>
              <a:rPr lang="pt-BR" dirty="0">
                <a:solidFill>
                  <a:schemeClr val="tx1">
                    <a:lumMod val="75000"/>
                    <a:lumOff val="25000"/>
                  </a:schemeClr>
                </a:solidFill>
              </a:rPr>
              <a:t>Retorna dados dos candidatos,</a:t>
            </a:r>
          </a:p>
          <a:p>
            <a:r>
              <a:rPr lang="pt-BR" dirty="0">
                <a:solidFill>
                  <a:schemeClr val="tx1">
                    <a:lumMod val="75000"/>
                    <a:lumOff val="25000"/>
                  </a:schemeClr>
                </a:solidFill>
              </a:rPr>
              <a:t>Sua nota calculada e disciplina na qual está inscrito.</a:t>
            </a:r>
          </a:p>
        </p:txBody>
      </p:sp>
      <p:pic>
        <p:nvPicPr>
          <p:cNvPr id="10" name="Espaço Reservado para Conteúdo 9">
            <a:extLst>
              <a:ext uri="{FF2B5EF4-FFF2-40B4-BE49-F238E27FC236}">
                <a16:creationId xmlns:a16="http://schemas.microsoft.com/office/drawing/2014/main" id="{5766791B-D238-4CF0-84DB-A68970997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5775" y="1957388"/>
            <a:ext cx="6200775" cy="3800475"/>
          </a:xfrm>
        </p:spPr>
      </p:pic>
    </p:spTree>
    <p:extLst>
      <p:ext uri="{BB962C8B-B14F-4D97-AF65-F5344CB8AC3E}">
        <p14:creationId xmlns:p14="http://schemas.microsoft.com/office/powerpoint/2010/main" val="58747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02AF25-82D8-407C-8AF2-EB5C5647CED6}"/>
              </a:ext>
            </a:extLst>
          </p:cNvPr>
          <p:cNvSpPr>
            <a:spLocks noGrp="1"/>
          </p:cNvSpPr>
          <p:nvPr>
            <p:ph type="title"/>
          </p:nvPr>
        </p:nvSpPr>
        <p:spPr/>
        <p:txBody>
          <a:bodyPr/>
          <a:lstStyle/>
          <a:p>
            <a:r>
              <a:rPr lang="pt-BR" dirty="0"/>
              <a:t>Visões</a:t>
            </a:r>
          </a:p>
        </p:txBody>
      </p:sp>
      <p:pic>
        <p:nvPicPr>
          <p:cNvPr id="5" name="Espaço Reservado para Conteúdo 4">
            <a:extLst>
              <a:ext uri="{FF2B5EF4-FFF2-40B4-BE49-F238E27FC236}">
                <a16:creationId xmlns:a16="http://schemas.microsoft.com/office/drawing/2014/main" id="{33C32AC0-95D1-427E-BE93-9362435BE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454292"/>
            <a:ext cx="3314700" cy="885825"/>
          </a:xfrm>
        </p:spPr>
      </p:pic>
      <p:pic>
        <p:nvPicPr>
          <p:cNvPr id="7" name="Imagem 6">
            <a:extLst>
              <a:ext uri="{FF2B5EF4-FFF2-40B4-BE49-F238E27FC236}">
                <a16:creationId xmlns:a16="http://schemas.microsoft.com/office/drawing/2014/main" id="{435FB8F9-99F3-4E55-8026-5DCE7E5E4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730" y="3670130"/>
            <a:ext cx="7219950" cy="1943100"/>
          </a:xfrm>
          <a:prstGeom prst="rect">
            <a:avLst/>
          </a:prstGeom>
        </p:spPr>
      </p:pic>
      <p:sp>
        <p:nvSpPr>
          <p:cNvPr id="8" name="CaixaDeTexto 7">
            <a:extLst>
              <a:ext uri="{FF2B5EF4-FFF2-40B4-BE49-F238E27FC236}">
                <a16:creationId xmlns:a16="http://schemas.microsoft.com/office/drawing/2014/main" id="{955482D1-7FC0-480C-BEFA-D173E3FA6D3D}"/>
              </a:ext>
            </a:extLst>
          </p:cNvPr>
          <p:cNvSpPr txBox="1"/>
          <p:nvPr/>
        </p:nvSpPr>
        <p:spPr>
          <a:xfrm>
            <a:off x="1097280" y="1939613"/>
            <a:ext cx="3314700" cy="400110"/>
          </a:xfrm>
          <a:prstGeom prst="rect">
            <a:avLst/>
          </a:prstGeom>
          <a:noFill/>
        </p:spPr>
        <p:txBody>
          <a:bodyPr wrap="square" rtlCol="0">
            <a:spAutoFit/>
          </a:bodyPr>
          <a:lstStyle/>
          <a:p>
            <a:r>
              <a:rPr lang="pt-BR" sz="2000" dirty="0">
                <a:solidFill>
                  <a:schemeClr val="tx1">
                    <a:lumMod val="75000"/>
                    <a:lumOff val="25000"/>
                  </a:schemeClr>
                </a:solidFill>
              </a:rPr>
              <a:t>Visão que permite inserção</a:t>
            </a:r>
          </a:p>
        </p:txBody>
      </p:sp>
      <p:sp>
        <p:nvSpPr>
          <p:cNvPr id="9" name="CaixaDeTexto 8">
            <a:extLst>
              <a:ext uri="{FF2B5EF4-FFF2-40B4-BE49-F238E27FC236}">
                <a16:creationId xmlns:a16="http://schemas.microsoft.com/office/drawing/2014/main" id="{7D549966-302D-4F89-A945-862CF10DA4C2}"/>
              </a:ext>
            </a:extLst>
          </p:cNvPr>
          <p:cNvSpPr txBox="1"/>
          <p:nvPr/>
        </p:nvSpPr>
        <p:spPr>
          <a:xfrm>
            <a:off x="4469130" y="3140062"/>
            <a:ext cx="3314700" cy="400110"/>
          </a:xfrm>
          <a:prstGeom prst="rect">
            <a:avLst/>
          </a:prstGeom>
          <a:noFill/>
        </p:spPr>
        <p:txBody>
          <a:bodyPr wrap="square" rtlCol="0">
            <a:spAutoFit/>
          </a:bodyPr>
          <a:lstStyle/>
          <a:p>
            <a:r>
              <a:rPr lang="pt-BR" sz="2000" dirty="0">
                <a:solidFill>
                  <a:schemeClr val="tx1">
                    <a:lumMod val="75000"/>
                    <a:lumOff val="25000"/>
                  </a:schemeClr>
                </a:solidFill>
              </a:rPr>
              <a:t>Visão Robusta</a:t>
            </a:r>
          </a:p>
        </p:txBody>
      </p:sp>
    </p:spTree>
    <p:extLst>
      <p:ext uri="{BB962C8B-B14F-4D97-AF65-F5344CB8AC3E}">
        <p14:creationId xmlns:p14="http://schemas.microsoft.com/office/powerpoint/2010/main" val="2523065509"/>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432</TotalTime>
  <Words>231</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17</vt:i4>
      </vt:variant>
    </vt:vector>
  </HeadingPairs>
  <TitlesOfParts>
    <vt:vector size="20" baseType="lpstr">
      <vt:lpstr>Calibri</vt:lpstr>
      <vt:lpstr>Calibri Light</vt:lpstr>
      <vt:lpstr>Retrospectiva</vt:lpstr>
      <vt:lpstr>Projeto de Banco de Dados 2</vt:lpstr>
      <vt:lpstr>Objetivos da Aplicação</vt:lpstr>
      <vt:lpstr>Modelo Conceitual</vt:lpstr>
      <vt:lpstr>Modelo Lógico</vt:lpstr>
      <vt:lpstr>Parte Prática</vt:lpstr>
      <vt:lpstr>Requisitos funcionais</vt:lpstr>
      <vt:lpstr>Consultas</vt:lpstr>
      <vt:lpstr>Consultas</vt:lpstr>
      <vt:lpstr>Visões</vt:lpstr>
      <vt:lpstr>Procedimentos</vt:lpstr>
      <vt:lpstr>Procedimentos</vt:lpstr>
      <vt:lpstr>Funções</vt:lpstr>
      <vt:lpstr>Funções</vt:lpstr>
      <vt:lpstr>Triggers</vt:lpstr>
      <vt:lpstr>Triggers</vt:lpstr>
      <vt:lpstr>Otimização</vt:lpstr>
      <vt:lpstr>Índices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Banco de Dados 2</dc:title>
  <dc:creator>Victor Ribeiro</dc:creator>
  <cp:lastModifiedBy>Glaucio</cp:lastModifiedBy>
  <cp:revision>16</cp:revision>
  <dcterms:created xsi:type="dcterms:W3CDTF">2017-08-01T22:46:42Z</dcterms:created>
  <dcterms:modified xsi:type="dcterms:W3CDTF">2017-08-02T14:12:19Z</dcterms:modified>
</cp:coreProperties>
</file>